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Documents\ga\airbnb\uk\solution\ams_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Documents\ga\airbnb\uk\solution\ams_sol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Documents\ga\airbnb\uk\solution\ams_sol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Documents\ga\airbnb\uk\solution\ams_sol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[ams_solution.xlsx]prompt_main!PivotTable5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 Listing Revenue and Market Saturation by Neighborhood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prompt_main!$C$10</c:f>
              <c:strCache>
                <c:ptCount val="1"/>
                <c:pt idx="0">
                  <c:v>Average of est_revenue_per_year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prompt_main!$B$11:$B$22</c:f>
              <c:strCache>
                <c:ptCount val="11"/>
                <c:pt idx="0">
                  <c:v>Oud-Noord</c:v>
                </c:pt>
                <c:pt idx="1">
                  <c:v>Bos en Lommer</c:v>
                </c:pt>
                <c:pt idx="2">
                  <c:v>Oostelijk Havengebied - Indische Buurt</c:v>
                </c:pt>
                <c:pt idx="3">
                  <c:v>Slotervaart</c:v>
                </c:pt>
                <c:pt idx="4">
                  <c:v>Oud-Oost</c:v>
                </c:pt>
                <c:pt idx="5">
                  <c:v>Westerpark</c:v>
                </c:pt>
                <c:pt idx="6">
                  <c:v>De Pijp - Rivierenbuurt</c:v>
                </c:pt>
                <c:pt idx="7">
                  <c:v>De Baarsjes - Oud-West</c:v>
                </c:pt>
                <c:pt idx="8">
                  <c:v>Zuid</c:v>
                </c:pt>
                <c:pt idx="9">
                  <c:v>Centrum-Oost</c:v>
                </c:pt>
                <c:pt idx="10">
                  <c:v>Centrum-West</c:v>
                </c:pt>
              </c:strCache>
            </c:strRef>
          </c:cat>
          <c:val>
            <c:numRef>
              <c:f>prompt_main!$C$11:$C$22</c:f>
              <c:numCache>
                <c:formatCode>_ [$€-413]\ * #,##0_ ;_ [$€-413]\ * \-#,##0_ ;_ [$€-413]\ * "-"_ ;_ @_ </c:formatCode>
                <c:ptCount val="11"/>
                <c:pt idx="0">
                  <c:v>8436</c:v>
                </c:pt>
                <c:pt idx="1">
                  <c:v>8544.8250000000007</c:v>
                </c:pt>
                <c:pt idx="2">
                  <c:v>8974.1162790697672</c:v>
                </c:pt>
                <c:pt idx="3">
                  <c:v>9352.6190476190477</c:v>
                </c:pt>
                <c:pt idx="4">
                  <c:v>10432.060606060606</c:v>
                </c:pt>
                <c:pt idx="5">
                  <c:v>11273.48</c:v>
                </c:pt>
                <c:pt idx="6">
                  <c:v>12065.3671875</c:v>
                </c:pt>
                <c:pt idx="7">
                  <c:v>12094.684466019418</c:v>
                </c:pt>
                <c:pt idx="8">
                  <c:v>12201.76119402985</c:v>
                </c:pt>
                <c:pt idx="9">
                  <c:v>15986.988636363636</c:v>
                </c:pt>
                <c:pt idx="10">
                  <c:v>16994.748344370862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2549104"/>
        <c:axId val="-632548016"/>
      </c:areaChart>
      <c:barChart>
        <c:barDir val="col"/>
        <c:grouping val="clustered"/>
        <c:varyColors val="0"/>
        <c:ser>
          <c:idx val="1"/>
          <c:order val="1"/>
          <c:tx>
            <c:strRef>
              <c:f>prompt_main!$D$10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prompt_main!$B$11:$B$22</c:f>
              <c:strCache>
                <c:ptCount val="11"/>
                <c:pt idx="0">
                  <c:v>Oud-Noord</c:v>
                </c:pt>
                <c:pt idx="1">
                  <c:v>Bos en Lommer</c:v>
                </c:pt>
                <c:pt idx="2">
                  <c:v>Oostelijk Havengebied - Indische Buurt</c:v>
                </c:pt>
                <c:pt idx="3">
                  <c:v>Slotervaart</c:v>
                </c:pt>
                <c:pt idx="4">
                  <c:v>Oud-Oost</c:v>
                </c:pt>
                <c:pt idx="5">
                  <c:v>Westerpark</c:v>
                </c:pt>
                <c:pt idx="6">
                  <c:v>De Pijp - Rivierenbuurt</c:v>
                </c:pt>
                <c:pt idx="7">
                  <c:v>De Baarsjes - Oud-West</c:v>
                </c:pt>
                <c:pt idx="8">
                  <c:v>Zuid</c:v>
                </c:pt>
                <c:pt idx="9">
                  <c:v>Centrum-Oost</c:v>
                </c:pt>
                <c:pt idx="10">
                  <c:v>Centrum-West</c:v>
                </c:pt>
              </c:strCache>
            </c:strRef>
          </c:cat>
          <c:val>
            <c:numRef>
              <c:f>prompt_main!$D$11:$D$22</c:f>
              <c:numCache>
                <c:formatCode>General</c:formatCode>
                <c:ptCount val="11"/>
                <c:pt idx="0">
                  <c:v>29</c:v>
                </c:pt>
                <c:pt idx="1">
                  <c:v>40</c:v>
                </c:pt>
                <c:pt idx="2">
                  <c:v>43</c:v>
                </c:pt>
                <c:pt idx="3">
                  <c:v>21</c:v>
                </c:pt>
                <c:pt idx="4">
                  <c:v>33</c:v>
                </c:pt>
                <c:pt idx="5">
                  <c:v>100</c:v>
                </c:pt>
                <c:pt idx="6">
                  <c:v>128</c:v>
                </c:pt>
                <c:pt idx="7">
                  <c:v>206</c:v>
                </c:pt>
                <c:pt idx="8">
                  <c:v>67</c:v>
                </c:pt>
                <c:pt idx="9">
                  <c:v>176</c:v>
                </c:pt>
                <c:pt idx="10">
                  <c:v>302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632525168"/>
        <c:axId val="-632526256"/>
      </c:barChart>
      <c:catAx>
        <c:axId val="-63254910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548016"/>
        <c:crosses val="autoZero"/>
        <c:auto val="1"/>
        <c:lblAlgn val="ctr"/>
        <c:lblOffset val="100"/>
        <c:noMultiLvlLbl val="0"/>
      </c:catAx>
      <c:valAx>
        <c:axId val="-63254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Annual Per</a:t>
                </a:r>
                <a:r>
                  <a:rPr lang="en-US" baseline="0"/>
                  <a:t> Listing Revenue [$]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[$€-413]\ * #,##0_ ;_ [$€-413]\ * \-#,##0_ ;_ [$€-413]\ * &quot;-&quot;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549104"/>
        <c:crosses val="max"/>
        <c:crossBetween val="between"/>
      </c:valAx>
      <c:valAx>
        <c:axId val="-632526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Listings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525168"/>
        <c:crosses val="max"/>
        <c:crossBetween val="between"/>
      </c:valAx>
      <c:catAx>
        <c:axId val="-632525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632526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 5 Hosts, by Host ID</a:t>
            </a:r>
            <a:endParaRPr lang="en-US" dirty="0"/>
          </a:p>
        </c:rich>
      </c:tx>
      <c:layout>
        <c:manualLayout>
          <c:xMode val="edge"/>
          <c:yMode val="edge"/>
          <c:x val="1.831635016211209E-2"/>
          <c:y val="2.6642150069702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17062988</c:v>
                </c:pt>
                <c:pt idx="1">
                  <c:v>16607835</c:v>
                </c:pt>
                <c:pt idx="2">
                  <c:v>5576309</c:v>
                </c:pt>
                <c:pt idx="3">
                  <c:v>13640003</c:v>
                </c:pt>
                <c:pt idx="4">
                  <c:v>5399286</c:v>
                </c:pt>
              </c:numCache>
            </c:numRef>
          </c:cat>
          <c:val>
            <c:numRef>
              <c:f>Sheet1!$B$2:$B$6</c:f>
              <c:numCache>
                <c:formatCode>_ [$€-413]\ * #,##0_ ;_ [$€-413]\ * \-#,##0_ ;_ [$€-413]\ * "-"_ ;_ @_ </c:formatCode>
                <c:ptCount val="5"/>
                <c:pt idx="0">
                  <c:v>69500</c:v>
                </c:pt>
                <c:pt idx="1">
                  <c:v>68000</c:v>
                </c:pt>
                <c:pt idx="2">
                  <c:v>62715</c:v>
                </c:pt>
                <c:pt idx="3">
                  <c:v>55440</c:v>
                </c:pt>
                <c:pt idx="4">
                  <c:v>53800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9282048"/>
        <c:axId val="-639280960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Number of Bookings/Yr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17062988</c:v>
                </c:pt>
                <c:pt idx="1">
                  <c:v>16607835</c:v>
                </c:pt>
                <c:pt idx="2">
                  <c:v>5576309</c:v>
                </c:pt>
                <c:pt idx="3">
                  <c:v>13640003</c:v>
                </c:pt>
                <c:pt idx="4">
                  <c:v>5399286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139</c:v>
                </c:pt>
                <c:pt idx="1">
                  <c:v>34</c:v>
                </c:pt>
                <c:pt idx="2">
                  <c:v>113</c:v>
                </c:pt>
                <c:pt idx="3">
                  <c:v>154</c:v>
                </c:pt>
                <c:pt idx="4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-639281504"/>
        <c:axId val="-639273888"/>
      </c:barChart>
      <c:catAx>
        <c:axId val="-63928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9280960"/>
        <c:crosses val="autoZero"/>
        <c:auto val="1"/>
        <c:lblAlgn val="ctr"/>
        <c:lblOffset val="100"/>
        <c:noMultiLvlLbl val="0"/>
      </c:catAx>
      <c:valAx>
        <c:axId val="-63928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[$€-413]\ * #,##0_ ;_ [$€-413]\ * \-#,##0_ ;_ [$€-413]\ * &quot;-&quot;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9282048"/>
        <c:crosses val="autoZero"/>
        <c:crossBetween val="between"/>
      </c:valAx>
      <c:valAx>
        <c:axId val="-6392738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9281504"/>
        <c:crosses val="max"/>
        <c:crossBetween val="between"/>
      </c:valAx>
      <c:catAx>
        <c:axId val="-639281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6392738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668799212598425"/>
          <c:y val="2.9560807861964529E-2"/>
          <c:w val="0.45323772760826764"/>
          <c:h val="0.101446873525596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[ams_solution.xlsx]p2!PivotTable1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Review</a:t>
            </a:r>
            <a:r>
              <a:rPr lang="en-US" baseline="0"/>
              <a:t> Score by Listing Type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'p2'!$C$8</c:f>
              <c:strCache>
                <c:ptCount val="1"/>
                <c:pt idx="0">
                  <c:v>Average of review_score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'p2'!$B$9:$B$13</c:f>
              <c:strCache>
                <c:ptCount val="4"/>
                <c:pt idx="0">
                  <c:v>Loft</c:v>
                </c:pt>
                <c:pt idx="1">
                  <c:v>Apartment</c:v>
                </c:pt>
                <c:pt idx="2">
                  <c:v>House</c:v>
                </c:pt>
                <c:pt idx="3">
                  <c:v>Bed &amp; Breakfast</c:v>
                </c:pt>
              </c:strCache>
            </c:strRef>
          </c:cat>
          <c:val>
            <c:numRef>
              <c:f>'p2'!$C$9:$C$13</c:f>
              <c:numCache>
                <c:formatCode>0%</c:formatCode>
                <c:ptCount val="4"/>
                <c:pt idx="0">
                  <c:v>0.96249999999999991</c:v>
                </c:pt>
                <c:pt idx="1">
                  <c:v>0.92745412844036867</c:v>
                </c:pt>
                <c:pt idx="2">
                  <c:v>0.91999999999999971</c:v>
                </c:pt>
                <c:pt idx="3">
                  <c:v>0.89799999999999991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9267360"/>
        <c:axId val="-666384432"/>
      </c:areaChart>
      <c:barChart>
        <c:barDir val="col"/>
        <c:grouping val="clustered"/>
        <c:varyColors val="0"/>
        <c:ser>
          <c:idx val="1"/>
          <c:order val="1"/>
          <c:tx>
            <c:strRef>
              <c:f>'p2'!$D$8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'p2'!$B$9:$B$13</c:f>
              <c:strCache>
                <c:ptCount val="4"/>
                <c:pt idx="0">
                  <c:v>Loft</c:v>
                </c:pt>
                <c:pt idx="1">
                  <c:v>Apartment</c:v>
                </c:pt>
                <c:pt idx="2">
                  <c:v>House</c:v>
                </c:pt>
                <c:pt idx="3">
                  <c:v>Bed &amp; Breakfast</c:v>
                </c:pt>
              </c:strCache>
            </c:strRef>
          </c:cat>
          <c:val>
            <c:numRef>
              <c:f>'p2'!$D$9:$D$13</c:f>
              <c:numCache>
                <c:formatCode>General</c:formatCode>
                <c:ptCount val="4"/>
                <c:pt idx="0">
                  <c:v>8</c:v>
                </c:pt>
                <c:pt idx="1">
                  <c:v>436</c:v>
                </c:pt>
                <c:pt idx="2">
                  <c:v>43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66393136"/>
        <c:axId val="-666388240"/>
      </c:barChart>
      <c:catAx>
        <c:axId val="-6392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6384432"/>
        <c:crosses val="autoZero"/>
        <c:auto val="1"/>
        <c:lblAlgn val="ctr"/>
        <c:lblOffset val="100"/>
        <c:noMultiLvlLbl val="0"/>
      </c:catAx>
      <c:valAx>
        <c:axId val="-66638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Review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9267360"/>
        <c:crosses val="autoZero"/>
        <c:crossBetween val="between"/>
      </c:valAx>
      <c:valAx>
        <c:axId val="-6663882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Listings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6393136"/>
        <c:crosses val="max"/>
        <c:crossBetween val="between"/>
      </c:valAx>
      <c:catAx>
        <c:axId val="-666393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666388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Listings by</a:t>
            </a:r>
            <a:r>
              <a:rPr lang="en-US" baseline="0"/>
              <a:t> Neighbourhood</a:t>
            </a:r>
            <a:endParaRPr lang="en-US"/>
          </a:p>
        </c:rich>
      </c:tx>
      <c:layout>
        <c:manualLayout>
          <c:xMode val="edge"/>
          <c:yMode val="edge"/>
          <c:x val="2.0597287064780607E-2"/>
          <c:y val="4.74073941349961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033040670801108"/>
          <c:y val="0.10151472223559832"/>
          <c:w val="0.50341009918008039"/>
          <c:h val="0.80903573733615985"/>
        </c:manualLayout>
      </c:layout>
      <c:pieChart>
        <c:varyColors val="1"/>
        <c:ser>
          <c:idx val="0"/>
          <c:order val="0"/>
          <c:tx>
            <c:strRef>
              <c:f>p3_viz!$C$2</c:f>
              <c:strCache>
                <c:ptCount val="1"/>
                <c:pt idx="0">
                  <c:v>Count of Listings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shade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tint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1">
                  <a:tint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5.7815250969734978E-2"/>
                  <c:y val="-7.431575638870629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0257357210879615E-2"/>
                  <c:y val="6.4341539291957505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5947785287900958E-2"/>
                  <c:y val="1.526368776519677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5.541599888509522E-2"/>
                  <c:y val="3.140963833384286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2396813230204659E-2"/>
                  <c:y val="1.81348214029078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6.6258913432281172E-2"/>
                  <c:y val="4.0501592627142338E-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2597844517222957E-2"/>
                  <c:y val="-7.634456888574332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2699463452024279E-2"/>
                  <c:y val="-4.861348303617855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5.9404338838176203E-2"/>
                  <c:y val="4.236709225068283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3085847676120134E-2"/>
                  <c:y val="3.1525917099772408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6.2168315796808586E-2"/>
                  <c:y val="-2.60292723860888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p3_viz!$B$3:$B$11</c:f>
              <c:strCache>
                <c:ptCount val="9"/>
                <c:pt idx="0">
                  <c:v>Centrum-West</c:v>
                </c:pt>
                <c:pt idx="1">
                  <c:v>De Baarsjes - Oud-West</c:v>
                </c:pt>
                <c:pt idx="2">
                  <c:v>De Pijp - Rivierenbuurt</c:v>
                </c:pt>
                <c:pt idx="3">
                  <c:v>Centrum-Oost</c:v>
                </c:pt>
                <c:pt idx="4">
                  <c:v>Westerpark</c:v>
                </c:pt>
                <c:pt idx="5">
                  <c:v>Zuid</c:v>
                </c:pt>
                <c:pt idx="6">
                  <c:v>Oud-Oost</c:v>
                </c:pt>
                <c:pt idx="7">
                  <c:v>Bos en Lommer</c:v>
                </c:pt>
                <c:pt idx="8">
                  <c:v>Other</c:v>
                </c:pt>
              </c:strCache>
            </c:strRef>
          </c:cat>
          <c:val>
            <c:numRef>
              <c:f>p3_viz!$C$3:$C$11</c:f>
              <c:numCache>
                <c:formatCode>General</c:formatCode>
                <c:ptCount val="9"/>
                <c:pt idx="0">
                  <c:v>1130</c:v>
                </c:pt>
                <c:pt idx="1">
                  <c:v>990</c:v>
                </c:pt>
                <c:pt idx="2">
                  <c:v>746</c:v>
                </c:pt>
                <c:pt idx="3">
                  <c:v>743</c:v>
                </c:pt>
                <c:pt idx="4">
                  <c:v>550</c:v>
                </c:pt>
                <c:pt idx="5">
                  <c:v>425</c:v>
                </c:pt>
                <c:pt idx="6">
                  <c:v>307</c:v>
                </c:pt>
                <c:pt idx="7">
                  <c:v>275</c:v>
                </c:pt>
                <c:pt idx="8">
                  <c:v>972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[ams_solution.xlsx]p4!PivotTable7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Review Score by Neighborhood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'p4'!$C$7</c:f>
              <c:strCache>
                <c:ptCount val="1"/>
                <c:pt idx="0">
                  <c:v>Average of review_score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'p4'!$B$8:$B$27</c:f>
              <c:strCache>
                <c:ptCount val="19"/>
                <c:pt idx="0">
                  <c:v>IJburg - Zeeburgereiland</c:v>
                </c:pt>
                <c:pt idx="1">
                  <c:v>Oostelijk Havengebied - Indische Buurt</c:v>
                </c:pt>
                <c:pt idx="2">
                  <c:v>Centrum-Oost</c:v>
                </c:pt>
                <c:pt idx="3">
                  <c:v>De Pijp - Rivierenbuurt</c:v>
                </c:pt>
                <c:pt idx="4">
                  <c:v>De Baarsjes - Oud-West</c:v>
                </c:pt>
                <c:pt idx="5">
                  <c:v>Slotervaart</c:v>
                </c:pt>
                <c:pt idx="6">
                  <c:v>Oud-Oost</c:v>
                </c:pt>
                <c:pt idx="7">
                  <c:v>Zuid</c:v>
                </c:pt>
                <c:pt idx="8">
                  <c:v>Oud-Noord</c:v>
                </c:pt>
                <c:pt idx="9">
                  <c:v>Watergraafsmeer</c:v>
                </c:pt>
                <c:pt idx="10">
                  <c:v>Centrum-West</c:v>
                </c:pt>
                <c:pt idx="11">
                  <c:v>Bos en Lommer</c:v>
                </c:pt>
                <c:pt idx="12">
                  <c:v>Buitenveldert - Zuidas</c:v>
                </c:pt>
                <c:pt idx="13">
                  <c:v>Westerpark</c:v>
                </c:pt>
                <c:pt idx="14">
                  <c:v>De Aker - Nieuw Sloten</c:v>
                </c:pt>
                <c:pt idx="15">
                  <c:v>Noord-West</c:v>
                </c:pt>
                <c:pt idx="16">
                  <c:v>Noord-Oost</c:v>
                </c:pt>
                <c:pt idx="17">
                  <c:v>Osdorp</c:v>
                </c:pt>
                <c:pt idx="18">
                  <c:v>Geuzenveld - Slotermeer</c:v>
                </c:pt>
              </c:strCache>
            </c:strRef>
          </c:cat>
          <c:val>
            <c:numRef>
              <c:f>'p4'!$C$8:$C$27</c:f>
              <c:numCache>
                <c:formatCode>0.0%</c:formatCode>
                <c:ptCount val="19"/>
                <c:pt idx="0">
                  <c:v>0.93788732394366203</c:v>
                </c:pt>
                <c:pt idx="1">
                  <c:v>0.93338582677165383</c:v>
                </c:pt>
                <c:pt idx="2">
                  <c:v>0.93165545087483426</c:v>
                </c:pt>
                <c:pt idx="3">
                  <c:v>0.92999999999999872</c:v>
                </c:pt>
                <c:pt idx="4">
                  <c:v>0.9291919191919209</c:v>
                </c:pt>
                <c:pt idx="5">
                  <c:v>0.92666666666666686</c:v>
                </c:pt>
                <c:pt idx="6">
                  <c:v>0.92644951140065135</c:v>
                </c:pt>
                <c:pt idx="7">
                  <c:v>0.92425882352941202</c:v>
                </c:pt>
                <c:pt idx="8">
                  <c:v>0.9200689655172416</c:v>
                </c:pt>
                <c:pt idx="9">
                  <c:v>0.91829268292682964</c:v>
                </c:pt>
                <c:pt idx="10">
                  <c:v>0.91816814159292293</c:v>
                </c:pt>
                <c:pt idx="11">
                  <c:v>0.91639999999999999</c:v>
                </c:pt>
                <c:pt idx="12">
                  <c:v>0.91573770491803252</c:v>
                </c:pt>
                <c:pt idx="13">
                  <c:v>0.91345454545454607</c:v>
                </c:pt>
                <c:pt idx="14">
                  <c:v>0.90961538461538483</c:v>
                </c:pt>
                <c:pt idx="15">
                  <c:v>0.90735849056603757</c:v>
                </c:pt>
                <c:pt idx="16">
                  <c:v>0.89531250000000018</c:v>
                </c:pt>
                <c:pt idx="17">
                  <c:v>0.89249999999999996</c:v>
                </c:pt>
                <c:pt idx="18">
                  <c:v>0.83127659574468071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2521904"/>
        <c:axId val="-632524624"/>
      </c:areaChart>
      <c:barChart>
        <c:barDir val="col"/>
        <c:grouping val="clustered"/>
        <c:varyColors val="0"/>
        <c:ser>
          <c:idx val="1"/>
          <c:order val="1"/>
          <c:tx>
            <c:strRef>
              <c:f>'p4'!$D$7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'p4'!$B$8:$B$27</c:f>
              <c:strCache>
                <c:ptCount val="19"/>
                <c:pt idx="0">
                  <c:v>IJburg - Zeeburgereiland</c:v>
                </c:pt>
                <c:pt idx="1">
                  <c:v>Oostelijk Havengebied - Indische Buurt</c:v>
                </c:pt>
                <c:pt idx="2">
                  <c:v>Centrum-Oost</c:v>
                </c:pt>
                <c:pt idx="3">
                  <c:v>De Pijp - Rivierenbuurt</c:v>
                </c:pt>
                <c:pt idx="4">
                  <c:v>De Baarsjes - Oud-West</c:v>
                </c:pt>
                <c:pt idx="5">
                  <c:v>Slotervaart</c:v>
                </c:pt>
                <c:pt idx="6">
                  <c:v>Oud-Oost</c:v>
                </c:pt>
                <c:pt idx="7">
                  <c:v>Zuid</c:v>
                </c:pt>
                <c:pt idx="8">
                  <c:v>Oud-Noord</c:v>
                </c:pt>
                <c:pt idx="9">
                  <c:v>Watergraafsmeer</c:v>
                </c:pt>
                <c:pt idx="10">
                  <c:v>Centrum-West</c:v>
                </c:pt>
                <c:pt idx="11">
                  <c:v>Bos en Lommer</c:v>
                </c:pt>
                <c:pt idx="12">
                  <c:v>Buitenveldert - Zuidas</c:v>
                </c:pt>
                <c:pt idx="13">
                  <c:v>Westerpark</c:v>
                </c:pt>
                <c:pt idx="14">
                  <c:v>De Aker - Nieuw Sloten</c:v>
                </c:pt>
                <c:pt idx="15">
                  <c:v>Noord-West</c:v>
                </c:pt>
                <c:pt idx="16">
                  <c:v>Noord-Oost</c:v>
                </c:pt>
                <c:pt idx="17">
                  <c:v>Osdorp</c:v>
                </c:pt>
                <c:pt idx="18">
                  <c:v>Geuzenveld - Slotermeer</c:v>
                </c:pt>
              </c:strCache>
            </c:strRef>
          </c:cat>
          <c:val>
            <c:numRef>
              <c:f>'p4'!$D$8:$D$27</c:f>
              <c:numCache>
                <c:formatCode>General</c:formatCode>
                <c:ptCount val="19"/>
                <c:pt idx="0">
                  <c:v>71</c:v>
                </c:pt>
                <c:pt idx="1">
                  <c:v>254</c:v>
                </c:pt>
                <c:pt idx="2">
                  <c:v>743</c:v>
                </c:pt>
                <c:pt idx="3">
                  <c:v>746</c:v>
                </c:pt>
                <c:pt idx="4">
                  <c:v>990</c:v>
                </c:pt>
                <c:pt idx="5">
                  <c:v>108</c:v>
                </c:pt>
                <c:pt idx="6">
                  <c:v>307</c:v>
                </c:pt>
                <c:pt idx="7">
                  <c:v>425</c:v>
                </c:pt>
                <c:pt idx="8">
                  <c:v>145</c:v>
                </c:pt>
                <c:pt idx="9">
                  <c:v>123</c:v>
                </c:pt>
                <c:pt idx="10">
                  <c:v>1130</c:v>
                </c:pt>
                <c:pt idx="11">
                  <c:v>275</c:v>
                </c:pt>
                <c:pt idx="12">
                  <c:v>61</c:v>
                </c:pt>
                <c:pt idx="13">
                  <c:v>550</c:v>
                </c:pt>
                <c:pt idx="14">
                  <c:v>26</c:v>
                </c:pt>
                <c:pt idx="15">
                  <c:v>53</c:v>
                </c:pt>
                <c:pt idx="16">
                  <c:v>32</c:v>
                </c:pt>
                <c:pt idx="17">
                  <c:v>32</c:v>
                </c:pt>
                <c:pt idx="18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632550736"/>
        <c:axId val="-632551280"/>
      </c:barChart>
      <c:catAx>
        <c:axId val="-63252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524624"/>
        <c:crosses val="autoZero"/>
        <c:auto val="1"/>
        <c:lblAlgn val="ctr"/>
        <c:lblOffset val="100"/>
        <c:noMultiLvlLbl val="0"/>
      </c:catAx>
      <c:valAx>
        <c:axId val="-63252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Review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521904"/>
        <c:crosses val="autoZero"/>
        <c:crossBetween val="between"/>
      </c:valAx>
      <c:valAx>
        <c:axId val="-6325512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Listings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550736"/>
        <c:crosses val="max"/>
        <c:crossBetween val="between"/>
      </c:valAx>
      <c:catAx>
        <c:axId val="-632550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632551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AirBnB</a:t>
            </a:r>
            <a:r>
              <a:rPr lang="en-US" dirty="0" smtClean="0"/>
              <a:t> Market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Amsterdam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looking to:</a:t>
            </a:r>
          </a:p>
          <a:p>
            <a:pPr lvl="1"/>
            <a:r>
              <a:rPr lang="en-US" dirty="0" smtClean="0"/>
              <a:t>Invest in </a:t>
            </a:r>
            <a:r>
              <a:rPr lang="en-US" dirty="0" smtClean="0"/>
              <a:t>Amsterdam </a:t>
            </a:r>
            <a:r>
              <a:rPr lang="en-US" dirty="0" err="1" smtClean="0"/>
              <a:t>AirBnB</a:t>
            </a:r>
            <a:r>
              <a:rPr lang="en-US" dirty="0" smtClean="0"/>
              <a:t> market via purchase of property</a:t>
            </a:r>
          </a:p>
          <a:p>
            <a:pPr lvl="1"/>
            <a:r>
              <a:rPr lang="en-US" dirty="0" smtClean="0"/>
              <a:t>Review market trends prior to purchase</a:t>
            </a:r>
          </a:p>
          <a:p>
            <a:pPr lvl="1"/>
            <a:r>
              <a:rPr lang="en-US" dirty="0" smtClean="0"/>
              <a:t>Receive recommendations and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‘Scrape’ of </a:t>
            </a:r>
            <a:r>
              <a:rPr lang="en-US" dirty="0" err="1" smtClean="0"/>
              <a:t>AirBnB</a:t>
            </a:r>
            <a:r>
              <a:rPr lang="en-US" dirty="0" smtClean="0"/>
              <a:t> listings </a:t>
            </a:r>
            <a:r>
              <a:rPr lang="en-US" dirty="0" smtClean="0"/>
              <a:t>in Amsterdam </a:t>
            </a:r>
            <a:r>
              <a:rPr lang="en-US" dirty="0" smtClean="0"/>
              <a:t>from 2008 to 2015</a:t>
            </a:r>
          </a:p>
          <a:p>
            <a:r>
              <a:rPr lang="en-US" dirty="0" smtClean="0"/>
              <a:t>Includes features such as price per night, number of reviews, ratings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Actual number of stays </a:t>
            </a:r>
            <a:r>
              <a:rPr lang="en-US" i="1" dirty="0" smtClean="0"/>
              <a:t>is estimated as</a:t>
            </a:r>
            <a:r>
              <a:rPr lang="en-US" dirty="0" smtClean="0"/>
              <a:t> </a:t>
            </a:r>
            <a:r>
              <a:rPr lang="en-US" i="1" dirty="0" smtClean="0"/>
              <a:t>twice</a:t>
            </a:r>
            <a:r>
              <a:rPr lang="en-US" dirty="0" smtClean="0"/>
              <a:t> the reported reviews for a listing</a:t>
            </a:r>
          </a:p>
          <a:p>
            <a:pPr lvl="1"/>
            <a:r>
              <a:rPr lang="en-US" dirty="0" smtClean="0"/>
              <a:t>Two guests stay at a listing per booking</a:t>
            </a:r>
          </a:p>
          <a:p>
            <a:pPr lvl="1"/>
            <a:r>
              <a:rPr lang="en-US" dirty="0" smtClean="0"/>
              <a:t>Guests stay for the minimum allowable duration for a listing</a:t>
            </a:r>
          </a:p>
          <a:p>
            <a:pPr lvl="1"/>
            <a:r>
              <a:rPr lang="en-US" dirty="0" smtClean="0"/>
              <a:t>Properties with fewer than 2 months history are not considered in study</a:t>
            </a:r>
          </a:p>
          <a:p>
            <a:pPr lvl="1"/>
            <a:r>
              <a:rPr lang="en-US" dirty="0" smtClean="0"/>
              <a:t>Neighborhoods with fewer than 10 properties are not considered in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(Main) – Where to buy?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Centrum-West and </a:t>
            </a:r>
            <a:r>
              <a:rPr lang="en-US" dirty="0" err="1" smtClean="0"/>
              <a:t>Oost</a:t>
            </a:r>
            <a:r>
              <a:rPr lang="en-US" dirty="0" smtClean="0"/>
              <a:t> both show high revenue with low number of listings (&lt; 50). This may be a more speculative market</a:t>
            </a:r>
            <a:endParaRPr lang="en-US" dirty="0" smtClean="0"/>
          </a:p>
          <a:p>
            <a:r>
              <a:rPr lang="en-US" dirty="0" err="1" smtClean="0"/>
              <a:t>Westerpark</a:t>
            </a:r>
            <a:r>
              <a:rPr lang="en-US" dirty="0" smtClean="0"/>
              <a:t> and </a:t>
            </a:r>
            <a:r>
              <a:rPr lang="en-US" dirty="0" err="1" smtClean="0"/>
              <a:t>Oud-Oost</a:t>
            </a:r>
            <a:r>
              <a:rPr lang="en-US" dirty="0" smtClean="0"/>
              <a:t> may be a better choice if a more established market is desired (&gt; 100 listings)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896566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76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1 - How much do top hosts make?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 hosts can gross over </a:t>
            </a:r>
            <a:r>
              <a:rPr lang="en-US" dirty="0" smtClean="0"/>
              <a:t>€60k/</a:t>
            </a:r>
            <a:r>
              <a:rPr lang="en-US" dirty="0" err="1" smtClean="0"/>
              <a:t>yr</a:t>
            </a:r>
            <a:endParaRPr lang="en-US" dirty="0" smtClean="0"/>
          </a:p>
          <a:p>
            <a:r>
              <a:rPr lang="en-US" dirty="0" smtClean="0"/>
              <a:t>This data is filtered to a minimum stay duration of no more than 5 consecutive days</a:t>
            </a:r>
          </a:p>
          <a:p>
            <a:r>
              <a:rPr lang="en-US" dirty="0" smtClean="0"/>
              <a:t>None of </a:t>
            </a:r>
            <a:r>
              <a:rPr lang="en-US" dirty="0" smtClean="0"/>
              <a:t>the top 20 hosts have more than 1 listing on their books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trend appears to be </a:t>
            </a:r>
            <a:r>
              <a:rPr lang="en-US" dirty="0" smtClean="0"/>
              <a:t>high </a:t>
            </a:r>
            <a:r>
              <a:rPr lang="en-US" dirty="0" smtClean="0"/>
              <a:t>occupancy rates – all </a:t>
            </a:r>
            <a:r>
              <a:rPr lang="en-US" dirty="0" smtClean="0"/>
              <a:t>shown listings </a:t>
            </a:r>
            <a:r>
              <a:rPr lang="en-US" dirty="0" smtClean="0"/>
              <a:t>have vacancy rates of &lt; </a:t>
            </a:r>
            <a:r>
              <a:rPr lang="en-US" dirty="0" smtClean="0"/>
              <a:t>50</a:t>
            </a:r>
            <a:r>
              <a:rPr lang="en-US" dirty="0" smtClean="0"/>
              <a:t>%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520002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5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Prompt 2 – Property types with best reviews?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Apartments </a:t>
            </a:r>
            <a:r>
              <a:rPr lang="en-US" dirty="0" smtClean="0"/>
              <a:t>dominate </a:t>
            </a:r>
            <a:r>
              <a:rPr lang="en-US" dirty="0" smtClean="0"/>
              <a:t>the category in </a:t>
            </a:r>
            <a:r>
              <a:rPr lang="en-US" dirty="0" smtClean="0"/>
              <a:t>number of listings</a:t>
            </a:r>
            <a:endParaRPr lang="en-US" dirty="0" smtClean="0"/>
          </a:p>
          <a:p>
            <a:r>
              <a:rPr lang="en-US" dirty="0" smtClean="0"/>
              <a:t>Lofts lead </a:t>
            </a:r>
            <a:r>
              <a:rPr lang="en-US" dirty="0" smtClean="0"/>
              <a:t>in average review score by about </a:t>
            </a:r>
            <a:r>
              <a:rPr lang="en-US" dirty="0" smtClean="0"/>
              <a:t>4%</a:t>
            </a:r>
            <a:endParaRPr lang="en-US" dirty="0" smtClean="0"/>
          </a:p>
          <a:p>
            <a:r>
              <a:rPr lang="en-US" dirty="0" smtClean="0"/>
              <a:t>Take this with a grain of salt – </a:t>
            </a:r>
            <a:r>
              <a:rPr lang="en-US" dirty="0" smtClean="0"/>
              <a:t>lofts metrics are </a:t>
            </a:r>
            <a:r>
              <a:rPr lang="en-US" dirty="0" smtClean="0"/>
              <a:t>on a population of </a:t>
            </a:r>
            <a:r>
              <a:rPr lang="en-US" dirty="0" smtClean="0"/>
              <a:t>8 </a:t>
            </a:r>
            <a:r>
              <a:rPr lang="en-US" dirty="0" smtClean="0"/>
              <a:t>listings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968829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3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Prompt 3 - Neighborhoods with the most listings?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Capitol Hill leads the market with </a:t>
            </a:r>
            <a:r>
              <a:rPr lang="en-US" dirty="0" smtClean="0"/>
              <a:t>16% </a:t>
            </a:r>
            <a:r>
              <a:rPr lang="en-US" dirty="0" smtClean="0"/>
              <a:t>of all </a:t>
            </a:r>
            <a:r>
              <a:rPr lang="en-US" dirty="0" smtClean="0"/>
              <a:t>listings</a:t>
            </a:r>
          </a:p>
          <a:p>
            <a:r>
              <a:rPr lang="en-US" dirty="0" smtClean="0"/>
              <a:t>Note that listings are fairly distributed across neighborhoods in this market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869866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4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4 – Top reviewed neighborhoods?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Note: any neighborhood with fewer than 20 listings omitted from this study</a:t>
            </a:r>
          </a:p>
          <a:p>
            <a:r>
              <a:rPr lang="en-US" dirty="0" smtClean="0"/>
              <a:t>Ratings are fairly consistent across the board, trending in the low 90s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928774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AirBnB Market Analysis</vt:lpstr>
      <vt:lpstr>Problem Statement (Main)</vt:lpstr>
      <vt:lpstr>Dataset Overview</vt:lpstr>
      <vt:lpstr>Problem Statement (Main) – Where to buy?</vt:lpstr>
      <vt:lpstr>Prompt 1 - How much do top hosts make?</vt:lpstr>
      <vt:lpstr>Prompt 2 – Property types with best reviews? </vt:lpstr>
      <vt:lpstr>Prompt 3 - Neighborhoods with the most listings? </vt:lpstr>
      <vt:lpstr>Prompt 4 – Top reviewed neighborhoods?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Market Analysis</dc:title>
  <dc:creator>linuxvm</dc:creator>
  <cp:lastModifiedBy>linuxvm</cp:lastModifiedBy>
  <cp:revision>15</cp:revision>
  <dcterms:created xsi:type="dcterms:W3CDTF">2019-01-02T21:07:34Z</dcterms:created>
  <dcterms:modified xsi:type="dcterms:W3CDTF">2019-01-02T22:51:24Z</dcterms:modified>
</cp:coreProperties>
</file>