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Documents\ga\airbnb\us\solutions\dc_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Documents\ga\airbnb\us\solutions\dc_solu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Documents\ga\airbnb\us\solutions\dc_sol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Documents\ga\airbnb\us\solutions\dc_sol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[dc_solution.xlsx]p1_viz!PivotTable5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 Listing Revenue and Market Saturation by Neighborhood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p1_viz!$C$5</c:f>
              <c:strCache>
                <c:ptCount val="1"/>
                <c:pt idx="0">
                  <c:v>Average of est_revenue_per_year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p1_viz!$B$6:$B$40</c:f>
              <c:strCache>
                <c:ptCount val="34"/>
                <c:pt idx="0">
                  <c:v>Takoma</c:v>
                </c:pt>
                <c:pt idx="1">
                  <c:v>Glover Park</c:v>
                </c:pt>
                <c:pt idx="2">
                  <c:v>16th Street Heights</c:v>
                </c:pt>
                <c:pt idx="3">
                  <c:v>Cleveland Park</c:v>
                </c:pt>
                <c:pt idx="4">
                  <c:v>Anacostia</c:v>
                </c:pt>
                <c:pt idx="5">
                  <c:v>Park View</c:v>
                </c:pt>
                <c:pt idx="6">
                  <c:v>Manor Park</c:v>
                </c:pt>
                <c:pt idx="7">
                  <c:v>Edgewood</c:v>
                </c:pt>
                <c:pt idx="8">
                  <c:v>Mount Pleasant</c:v>
                </c:pt>
                <c:pt idx="9">
                  <c:v>Union Station</c:v>
                </c:pt>
                <c:pt idx="10">
                  <c:v>Petworth</c:v>
                </c:pt>
                <c:pt idx="11">
                  <c:v>Kingman Park</c:v>
                </c:pt>
                <c:pt idx="12">
                  <c:v>Southwest Waterfront</c:v>
                </c:pt>
                <c:pt idx="13">
                  <c:v>Trinidad</c:v>
                </c:pt>
                <c:pt idx="14">
                  <c:v>Columbia Heights</c:v>
                </c:pt>
                <c:pt idx="15">
                  <c:v>Adams Morgan</c:v>
                </c:pt>
                <c:pt idx="16">
                  <c:v>U Street Corridor</c:v>
                </c:pt>
                <c:pt idx="17">
                  <c:v>LeDroit Park</c:v>
                </c:pt>
                <c:pt idx="18">
                  <c:v>Foggy Bottom</c:v>
                </c:pt>
                <c:pt idx="19">
                  <c:v>West End</c:v>
                </c:pt>
                <c:pt idx="20">
                  <c:v>Brookland</c:v>
                </c:pt>
                <c:pt idx="21">
                  <c:v>Logan Circle</c:v>
                </c:pt>
                <c:pt idx="22">
                  <c:v>Eckington</c:v>
                </c:pt>
                <c:pt idx="23">
                  <c:v>Barney Circle</c:v>
                </c:pt>
                <c:pt idx="24">
                  <c:v>Shaw</c:v>
                </c:pt>
                <c:pt idx="25">
                  <c:v>Near Northeast/H Street Corridor</c:v>
                </c:pt>
                <c:pt idx="26">
                  <c:v>Kalorama</c:v>
                </c:pt>
                <c:pt idx="27">
                  <c:v>Bloomingdale</c:v>
                </c:pt>
                <c:pt idx="28">
                  <c:v>Capitol Hill</c:v>
                </c:pt>
                <c:pt idx="29">
                  <c:v>Georgetown</c:v>
                </c:pt>
                <c:pt idx="30">
                  <c:v>Dupont Circle</c:v>
                </c:pt>
                <c:pt idx="31">
                  <c:v>Downtown/Penn Quarter</c:v>
                </c:pt>
                <c:pt idx="32">
                  <c:v>Mount Vernon Square</c:v>
                </c:pt>
                <c:pt idx="33">
                  <c:v>Truxton Circle</c:v>
                </c:pt>
              </c:strCache>
            </c:strRef>
          </c:cat>
          <c:val>
            <c:numRef>
              <c:f>p1_viz!$C$6:$C$40</c:f>
              <c:numCache>
                <c:formatCode>_("$"* #,##0_);_("$"* \(#,##0\);_("$"* "-"_);_(@_)</c:formatCode>
                <c:ptCount val="34"/>
                <c:pt idx="0">
                  <c:v>3386.5</c:v>
                </c:pt>
                <c:pt idx="1">
                  <c:v>3699.1304347826085</c:v>
                </c:pt>
                <c:pt idx="2">
                  <c:v>5177.5555555555557</c:v>
                </c:pt>
                <c:pt idx="3">
                  <c:v>6369.545454545455</c:v>
                </c:pt>
                <c:pt idx="4">
                  <c:v>6474.347826086957</c:v>
                </c:pt>
                <c:pt idx="5">
                  <c:v>6762.318181818182</c:v>
                </c:pt>
                <c:pt idx="6">
                  <c:v>6799.791666666667</c:v>
                </c:pt>
                <c:pt idx="7">
                  <c:v>7550.227272727273</c:v>
                </c:pt>
                <c:pt idx="8">
                  <c:v>7757.5671641791041</c:v>
                </c:pt>
                <c:pt idx="9">
                  <c:v>7828.6923076923076</c:v>
                </c:pt>
                <c:pt idx="10">
                  <c:v>7921.9315068493152</c:v>
                </c:pt>
                <c:pt idx="11">
                  <c:v>8082.395348837209</c:v>
                </c:pt>
                <c:pt idx="12">
                  <c:v>8450.1272727272735</c:v>
                </c:pt>
                <c:pt idx="13">
                  <c:v>8803.2592592592591</c:v>
                </c:pt>
                <c:pt idx="14">
                  <c:v>9059.1034482758623</c:v>
                </c:pt>
                <c:pt idx="15">
                  <c:v>9145.6785714285706</c:v>
                </c:pt>
                <c:pt idx="16">
                  <c:v>9850.17808219178</c:v>
                </c:pt>
                <c:pt idx="17">
                  <c:v>9858.5555555555547</c:v>
                </c:pt>
                <c:pt idx="18">
                  <c:v>10019.816326530612</c:v>
                </c:pt>
                <c:pt idx="19">
                  <c:v>10173.048780487805</c:v>
                </c:pt>
                <c:pt idx="20">
                  <c:v>10238.222222222223</c:v>
                </c:pt>
                <c:pt idx="21">
                  <c:v>10305.948717948719</c:v>
                </c:pt>
                <c:pt idx="22">
                  <c:v>11636.229166666666</c:v>
                </c:pt>
                <c:pt idx="23">
                  <c:v>11771.764705882353</c:v>
                </c:pt>
                <c:pt idx="24">
                  <c:v>12742.208333333334</c:v>
                </c:pt>
                <c:pt idx="25">
                  <c:v>12765.415094339623</c:v>
                </c:pt>
                <c:pt idx="26">
                  <c:v>13076.688524590163</c:v>
                </c:pt>
                <c:pt idx="27">
                  <c:v>13608.476923076923</c:v>
                </c:pt>
                <c:pt idx="28">
                  <c:v>15063.15625</c:v>
                </c:pt>
                <c:pt idx="29">
                  <c:v>15899.430555555555</c:v>
                </c:pt>
                <c:pt idx="30">
                  <c:v>16227.5</c:v>
                </c:pt>
                <c:pt idx="31">
                  <c:v>16628.424999999999</c:v>
                </c:pt>
                <c:pt idx="32">
                  <c:v>17319.184615384616</c:v>
                </c:pt>
                <c:pt idx="33">
                  <c:v>19350.28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33785104"/>
        <c:axId val="-633784560"/>
      </c:areaChart>
      <c:barChart>
        <c:barDir val="col"/>
        <c:grouping val="clustered"/>
        <c:varyColors val="0"/>
        <c:ser>
          <c:idx val="1"/>
          <c:order val="1"/>
          <c:tx>
            <c:strRef>
              <c:f>p1_viz!$D$5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p1_viz!$B$6:$B$40</c:f>
              <c:strCache>
                <c:ptCount val="34"/>
                <c:pt idx="0">
                  <c:v>Takoma</c:v>
                </c:pt>
                <c:pt idx="1">
                  <c:v>Glover Park</c:v>
                </c:pt>
                <c:pt idx="2">
                  <c:v>16th Street Heights</c:v>
                </c:pt>
                <c:pt idx="3">
                  <c:v>Cleveland Park</c:v>
                </c:pt>
                <c:pt idx="4">
                  <c:v>Anacostia</c:v>
                </c:pt>
                <c:pt idx="5">
                  <c:v>Park View</c:v>
                </c:pt>
                <c:pt idx="6">
                  <c:v>Manor Park</c:v>
                </c:pt>
                <c:pt idx="7">
                  <c:v>Edgewood</c:v>
                </c:pt>
                <c:pt idx="8">
                  <c:v>Mount Pleasant</c:v>
                </c:pt>
                <c:pt idx="9">
                  <c:v>Union Station</c:v>
                </c:pt>
                <c:pt idx="10">
                  <c:v>Petworth</c:v>
                </c:pt>
                <c:pt idx="11">
                  <c:v>Kingman Park</c:v>
                </c:pt>
                <c:pt idx="12">
                  <c:v>Southwest Waterfront</c:v>
                </c:pt>
                <c:pt idx="13">
                  <c:v>Trinidad</c:v>
                </c:pt>
                <c:pt idx="14">
                  <c:v>Columbia Heights</c:v>
                </c:pt>
                <c:pt idx="15">
                  <c:v>Adams Morgan</c:v>
                </c:pt>
                <c:pt idx="16">
                  <c:v>U Street Corridor</c:v>
                </c:pt>
                <c:pt idx="17">
                  <c:v>LeDroit Park</c:v>
                </c:pt>
                <c:pt idx="18">
                  <c:v>Foggy Bottom</c:v>
                </c:pt>
                <c:pt idx="19">
                  <c:v>West End</c:v>
                </c:pt>
                <c:pt idx="20">
                  <c:v>Brookland</c:v>
                </c:pt>
                <c:pt idx="21">
                  <c:v>Logan Circle</c:v>
                </c:pt>
                <c:pt idx="22">
                  <c:v>Eckington</c:v>
                </c:pt>
                <c:pt idx="23">
                  <c:v>Barney Circle</c:v>
                </c:pt>
                <c:pt idx="24">
                  <c:v>Shaw</c:v>
                </c:pt>
                <c:pt idx="25">
                  <c:v>Near Northeast/H Street Corridor</c:v>
                </c:pt>
                <c:pt idx="26">
                  <c:v>Kalorama</c:v>
                </c:pt>
                <c:pt idx="27">
                  <c:v>Bloomingdale</c:v>
                </c:pt>
                <c:pt idx="28">
                  <c:v>Capitol Hill</c:v>
                </c:pt>
                <c:pt idx="29">
                  <c:v>Georgetown</c:v>
                </c:pt>
                <c:pt idx="30">
                  <c:v>Dupont Circle</c:v>
                </c:pt>
                <c:pt idx="31">
                  <c:v>Downtown/Penn Quarter</c:v>
                </c:pt>
                <c:pt idx="32">
                  <c:v>Mount Vernon Square</c:v>
                </c:pt>
                <c:pt idx="33">
                  <c:v>Truxton Circle</c:v>
                </c:pt>
              </c:strCache>
            </c:strRef>
          </c:cat>
          <c:val>
            <c:numRef>
              <c:f>p1_viz!$D$6:$D$40</c:f>
              <c:numCache>
                <c:formatCode>General</c:formatCode>
                <c:ptCount val="34"/>
                <c:pt idx="0">
                  <c:v>22</c:v>
                </c:pt>
                <c:pt idx="1">
                  <c:v>23</c:v>
                </c:pt>
                <c:pt idx="2">
                  <c:v>45</c:v>
                </c:pt>
                <c:pt idx="3">
                  <c:v>33</c:v>
                </c:pt>
                <c:pt idx="4">
                  <c:v>23</c:v>
                </c:pt>
                <c:pt idx="5">
                  <c:v>44</c:v>
                </c:pt>
                <c:pt idx="6">
                  <c:v>24</c:v>
                </c:pt>
                <c:pt idx="7">
                  <c:v>44</c:v>
                </c:pt>
                <c:pt idx="8">
                  <c:v>67</c:v>
                </c:pt>
                <c:pt idx="9">
                  <c:v>26</c:v>
                </c:pt>
                <c:pt idx="10">
                  <c:v>73</c:v>
                </c:pt>
                <c:pt idx="11">
                  <c:v>43</c:v>
                </c:pt>
                <c:pt idx="12">
                  <c:v>55</c:v>
                </c:pt>
                <c:pt idx="13">
                  <c:v>27</c:v>
                </c:pt>
                <c:pt idx="14">
                  <c:v>232</c:v>
                </c:pt>
                <c:pt idx="15">
                  <c:v>112</c:v>
                </c:pt>
                <c:pt idx="16">
                  <c:v>146</c:v>
                </c:pt>
                <c:pt idx="17">
                  <c:v>27</c:v>
                </c:pt>
                <c:pt idx="18">
                  <c:v>49</c:v>
                </c:pt>
                <c:pt idx="19">
                  <c:v>41</c:v>
                </c:pt>
                <c:pt idx="20">
                  <c:v>36</c:v>
                </c:pt>
                <c:pt idx="21">
                  <c:v>156</c:v>
                </c:pt>
                <c:pt idx="22">
                  <c:v>48</c:v>
                </c:pt>
                <c:pt idx="23">
                  <c:v>34</c:v>
                </c:pt>
                <c:pt idx="24">
                  <c:v>120</c:v>
                </c:pt>
                <c:pt idx="25">
                  <c:v>106</c:v>
                </c:pt>
                <c:pt idx="26">
                  <c:v>61</c:v>
                </c:pt>
                <c:pt idx="27">
                  <c:v>65</c:v>
                </c:pt>
                <c:pt idx="28">
                  <c:v>288</c:v>
                </c:pt>
                <c:pt idx="29">
                  <c:v>72</c:v>
                </c:pt>
                <c:pt idx="30">
                  <c:v>192</c:v>
                </c:pt>
                <c:pt idx="31">
                  <c:v>40</c:v>
                </c:pt>
                <c:pt idx="32">
                  <c:v>65</c:v>
                </c:pt>
                <c:pt idx="3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633772592"/>
        <c:axId val="-633774224"/>
      </c:barChart>
      <c:catAx>
        <c:axId val="-63378510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84560"/>
        <c:crosses val="autoZero"/>
        <c:auto val="1"/>
        <c:lblAlgn val="ctr"/>
        <c:lblOffset val="100"/>
        <c:noMultiLvlLbl val="0"/>
      </c:catAx>
      <c:valAx>
        <c:axId val="-63378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Annual Per</a:t>
                </a:r>
                <a:r>
                  <a:rPr lang="en-US" baseline="0"/>
                  <a:t> Listing Revenue [$]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85104"/>
        <c:crosses val="max"/>
        <c:crossBetween val="between"/>
      </c:valAx>
      <c:valAx>
        <c:axId val="-6337742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Listings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72592"/>
        <c:crosses val="max"/>
        <c:crossBetween val="between"/>
      </c:valAx>
      <c:catAx>
        <c:axId val="-633772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6337742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Top 5 Hosts, by Host ID</a:t>
            </a:r>
            <a:endParaRPr lang="en-US" dirty="0"/>
          </a:p>
        </c:rich>
      </c:tx>
      <c:layout>
        <c:manualLayout>
          <c:xMode val="edge"/>
          <c:yMode val="edge"/>
          <c:x val="1.831635016211209E-2"/>
          <c:y val="2.6642150069702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24595940</c:v>
                </c:pt>
                <c:pt idx="1">
                  <c:v>4531028</c:v>
                </c:pt>
                <c:pt idx="2">
                  <c:v>24421384</c:v>
                </c:pt>
                <c:pt idx="3">
                  <c:v>30168636</c:v>
                </c:pt>
                <c:pt idx="4">
                  <c:v>37745154</c:v>
                </c:pt>
              </c:numCache>
            </c:numRef>
          </c:cat>
          <c:val>
            <c:numRef>
              <c:f>Sheet1!$B$2:$B$6</c:f>
              <c:numCache>
                <c:formatCode>_("$"* #,##0_);_("$"* \(#,##0\);_("$"* "-"_);_(@_)</c:formatCode>
                <c:ptCount val="5"/>
                <c:pt idx="0">
                  <c:v>134325</c:v>
                </c:pt>
                <c:pt idx="1">
                  <c:v>116025</c:v>
                </c:pt>
                <c:pt idx="2">
                  <c:v>103708</c:v>
                </c:pt>
                <c:pt idx="3">
                  <c:v>88960</c:v>
                </c:pt>
                <c:pt idx="4">
                  <c:v>87669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86418336"/>
        <c:axId val="-633781296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Number of Bookings/Yr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24595940</c:v>
                </c:pt>
                <c:pt idx="1">
                  <c:v>4531028</c:v>
                </c:pt>
                <c:pt idx="2">
                  <c:v>24421384</c:v>
                </c:pt>
                <c:pt idx="3">
                  <c:v>30168636</c:v>
                </c:pt>
                <c:pt idx="4">
                  <c:v>37745154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135</c:v>
                </c:pt>
                <c:pt idx="1">
                  <c:v>51</c:v>
                </c:pt>
                <c:pt idx="2">
                  <c:v>80</c:v>
                </c:pt>
                <c:pt idx="3">
                  <c:v>139</c:v>
                </c:pt>
                <c:pt idx="4">
                  <c:v>153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-578593600"/>
        <c:axId val="-578585984"/>
      </c:barChart>
      <c:catAx>
        <c:axId val="-78641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81296"/>
        <c:crosses val="autoZero"/>
        <c:auto val="1"/>
        <c:lblAlgn val="ctr"/>
        <c:lblOffset val="100"/>
        <c:noMultiLvlLbl val="0"/>
      </c:catAx>
      <c:valAx>
        <c:axId val="-63378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418336"/>
        <c:crosses val="autoZero"/>
        <c:crossBetween val="between"/>
      </c:valAx>
      <c:valAx>
        <c:axId val="-5785859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78593600"/>
        <c:crosses val="max"/>
        <c:crossBetween val="between"/>
      </c:valAx>
      <c:catAx>
        <c:axId val="-578593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78585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668799212598425"/>
          <c:y val="2.9560807861964529E-2"/>
          <c:w val="0.45323772760826764"/>
          <c:h val="0.101446873525596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[dc_solution.xlsx]p2!PivotTable1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Review</a:t>
            </a:r>
            <a:r>
              <a:rPr lang="en-US" baseline="0"/>
              <a:t> Score by Listing Type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'p2'!$C$8</c:f>
              <c:strCache>
                <c:ptCount val="1"/>
                <c:pt idx="0">
                  <c:v>Average of review_score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'p2'!$B$9:$B$15</c:f>
              <c:strCache>
                <c:ptCount val="6"/>
                <c:pt idx="0">
                  <c:v>Condominium</c:v>
                </c:pt>
                <c:pt idx="1">
                  <c:v>Townhouse</c:v>
                </c:pt>
                <c:pt idx="2">
                  <c:v>Loft</c:v>
                </c:pt>
                <c:pt idx="3">
                  <c:v>House</c:v>
                </c:pt>
                <c:pt idx="4">
                  <c:v>Apartment</c:v>
                </c:pt>
                <c:pt idx="5">
                  <c:v>Bed &amp; Breakfast</c:v>
                </c:pt>
              </c:strCache>
            </c:strRef>
          </c:cat>
          <c:val>
            <c:numRef>
              <c:f>'p2'!$C$9:$C$15</c:f>
              <c:numCache>
                <c:formatCode>0%</c:formatCode>
                <c:ptCount val="6"/>
                <c:pt idx="0">
                  <c:v>0.96039215686274493</c:v>
                </c:pt>
                <c:pt idx="1">
                  <c:v>0.93333333333333324</c:v>
                </c:pt>
                <c:pt idx="2">
                  <c:v>0.93157894736842106</c:v>
                </c:pt>
                <c:pt idx="3">
                  <c:v>0.92489141675284492</c:v>
                </c:pt>
                <c:pt idx="4">
                  <c:v>0.92042117245305277</c:v>
                </c:pt>
                <c:pt idx="5">
                  <c:v>0.91999999999999982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67097728"/>
        <c:axId val="-667099360"/>
      </c:areaChart>
      <c:barChart>
        <c:barDir val="col"/>
        <c:grouping val="clustered"/>
        <c:varyColors val="0"/>
        <c:ser>
          <c:idx val="1"/>
          <c:order val="1"/>
          <c:tx>
            <c:strRef>
              <c:f>'p2'!$D$8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'p2'!$B$9:$B$15</c:f>
              <c:strCache>
                <c:ptCount val="6"/>
                <c:pt idx="0">
                  <c:v>Condominium</c:v>
                </c:pt>
                <c:pt idx="1">
                  <c:v>Townhouse</c:v>
                </c:pt>
                <c:pt idx="2">
                  <c:v>Loft</c:v>
                </c:pt>
                <c:pt idx="3">
                  <c:v>House</c:v>
                </c:pt>
                <c:pt idx="4">
                  <c:v>Apartment</c:v>
                </c:pt>
                <c:pt idx="5">
                  <c:v>Bed &amp; Breakfast</c:v>
                </c:pt>
              </c:strCache>
            </c:strRef>
          </c:cat>
          <c:val>
            <c:numRef>
              <c:f>'p2'!$D$9:$D$15</c:f>
              <c:numCache>
                <c:formatCode>General</c:formatCode>
                <c:ptCount val="6"/>
                <c:pt idx="0">
                  <c:v>51</c:v>
                </c:pt>
                <c:pt idx="1">
                  <c:v>48</c:v>
                </c:pt>
                <c:pt idx="2">
                  <c:v>19</c:v>
                </c:pt>
                <c:pt idx="3">
                  <c:v>967</c:v>
                </c:pt>
                <c:pt idx="4">
                  <c:v>1757</c:v>
                </c:pt>
                <c:pt idx="5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67102624"/>
        <c:axId val="-667106432"/>
      </c:barChart>
      <c:catAx>
        <c:axId val="-66709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7099360"/>
        <c:crosses val="autoZero"/>
        <c:auto val="1"/>
        <c:lblAlgn val="ctr"/>
        <c:lblOffset val="100"/>
        <c:noMultiLvlLbl val="0"/>
      </c:catAx>
      <c:valAx>
        <c:axId val="-66709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Review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7097728"/>
        <c:crosses val="autoZero"/>
        <c:crossBetween val="between"/>
      </c:valAx>
      <c:valAx>
        <c:axId val="-6671064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Listings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7102624"/>
        <c:crosses val="max"/>
        <c:crossBetween val="between"/>
      </c:valAx>
      <c:catAx>
        <c:axId val="-667102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667106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Listings by</a:t>
            </a:r>
            <a:r>
              <a:rPr lang="en-US" baseline="0"/>
              <a:t> Neighborhood</a:t>
            </a:r>
            <a:endParaRPr lang="en-US"/>
          </a:p>
        </c:rich>
      </c:tx>
      <c:layout>
        <c:manualLayout>
          <c:xMode val="edge"/>
          <c:yMode val="edge"/>
          <c:x val="2.6021299328734343E-2"/>
          <c:y val="4.9777763841745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755754535107891"/>
          <c:y val="1.3811043085855536E-2"/>
          <c:w val="0.53290862425382668"/>
          <c:h val="0.85644313147115592"/>
        </c:manualLayout>
      </c:layout>
      <c:pieChart>
        <c:varyColors val="1"/>
        <c:ser>
          <c:idx val="0"/>
          <c:order val="0"/>
          <c:tx>
            <c:strRef>
              <c:f>p3_viz!$C$2</c:f>
              <c:strCache>
                <c:ptCount val="1"/>
                <c:pt idx="0">
                  <c:v>Count of Listings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shade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tint val="7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1">
                  <a:tint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5.7815250969734978E-2"/>
                  <c:y val="-7.431575638870629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0257357210879615E-2"/>
                  <c:y val="6.4341539291957505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5947785287900958E-2"/>
                  <c:y val="1.526368776519677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5.541599888509522E-2"/>
                  <c:y val="3.140963833384286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1850974380414837E-2"/>
                  <c:y val="1.813482140290797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910981813114069E-2"/>
                  <c:y val="6.440499800851616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2.4098320674517455E-2"/>
                  <c:y val="7.53284828476686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6.0398578496272039E-2"/>
                  <c:y val="6.042352347431247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2855666271804522E-2"/>
                  <c:y val="-3.348473836531101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3085847676120134E-2"/>
                  <c:y val="3.1525917099772408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6.2168315796808586E-2"/>
                  <c:y val="-2.60292723860888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p3_viz!$B$3:$B$11</c:f>
              <c:strCache>
                <c:ptCount val="9"/>
                <c:pt idx="0">
                  <c:v>Capitol Hill</c:v>
                </c:pt>
                <c:pt idx="1">
                  <c:v>Columbia Heights</c:v>
                </c:pt>
                <c:pt idx="2">
                  <c:v>Dupont Circle</c:v>
                </c:pt>
                <c:pt idx="3">
                  <c:v>Logan Circle</c:v>
                </c:pt>
                <c:pt idx="4">
                  <c:v>U Street Corridor</c:v>
                </c:pt>
                <c:pt idx="5">
                  <c:v>Shaw</c:v>
                </c:pt>
                <c:pt idx="6">
                  <c:v>Adams Morgan</c:v>
                </c:pt>
                <c:pt idx="7">
                  <c:v>Near Northeast/H Street Corridor</c:v>
                </c:pt>
                <c:pt idx="8">
                  <c:v>Other</c:v>
                </c:pt>
              </c:strCache>
            </c:strRef>
          </c:cat>
          <c:val>
            <c:numRef>
              <c:f>p3_viz!$C$3:$C$11</c:f>
              <c:numCache>
                <c:formatCode>General</c:formatCode>
                <c:ptCount val="9"/>
                <c:pt idx="0">
                  <c:v>288</c:v>
                </c:pt>
                <c:pt idx="1">
                  <c:v>232</c:v>
                </c:pt>
                <c:pt idx="2">
                  <c:v>192</c:v>
                </c:pt>
                <c:pt idx="3">
                  <c:v>156</c:v>
                </c:pt>
                <c:pt idx="4">
                  <c:v>146</c:v>
                </c:pt>
                <c:pt idx="5">
                  <c:v>120</c:v>
                </c:pt>
                <c:pt idx="6">
                  <c:v>112</c:v>
                </c:pt>
                <c:pt idx="7">
                  <c:v>106</c:v>
                </c:pt>
                <c:pt idx="8">
                  <c:v>1132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[dc_solution.xlsx]p4!PivotTable7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Review Score by Neighborhood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'p4'!$C$7</c:f>
              <c:strCache>
                <c:ptCount val="1"/>
                <c:pt idx="0">
                  <c:v>Average of review_score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'p4'!$B$8:$B$43</c:f>
              <c:strCache>
                <c:ptCount val="35"/>
                <c:pt idx="0">
                  <c:v>Glover Park</c:v>
                </c:pt>
                <c:pt idx="1">
                  <c:v>Near Northeast/H Street Corridor</c:v>
                </c:pt>
                <c:pt idx="2">
                  <c:v>Eckington</c:v>
                </c:pt>
                <c:pt idx="3">
                  <c:v>16th Street Heights</c:v>
                </c:pt>
                <c:pt idx="4">
                  <c:v>Georgetown</c:v>
                </c:pt>
                <c:pt idx="5">
                  <c:v>West End</c:v>
                </c:pt>
                <c:pt idx="6">
                  <c:v>U Street Corridor</c:v>
                </c:pt>
                <c:pt idx="7">
                  <c:v>Truxton Circle</c:v>
                </c:pt>
                <c:pt idx="8">
                  <c:v>Capitol Hill</c:v>
                </c:pt>
                <c:pt idx="9">
                  <c:v>Mount Pleasant</c:v>
                </c:pt>
                <c:pt idx="10">
                  <c:v>Shaw</c:v>
                </c:pt>
                <c:pt idx="11">
                  <c:v>Petworth</c:v>
                </c:pt>
                <c:pt idx="12">
                  <c:v>Brookland</c:v>
                </c:pt>
                <c:pt idx="13">
                  <c:v>Mount Vernon Square</c:v>
                </c:pt>
                <c:pt idx="14">
                  <c:v>Kalorama</c:v>
                </c:pt>
                <c:pt idx="15">
                  <c:v>Adams Morgan</c:v>
                </c:pt>
                <c:pt idx="16">
                  <c:v>Logan Circle</c:v>
                </c:pt>
                <c:pt idx="17">
                  <c:v>Anacostia</c:v>
                </c:pt>
                <c:pt idx="18">
                  <c:v>Trinidad</c:v>
                </c:pt>
                <c:pt idx="19">
                  <c:v>Bloomingdale</c:v>
                </c:pt>
                <c:pt idx="20">
                  <c:v>Southwest Waterfront</c:v>
                </c:pt>
                <c:pt idx="21">
                  <c:v>Cleveland Park</c:v>
                </c:pt>
                <c:pt idx="22">
                  <c:v>Columbia Heights</c:v>
                </c:pt>
                <c:pt idx="23">
                  <c:v>Dupont Circle</c:v>
                </c:pt>
                <c:pt idx="24">
                  <c:v>Union Station</c:v>
                </c:pt>
                <c:pt idx="25">
                  <c:v>Park View</c:v>
                </c:pt>
                <c:pt idx="26">
                  <c:v>Manor Park</c:v>
                </c:pt>
                <c:pt idx="27">
                  <c:v>Brightwood Park</c:v>
                </c:pt>
                <c:pt idx="28">
                  <c:v>Kingman Park</c:v>
                </c:pt>
                <c:pt idx="29">
                  <c:v>Barney Circle</c:v>
                </c:pt>
                <c:pt idx="30">
                  <c:v>Downtown/Penn Quarter</c:v>
                </c:pt>
                <c:pt idx="31">
                  <c:v>Foggy Bottom</c:v>
                </c:pt>
                <c:pt idx="32">
                  <c:v>Takoma</c:v>
                </c:pt>
                <c:pt idx="33">
                  <c:v>LeDroit Park</c:v>
                </c:pt>
                <c:pt idx="34">
                  <c:v>Edgewood</c:v>
                </c:pt>
              </c:strCache>
            </c:strRef>
          </c:cat>
          <c:val>
            <c:numRef>
              <c:f>'p4'!$C$8:$C$43</c:f>
              <c:numCache>
                <c:formatCode>0.0%</c:formatCode>
                <c:ptCount val="35"/>
                <c:pt idx="0">
                  <c:v>0.97043478260869565</c:v>
                </c:pt>
                <c:pt idx="1">
                  <c:v>0.94764150943396186</c:v>
                </c:pt>
                <c:pt idx="2">
                  <c:v>0.94416666666666638</c:v>
                </c:pt>
                <c:pt idx="3">
                  <c:v>0.94066666666666665</c:v>
                </c:pt>
                <c:pt idx="4">
                  <c:v>0.94027777777777766</c:v>
                </c:pt>
                <c:pt idx="5">
                  <c:v>0.93853658536585338</c:v>
                </c:pt>
                <c:pt idx="6">
                  <c:v>0.93726027397260292</c:v>
                </c:pt>
                <c:pt idx="7">
                  <c:v>0.93679999999999997</c:v>
                </c:pt>
                <c:pt idx="8">
                  <c:v>0.93621527777777813</c:v>
                </c:pt>
                <c:pt idx="9">
                  <c:v>0.935373134328358</c:v>
                </c:pt>
                <c:pt idx="10">
                  <c:v>0.92949999999999977</c:v>
                </c:pt>
                <c:pt idx="11">
                  <c:v>0.9289041095890409</c:v>
                </c:pt>
                <c:pt idx="12">
                  <c:v>0.9277777777777777</c:v>
                </c:pt>
                <c:pt idx="13">
                  <c:v>0.92753846153846131</c:v>
                </c:pt>
                <c:pt idx="14">
                  <c:v>0.92393442622950783</c:v>
                </c:pt>
                <c:pt idx="15">
                  <c:v>0.922589285714286</c:v>
                </c:pt>
                <c:pt idx="16">
                  <c:v>0.92205128205128151</c:v>
                </c:pt>
                <c:pt idx="17">
                  <c:v>0.92043478260869593</c:v>
                </c:pt>
                <c:pt idx="18">
                  <c:v>0.91999999999999982</c:v>
                </c:pt>
                <c:pt idx="19">
                  <c:v>0.91984615384615354</c:v>
                </c:pt>
                <c:pt idx="20">
                  <c:v>0.91927272727272746</c:v>
                </c:pt>
                <c:pt idx="21">
                  <c:v>0.91545454545454563</c:v>
                </c:pt>
                <c:pt idx="22">
                  <c:v>0.91478448275862001</c:v>
                </c:pt>
                <c:pt idx="23">
                  <c:v>0.91031249999999975</c:v>
                </c:pt>
                <c:pt idx="24">
                  <c:v>0.90923076923076929</c:v>
                </c:pt>
                <c:pt idx="25">
                  <c:v>0.90727272727272734</c:v>
                </c:pt>
                <c:pt idx="26">
                  <c:v>0.90500000000000025</c:v>
                </c:pt>
                <c:pt idx="27">
                  <c:v>0.90100000000000002</c:v>
                </c:pt>
                <c:pt idx="28">
                  <c:v>0.90069767441860438</c:v>
                </c:pt>
                <c:pt idx="29">
                  <c:v>0.89735294117647058</c:v>
                </c:pt>
                <c:pt idx="30">
                  <c:v>0.89574999999999982</c:v>
                </c:pt>
                <c:pt idx="31">
                  <c:v>0.89306122448979619</c:v>
                </c:pt>
                <c:pt idx="32">
                  <c:v>0.88681818181818184</c:v>
                </c:pt>
                <c:pt idx="33">
                  <c:v>0.88592592592592601</c:v>
                </c:pt>
                <c:pt idx="34">
                  <c:v>0.88386363636363641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39276608"/>
        <c:axId val="-639270080"/>
      </c:areaChart>
      <c:barChart>
        <c:barDir val="col"/>
        <c:grouping val="clustered"/>
        <c:varyColors val="0"/>
        <c:ser>
          <c:idx val="1"/>
          <c:order val="1"/>
          <c:tx>
            <c:strRef>
              <c:f>'p4'!$D$7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'p4'!$B$8:$B$43</c:f>
              <c:strCache>
                <c:ptCount val="35"/>
                <c:pt idx="0">
                  <c:v>Glover Park</c:v>
                </c:pt>
                <c:pt idx="1">
                  <c:v>Near Northeast/H Street Corridor</c:v>
                </c:pt>
                <c:pt idx="2">
                  <c:v>Eckington</c:v>
                </c:pt>
                <c:pt idx="3">
                  <c:v>16th Street Heights</c:v>
                </c:pt>
                <c:pt idx="4">
                  <c:v>Georgetown</c:v>
                </c:pt>
                <c:pt idx="5">
                  <c:v>West End</c:v>
                </c:pt>
                <c:pt idx="6">
                  <c:v>U Street Corridor</c:v>
                </c:pt>
                <c:pt idx="7">
                  <c:v>Truxton Circle</c:v>
                </c:pt>
                <c:pt idx="8">
                  <c:v>Capitol Hill</c:v>
                </c:pt>
                <c:pt idx="9">
                  <c:v>Mount Pleasant</c:v>
                </c:pt>
                <c:pt idx="10">
                  <c:v>Shaw</c:v>
                </c:pt>
                <c:pt idx="11">
                  <c:v>Petworth</c:v>
                </c:pt>
                <c:pt idx="12">
                  <c:v>Brookland</c:v>
                </c:pt>
                <c:pt idx="13">
                  <c:v>Mount Vernon Square</c:v>
                </c:pt>
                <c:pt idx="14">
                  <c:v>Kalorama</c:v>
                </c:pt>
                <c:pt idx="15">
                  <c:v>Adams Morgan</c:v>
                </c:pt>
                <c:pt idx="16">
                  <c:v>Logan Circle</c:v>
                </c:pt>
                <c:pt idx="17">
                  <c:v>Anacostia</c:v>
                </c:pt>
                <c:pt idx="18">
                  <c:v>Trinidad</c:v>
                </c:pt>
                <c:pt idx="19">
                  <c:v>Bloomingdale</c:v>
                </c:pt>
                <c:pt idx="20">
                  <c:v>Southwest Waterfront</c:v>
                </c:pt>
                <c:pt idx="21">
                  <c:v>Cleveland Park</c:v>
                </c:pt>
                <c:pt idx="22">
                  <c:v>Columbia Heights</c:v>
                </c:pt>
                <c:pt idx="23">
                  <c:v>Dupont Circle</c:v>
                </c:pt>
                <c:pt idx="24">
                  <c:v>Union Station</c:v>
                </c:pt>
                <c:pt idx="25">
                  <c:v>Park View</c:v>
                </c:pt>
                <c:pt idx="26">
                  <c:v>Manor Park</c:v>
                </c:pt>
                <c:pt idx="27">
                  <c:v>Brightwood Park</c:v>
                </c:pt>
                <c:pt idx="28">
                  <c:v>Kingman Park</c:v>
                </c:pt>
                <c:pt idx="29">
                  <c:v>Barney Circle</c:v>
                </c:pt>
                <c:pt idx="30">
                  <c:v>Downtown/Penn Quarter</c:v>
                </c:pt>
                <c:pt idx="31">
                  <c:v>Foggy Bottom</c:v>
                </c:pt>
                <c:pt idx="32">
                  <c:v>Takoma</c:v>
                </c:pt>
                <c:pt idx="33">
                  <c:v>LeDroit Park</c:v>
                </c:pt>
                <c:pt idx="34">
                  <c:v>Edgewood</c:v>
                </c:pt>
              </c:strCache>
            </c:strRef>
          </c:cat>
          <c:val>
            <c:numRef>
              <c:f>'p4'!$D$8:$D$43</c:f>
              <c:numCache>
                <c:formatCode>General</c:formatCode>
                <c:ptCount val="35"/>
                <c:pt idx="0">
                  <c:v>23</c:v>
                </c:pt>
                <c:pt idx="1">
                  <c:v>106</c:v>
                </c:pt>
                <c:pt idx="2">
                  <c:v>48</c:v>
                </c:pt>
                <c:pt idx="3">
                  <c:v>45</c:v>
                </c:pt>
                <c:pt idx="4">
                  <c:v>72</c:v>
                </c:pt>
                <c:pt idx="5">
                  <c:v>41</c:v>
                </c:pt>
                <c:pt idx="6">
                  <c:v>146</c:v>
                </c:pt>
                <c:pt idx="7">
                  <c:v>25</c:v>
                </c:pt>
                <c:pt idx="8">
                  <c:v>288</c:v>
                </c:pt>
                <c:pt idx="9">
                  <c:v>67</c:v>
                </c:pt>
                <c:pt idx="10">
                  <c:v>120</c:v>
                </c:pt>
                <c:pt idx="11">
                  <c:v>73</c:v>
                </c:pt>
                <c:pt idx="12">
                  <c:v>36</c:v>
                </c:pt>
                <c:pt idx="13">
                  <c:v>65</c:v>
                </c:pt>
                <c:pt idx="14">
                  <c:v>61</c:v>
                </c:pt>
                <c:pt idx="15">
                  <c:v>112</c:v>
                </c:pt>
                <c:pt idx="16">
                  <c:v>156</c:v>
                </c:pt>
                <c:pt idx="17">
                  <c:v>23</c:v>
                </c:pt>
                <c:pt idx="18">
                  <c:v>27</c:v>
                </c:pt>
                <c:pt idx="19">
                  <c:v>65</c:v>
                </c:pt>
                <c:pt idx="20">
                  <c:v>55</c:v>
                </c:pt>
                <c:pt idx="21">
                  <c:v>33</c:v>
                </c:pt>
                <c:pt idx="22">
                  <c:v>232</c:v>
                </c:pt>
                <c:pt idx="23">
                  <c:v>192</c:v>
                </c:pt>
                <c:pt idx="24">
                  <c:v>26</c:v>
                </c:pt>
                <c:pt idx="25">
                  <c:v>44</c:v>
                </c:pt>
                <c:pt idx="26">
                  <c:v>24</c:v>
                </c:pt>
                <c:pt idx="27">
                  <c:v>20</c:v>
                </c:pt>
                <c:pt idx="28">
                  <c:v>43</c:v>
                </c:pt>
                <c:pt idx="29">
                  <c:v>34</c:v>
                </c:pt>
                <c:pt idx="30">
                  <c:v>40</c:v>
                </c:pt>
                <c:pt idx="31">
                  <c:v>49</c:v>
                </c:pt>
                <c:pt idx="32">
                  <c:v>22</c:v>
                </c:pt>
                <c:pt idx="33">
                  <c:v>27</c:v>
                </c:pt>
                <c:pt idx="34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786408000"/>
        <c:axId val="-639275520"/>
      </c:barChart>
      <c:catAx>
        <c:axId val="-63927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9270080"/>
        <c:crosses val="autoZero"/>
        <c:auto val="1"/>
        <c:lblAlgn val="ctr"/>
        <c:lblOffset val="100"/>
        <c:noMultiLvlLbl val="0"/>
      </c:catAx>
      <c:valAx>
        <c:axId val="-63927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Review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9276608"/>
        <c:crosses val="autoZero"/>
        <c:crossBetween val="between"/>
      </c:valAx>
      <c:valAx>
        <c:axId val="-6392755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Listings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6408000"/>
        <c:crosses val="max"/>
        <c:crossBetween val="between"/>
      </c:valAx>
      <c:catAx>
        <c:axId val="-786408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6392755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4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8CF9-70FD-484D-897C-393BF458BAE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C515-48D6-4149-8D9C-9CB4F20B2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AirBnB</a:t>
            </a:r>
            <a:r>
              <a:rPr lang="en-US" dirty="0" smtClean="0"/>
              <a:t> Market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Washington, D.C.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looking to:</a:t>
            </a:r>
          </a:p>
          <a:p>
            <a:pPr lvl="1"/>
            <a:r>
              <a:rPr lang="en-US" dirty="0" smtClean="0"/>
              <a:t>Invest in Washington, D.C. </a:t>
            </a:r>
            <a:r>
              <a:rPr lang="en-US" dirty="0" err="1" smtClean="0"/>
              <a:t>AirBnB</a:t>
            </a:r>
            <a:r>
              <a:rPr lang="en-US" dirty="0" smtClean="0"/>
              <a:t> market via purchase of property</a:t>
            </a:r>
          </a:p>
          <a:p>
            <a:pPr lvl="1"/>
            <a:r>
              <a:rPr lang="en-US" dirty="0" smtClean="0"/>
              <a:t>Review market trends prior to purchase</a:t>
            </a:r>
          </a:p>
          <a:p>
            <a:pPr lvl="1"/>
            <a:r>
              <a:rPr lang="en-US" dirty="0" smtClean="0"/>
              <a:t>Receive recommendations and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‘Scrape’ of </a:t>
            </a:r>
            <a:r>
              <a:rPr lang="en-US" dirty="0" err="1" smtClean="0"/>
              <a:t>AirBnB</a:t>
            </a:r>
            <a:r>
              <a:rPr lang="en-US" dirty="0" smtClean="0"/>
              <a:t> listings in Washington, D.C. from 2008 to 2015</a:t>
            </a:r>
          </a:p>
          <a:p>
            <a:r>
              <a:rPr lang="en-US" dirty="0" smtClean="0"/>
              <a:t>Includes features such as price per night, number of reviews, ratings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Actual number of stays </a:t>
            </a:r>
            <a:r>
              <a:rPr lang="en-US" i="1" dirty="0" smtClean="0"/>
              <a:t>is estimated as</a:t>
            </a:r>
            <a:r>
              <a:rPr lang="en-US" dirty="0" smtClean="0"/>
              <a:t> </a:t>
            </a:r>
            <a:r>
              <a:rPr lang="en-US" i="1" dirty="0" smtClean="0"/>
              <a:t>twice</a:t>
            </a:r>
            <a:r>
              <a:rPr lang="en-US" dirty="0" smtClean="0"/>
              <a:t> the reported reviews for a listing</a:t>
            </a:r>
          </a:p>
          <a:p>
            <a:pPr lvl="1"/>
            <a:r>
              <a:rPr lang="en-US" dirty="0" smtClean="0"/>
              <a:t>Two guests stay at a listing per booking</a:t>
            </a:r>
          </a:p>
          <a:p>
            <a:pPr lvl="1"/>
            <a:r>
              <a:rPr lang="en-US" dirty="0" smtClean="0"/>
              <a:t>Guests stay for the minimum allowable duration for a listing</a:t>
            </a:r>
          </a:p>
          <a:p>
            <a:pPr lvl="1"/>
            <a:r>
              <a:rPr lang="en-US" dirty="0" smtClean="0"/>
              <a:t>Properties with fewer than 2 months history are not considered in study</a:t>
            </a:r>
          </a:p>
          <a:p>
            <a:pPr lvl="1"/>
            <a:r>
              <a:rPr lang="en-US" dirty="0" smtClean="0"/>
              <a:t>Neighborhoods with fewer than 10 properties are not considered in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(Main) – Where to buy?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Downtown, Georgetown, and Bloomingdale all show high annual revenue with low number of listings (&lt; 25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Capitol Hill and </a:t>
            </a:r>
            <a:r>
              <a:rPr lang="en-US" dirty="0" err="1" smtClean="0"/>
              <a:t>Dupont</a:t>
            </a:r>
            <a:r>
              <a:rPr lang="en-US" dirty="0" smtClean="0"/>
              <a:t> Circle represent more established neighborhoods with comparable annual revenue and greater availability of properties (&gt; 80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371010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76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1 - How much do top hosts make?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 hosts can gross over $80k/</a:t>
            </a:r>
            <a:r>
              <a:rPr lang="en-US" dirty="0" err="1" smtClean="0"/>
              <a:t>yr</a:t>
            </a:r>
            <a:endParaRPr lang="en-US" dirty="0" smtClean="0"/>
          </a:p>
          <a:p>
            <a:r>
              <a:rPr lang="en-US" dirty="0" smtClean="0"/>
              <a:t>This data is filtered to a minimum stay duration of no more than 5 consecutive days</a:t>
            </a:r>
          </a:p>
          <a:p>
            <a:r>
              <a:rPr lang="en-US" dirty="0" smtClean="0"/>
              <a:t>Only 2 of the top 20 hosts have more than 1 listing on their books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trend appears to be</a:t>
            </a:r>
            <a:r>
              <a:rPr lang="en-US" dirty="0" smtClean="0"/>
              <a:t> </a:t>
            </a:r>
            <a:r>
              <a:rPr lang="en-US" dirty="0" smtClean="0"/>
              <a:t>high occupancy rates – all </a:t>
            </a:r>
            <a:r>
              <a:rPr lang="en-US" dirty="0" smtClean="0"/>
              <a:t>shown listings </a:t>
            </a:r>
            <a:r>
              <a:rPr lang="en-US" dirty="0" smtClean="0"/>
              <a:t>have vacancy rates of &lt; 30%</a:t>
            </a:r>
          </a:p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402282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5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Prompt 2 – Property types with best reviews?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Apartments and Houses dominate the category in </a:t>
            </a:r>
            <a:r>
              <a:rPr lang="en-US" dirty="0" smtClean="0"/>
              <a:t>number of listings</a:t>
            </a:r>
            <a:endParaRPr lang="en-US" dirty="0" smtClean="0"/>
          </a:p>
          <a:p>
            <a:r>
              <a:rPr lang="en-US" dirty="0" smtClean="0"/>
              <a:t>Condos lead in average review score by about 3%</a:t>
            </a:r>
          </a:p>
          <a:p>
            <a:r>
              <a:rPr lang="en-US" dirty="0" smtClean="0"/>
              <a:t>Take this with a grain of salt – </a:t>
            </a:r>
            <a:r>
              <a:rPr lang="en-US" dirty="0" smtClean="0"/>
              <a:t>condo metrics are </a:t>
            </a:r>
            <a:r>
              <a:rPr lang="en-US" dirty="0" smtClean="0"/>
              <a:t>on a population of about 50 listings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703546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3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Prompt 3 - Neighborhoods with the most listings?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Capitol Hill leads the market with 12% of all listings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124228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04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4 – Top reviewed neighborhoods?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Note: any neighborhood with fewer than 20 listings omitted from this study</a:t>
            </a:r>
          </a:p>
          <a:p>
            <a:r>
              <a:rPr lang="en-US" dirty="0" smtClean="0"/>
              <a:t>Glover Park leads in ratings, however does so with a small population – 23 listings</a:t>
            </a:r>
          </a:p>
          <a:p>
            <a:r>
              <a:rPr lang="en-US" dirty="0" smtClean="0"/>
              <a:t>The largest neighborhood in the area, Capitol Hill, is #9 out of all established neighborhoods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257956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AirBnB Market Analysis</vt:lpstr>
      <vt:lpstr>Problem Statement (Main)</vt:lpstr>
      <vt:lpstr>Dataset Overview</vt:lpstr>
      <vt:lpstr>Problem Statement (Main) – Where to buy?</vt:lpstr>
      <vt:lpstr>Prompt 1 - How much do top hosts make?</vt:lpstr>
      <vt:lpstr>Prompt 2 – Property types with best reviews? </vt:lpstr>
      <vt:lpstr>Prompt 3 - Neighborhoods with the most listings? </vt:lpstr>
      <vt:lpstr>Prompt 4 – Top reviewed neighborhoods?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Market Analysis</dc:title>
  <dc:creator>linuxvm</dc:creator>
  <cp:lastModifiedBy>linuxvm</cp:lastModifiedBy>
  <cp:revision>13</cp:revision>
  <dcterms:created xsi:type="dcterms:W3CDTF">2019-01-02T21:07:34Z</dcterms:created>
  <dcterms:modified xsi:type="dcterms:W3CDTF">2019-01-02T22:51:22Z</dcterms:modified>
</cp:coreProperties>
</file>