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aveat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9706b5a49_0_4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9706b5a49_0_4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JV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98e5b5f90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98e5b5f90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GG y JV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9706b5a49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9706b5a49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9706b5a49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9706b5a49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9706b5a49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9706b5a49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JV</a:t>
            </a:r>
            <a:br>
              <a:rPr b="1" lang="es" sz="1300">
                <a:solidFill>
                  <a:schemeClr val="dk1"/>
                </a:solidFill>
              </a:rPr>
            </a:br>
            <a:r>
              <a:rPr b="1" lang="es" sz="1300">
                <a:solidFill>
                  <a:schemeClr val="dk1"/>
                </a:solidFill>
              </a:rPr>
              <a:t>MOTIVACIÓN</a:t>
            </a:r>
            <a:r>
              <a:rPr lang="es">
                <a:solidFill>
                  <a:schemeClr val="dk1"/>
                </a:solidFill>
              </a:rPr>
              <a:t>:El contexto económico en el que vivimos es una realidad que no podemos ignorar. cada vez se tiene menos poder adquisitivo.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Por lo que creemos que es necesario acercar a las personas, opciones simples que les permitan obtener mayor provecho de sus ingresos.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Destinatarios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orientada a </a:t>
            </a:r>
            <a:r>
              <a:rPr b="1" lang="es">
                <a:solidFill>
                  <a:schemeClr val="dk1"/>
                </a:solidFill>
              </a:rPr>
              <a:t>cualquier persona </a:t>
            </a:r>
            <a:r>
              <a:rPr lang="es">
                <a:solidFill>
                  <a:schemeClr val="dk1"/>
                </a:solidFill>
              </a:rPr>
              <a:t>que quiera llevar conscientemente sus ingresos y gastos para lograr un mejor rendimiento de los mismos.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a8c9cb9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a8c9cb9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JV</a:t>
            </a:r>
            <a:br>
              <a:rPr lang="es"/>
            </a:br>
            <a:r>
              <a:rPr lang="es"/>
              <a:t>QUÉ ES??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una</a:t>
            </a:r>
            <a:r>
              <a:rPr b="1" lang="es" sz="1300">
                <a:solidFill>
                  <a:schemeClr val="dk1"/>
                </a:solidFill>
              </a:rPr>
              <a:t> aplicación web</a:t>
            </a:r>
            <a:r>
              <a:rPr lang="es">
                <a:solidFill>
                  <a:schemeClr val="dk1"/>
                </a:solidFill>
              </a:rPr>
              <a:t> que permita </a:t>
            </a:r>
            <a:r>
              <a:rPr b="1" lang="es" sz="1300">
                <a:solidFill>
                  <a:schemeClr val="dk1"/>
                </a:solidFill>
              </a:rPr>
              <a:t>a cualquier persona</a:t>
            </a:r>
            <a:r>
              <a:rPr lang="es">
                <a:solidFill>
                  <a:schemeClr val="dk1"/>
                </a:solidFill>
              </a:rPr>
              <a:t> gestionar sus</a:t>
            </a:r>
            <a:r>
              <a:rPr b="1" lang="es" sz="1300">
                <a:solidFill>
                  <a:schemeClr val="dk1"/>
                </a:solidFill>
              </a:rPr>
              <a:t> ingresos y gastos </a:t>
            </a:r>
            <a:r>
              <a:rPr lang="es">
                <a:solidFill>
                  <a:schemeClr val="dk1"/>
                </a:solidFill>
              </a:rPr>
              <a:t>de manera de poder sacarle mayor provecho sin necesidad de poseer gran conocimiento económico.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9706b5a49_0_3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9706b5a49_0_3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GG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CÓMO??</a:t>
            </a:r>
            <a:br>
              <a:rPr lang="es">
                <a:solidFill>
                  <a:schemeClr val="dk1"/>
                </a:solidFill>
              </a:rPr>
            </a:b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EL USUARIO VA LLEVANDO UN REGISTRO DE INGRESOS Y GASTOS, LA IDEA ES QUE SE PUEDAN REGISTRAR POR PERIODICIDAD, DURACIÓN (GASTOS AISLADOS, MENSUALES, SEMANALES, CUOTAS)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EN BASE A ESTOS REGISTROS SE GENERARÁ UNA PROYECCIÓN DEL DINERO CON EL QUE CUENTA DISPONIBLE EL USUARIO A LO LARGO DEL TIEMPO.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ESTA PROYECCIÓN JUNTO A LA INFORMACIÓN OBTENIDA DE SERVICIOS DE TERCEROS COMO COTIZACIÓN DEL DÓLAR, TASAS DE PLAZO FIJOS, ÍNDICES DE INFLACIÓN, COTIZACIÓN DE CRIPTOS, SE LE PRESENTARÁ AL USUARIO UNA SERIE DE OPCIONES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9706b5a49_0_1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9706b5a49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GG</a:t>
            </a:r>
            <a:br>
              <a:rPr lang="es"/>
            </a:br>
            <a:r>
              <a:rPr lang="es"/>
              <a:t>Es simple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Solamente requiere mantener el archivo de la licencia dentro del repositorio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</a:t>
            </a:r>
            <a:r>
              <a:rPr lang="es"/>
              <a:t>garantía</a:t>
            </a:r>
            <a:r>
              <a:rPr lang="es"/>
              <a:t> ni se extienden responsabilidades por el uso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9706b5a49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9706b5a49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JV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9706b5a49_0_1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9706b5a49_0_1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GG</a:t>
            </a:r>
            <a:br>
              <a:rPr lang="es"/>
            </a:br>
            <a:r>
              <a:rPr lang="es"/>
              <a:t>QUÉ</a:t>
            </a:r>
            <a:r>
              <a:rPr lang="es"/>
              <a:t> ES Y NO ES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 se va a ver más en detalle en la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Presentar información personalizada, de manera visual, aplicable al contexto de Argentina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Mediante poder consultar la cotización del </a:t>
            </a:r>
            <a:r>
              <a:rPr lang="es"/>
              <a:t>dólar</a:t>
            </a:r>
            <a:r>
              <a:rPr lang="es"/>
              <a:t>, tasa de plazo fijo, gestionar ingresos y gastos, ver opciones de inversión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es una fintech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busca: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Enseñar sobre economía ni inversiones complejas.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Centralizar operatoria de inversiones (no se va a constituir un plazo fijo desde la aplicación)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br>
              <a:rPr lang="es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98e5b5f9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98e5b5f9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JV</a:t>
            </a:r>
            <a:br>
              <a:rPr lang="es"/>
            </a:br>
            <a:r>
              <a:rPr lang="es"/>
              <a:t>Features a incorporar a futuro: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lang="es"/>
              <a:t>Poder seleccionar el periodo con el que se va a calcular la tasa para la proyeccion de las inversiones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Soportar concurrencia en bot de telegram -&gt; Multiples usuarios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- Agregar más tipos de inversiones -&gt; Cripto y fondo comun de inversion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Agregar administración de gastos e ingresos desde UI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9706b5a49_0_1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9706b5a49_0_1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DEL PRODUCTO: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69975" y="2261250"/>
            <a:ext cx="4804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aveat"/>
                <a:ea typeface="Caveat"/>
                <a:cs typeface="Caveat"/>
                <a:sym typeface="Caveat"/>
              </a:rPr>
              <a:t>Llegar a </a:t>
            </a:r>
            <a:endParaRPr sz="4800">
              <a:latin typeface="Caveat"/>
              <a:ea typeface="Caveat"/>
              <a:cs typeface="Caveat"/>
              <a:sym typeface="Cavea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Caveat"/>
                <a:ea typeface="Caveat"/>
                <a:cs typeface="Caveat"/>
                <a:sym typeface="Caveat"/>
              </a:rPr>
              <a:t>Fin de Mes</a:t>
            </a:r>
            <a:endParaRPr sz="48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913850" y="3993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veat"/>
                <a:ea typeface="Caveat"/>
                <a:cs typeface="Caveat"/>
                <a:sym typeface="Caveat"/>
              </a:rPr>
              <a:t>y no morir en el intento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0" y="76200"/>
            <a:ext cx="3800000" cy="20727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9000"/>
              </a:scheme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22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2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228000" y="-5275"/>
            <a:ext cx="2916000" cy="515403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2"/>
          <p:cNvSpPr txBox="1"/>
          <p:nvPr>
            <p:ph idx="4294967295" type="ctrTitle"/>
          </p:nvPr>
        </p:nvSpPr>
        <p:spPr>
          <a:xfrm>
            <a:off x="610025" y="281525"/>
            <a:ext cx="48042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Lecciones aprendidas</a:t>
            </a:r>
            <a:endParaRPr sz="48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292000" y="1280175"/>
            <a:ext cx="52950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veat"/>
              <a:buChar char="➔"/>
            </a:pPr>
            <a:r>
              <a:rPr lang="es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Puede llegar a ser muy difícil conseguir información financiera</a:t>
            </a:r>
            <a:endParaRPr sz="21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veat"/>
              <a:buChar char="➔"/>
            </a:pPr>
            <a:r>
              <a:rPr lang="es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La información provista por el BCRA requiere mucho trabajo de normalización</a:t>
            </a:r>
            <a:endParaRPr sz="21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veat"/>
              <a:buChar char="➔"/>
            </a:pPr>
            <a:r>
              <a:rPr lang="es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Incorporar aún más conceptos de UI testing</a:t>
            </a:r>
            <a:endParaRPr sz="21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veat"/>
              <a:buChar char="➔"/>
            </a:pPr>
            <a:r>
              <a:rPr lang="es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Limitaciones en la integración con la API del BCRA</a:t>
            </a:r>
            <a:endParaRPr sz="21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veat"/>
              <a:buChar char="➔"/>
            </a:pPr>
            <a:r>
              <a:rPr lang="es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Integración con Telegram</a:t>
            </a:r>
            <a:endParaRPr sz="21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23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>
            <p:ph type="ctrTitle"/>
          </p:nvPr>
        </p:nvSpPr>
        <p:spPr>
          <a:xfrm>
            <a:off x="989025" y="1635300"/>
            <a:ext cx="4100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500">
                <a:latin typeface="Caveat"/>
                <a:ea typeface="Caveat"/>
                <a:cs typeface="Caveat"/>
                <a:sym typeface="Caveat"/>
              </a:rPr>
              <a:t>¡GRACIAS</a:t>
            </a:r>
            <a:r>
              <a:rPr lang="es" sz="7500">
                <a:latin typeface="Caveat"/>
                <a:ea typeface="Caveat"/>
                <a:cs typeface="Caveat"/>
                <a:sym typeface="Caveat"/>
              </a:rPr>
              <a:t>!</a:t>
            </a:r>
            <a:endParaRPr sz="75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461" name="Google Shape;461;p24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4"/>
          <p:cNvGrpSpPr/>
          <p:nvPr/>
        </p:nvGrpSpPr>
        <p:grpSpPr>
          <a:xfrm>
            <a:off x="171125" y="1567675"/>
            <a:ext cx="2952113" cy="2103000"/>
            <a:chOff x="323525" y="1872475"/>
            <a:chExt cx="2952113" cy="2103000"/>
          </a:xfrm>
        </p:grpSpPr>
        <p:sp>
          <p:nvSpPr>
            <p:cNvPr id="285" name="Google Shape;285;p14"/>
            <p:cNvSpPr txBox="1"/>
            <p:nvPr/>
          </p:nvSpPr>
          <p:spPr>
            <a:xfrm>
              <a:off x="323525" y="1872475"/>
              <a:ext cx="2318400" cy="21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Contexto Económico</a:t>
              </a:r>
              <a:endParaRPr b="1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 imposible ignorar la realidad en la que vivimos y el </a:t>
              </a:r>
              <a:r>
                <a:rPr lang="es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impacto</a:t>
              </a:r>
              <a:r>
                <a:rPr lang="es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que tiene en el bolsillo de las personas</a:t>
              </a:r>
              <a:r>
                <a:rPr lang="es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6" name="Google Shape;286;p1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87" name="Google Shape;287;p14"/>
          <p:cNvGrpSpPr/>
          <p:nvPr/>
        </p:nvGrpSpPr>
        <p:grpSpPr>
          <a:xfrm>
            <a:off x="5057438" y="516250"/>
            <a:ext cx="3942913" cy="1884900"/>
            <a:chOff x="5209838" y="821050"/>
            <a:chExt cx="3942913" cy="1884900"/>
          </a:xfrm>
        </p:grpSpPr>
        <p:sp>
          <p:nvSpPr>
            <p:cNvPr id="288" name="Google Shape;288;p14"/>
            <p:cNvSpPr txBox="1"/>
            <p:nvPr/>
          </p:nvSpPr>
          <p:spPr>
            <a:xfrm>
              <a:off x="6496550" y="821050"/>
              <a:ext cx="2656200" cy="18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Mayor provecho de los ingresos</a:t>
              </a:r>
              <a:endParaRPr b="1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Acercandoles estas opciones, las personas podrán lograr que sus ingresos rindan más.</a:t>
              </a:r>
              <a:endPara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9" name="Google Shape;289;p14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90" name="Google Shape;290;p14"/>
          <p:cNvGrpSpPr/>
          <p:nvPr/>
        </p:nvGrpSpPr>
        <p:grpSpPr>
          <a:xfrm>
            <a:off x="5057438" y="2571750"/>
            <a:ext cx="3942913" cy="2028900"/>
            <a:chOff x="5209838" y="2876550"/>
            <a:chExt cx="3942913" cy="2028900"/>
          </a:xfrm>
        </p:grpSpPr>
        <p:sp>
          <p:nvSpPr>
            <p:cNvPr id="291" name="Google Shape;291;p14"/>
            <p:cNvSpPr txBox="1"/>
            <p:nvPr/>
          </p:nvSpPr>
          <p:spPr>
            <a:xfrm>
              <a:off x="6496550" y="2876550"/>
              <a:ext cx="2656200" cy="20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Opciones </a:t>
              </a:r>
              <a:r>
                <a:rPr b="1" lang="es" sz="1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simples</a:t>
              </a:r>
              <a:endParaRPr b="1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Sabemos que existen opciones que se encuentran al alcance de la mayoría, pero que muchos las desconocen o no las utilizan</a:t>
              </a:r>
              <a:r>
                <a:rPr lang="es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" name="Google Shape;292;p14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93" name="Google Shape;293;p14"/>
          <p:cNvGrpSpPr/>
          <p:nvPr/>
        </p:nvGrpSpPr>
        <p:grpSpPr>
          <a:xfrm>
            <a:off x="2509813" y="423663"/>
            <a:ext cx="3814835" cy="3790597"/>
            <a:chOff x="2662213" y="676344"/>
            <a:chExt cx="3814835" cy="3790597"/>
          </a:xfrm>
        </p:grpSpPr>
        <p:sp>
          <p:nvSpPr>
            <p:cNvPr id="294" name="Google Shape;294;p1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14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98" name="Google Shape;298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14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01" name="Google Shape;301;p1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14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04" name="Google Shape;304;p1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" name="Google Shape;306;p1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1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9" name="Google Shape;309;p14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363000"/>
            <a:ext cx="1430925" cy="7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5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5"/>
          <p:cNvPicPr preferRelativeResize="0"/>
          <p:nvPr/>
        </p:nvPicPr>
        <p:blipFill rotWithShape="1">
          <a:blip r:embed="rId4">
            <a:alphaModFix amt="75000"/>
          </a:blip>
          <a:srcRect b="3650" l="1417" r="2778" t="2505"/>
          <a:stretch/>
        </p:blipFill>
        <p:spPr>
          <a:xfrm>
            <a:off x="153138" y="2786325"/>
            <a:ext cx="4177200" cy="2306400"/>
          </a:xfrm>
          <a:prstGeom prst="roundRect">
            <a:avLst>
              <a:gd fmla="val 7803" name="adj"/>
            </a:avLst>
          </a:prstGeom>
          <a:noFill/>
          <a:ln>
            <a:noFill/>
          </a:ln>
        </p:spPr>
      </p:pic>
      <p:pic>
        <p:nvPicPr>
          <p:cNvPr id="316" name="Google Shape;316;p15"/>
          <p:cNvPicPr preferRelativeResize="0"/>
          <p:nvPr/>
        </p:nvPicPr>
        <p:blipFill>
          <a:blip r:embed="rId5">
            <a:alphaModFix amt="75000"/>
          </a:blip>
          <a:stretch>
            <a:fillRect/>
          </a:stretch>
        </p:blipFill>
        <p:spPr>
          <a:xfrm>
            <a:off x="4657563" y="2480313"/>
            <a:ext cx="4428000" cy="2612400"/>
          </a:xfrm>
          <a:prstGeom prst="roundRect">
            <a:avLst>
              <a:gd fmla="val 11699" name="adj"/>
            </a:avLst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>
          <a:blip r:embed="rId6">
            <a:alphaModFix amt="75000"/>
          </a:blip>
          <a:stretch>
            <a:fillRect/>
          </a:stretch>
        </p:blipFill>
        <p:spPr>
          <a:xfrm>
            <a:off x="4864114" y="99925"/>
            <a:ext cx="4014900" cy="2237100"/>
          </a:xfrm>
          <a:prstGeom prst="roundRect">
            <a:avLst>
              <a:gd fmla="val 9808" name="adj"/>
            </a:avLst>
          </a:prstGeom>
          <a:noFill/>
          <a:ln>
            <a:noFill/>
          </a:ln>
        </p:spPr>
      </p:pic>
      <p:grpSp>
        <p:nvGrpSpPr>
          <p:cNvPr id="318" name="Google Shape;318;p15"/>
          <p:cNvGrpSpPr/>
          <p:nvPr/>
        </p:nvGrpSpPr>
        <p:grpSpPr>
          <a:xfrm>
            <a:off x="1095544" y="363107"/>
            <a:ext cx="2295563" cy="2237130"/>
            <a:chOff x="2902488" y="902232"/>
            <a:chExt cx="3339000" cy="3339000"/>
          </a:xfrm>
        </p:grpSpPr>
        <p:sp>
          <p:nvSpPr>
            <p:cNvPr id="319" name="Google Shape;319;p1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1811602" name="adj1"/>
                <a:gd fmla="val 16214886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1615925" y="873346"/>
            <a:ext cx="1251616" cy="1216653"/>
            <a:chOff x="3659406" y="1663782"/>
            <a:chExt cx="1820532" cy="1815900"/>
          </a:xfrm>
        </p:grpSpPr>
        <p:sp>
          <p:nvSpPr>
            <p:cNvPr id="322" name="Google Shape;322;p1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 txBox="1"/>
            <p:nvPr/>
          </p:nvSpPr>
          <p:spPr>
            <a:xfrm>
              <a:off x="3659406" y="2158490"/>
              <a:ext cx="18204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Aplicación Web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1878950" y="57321"/>
            <a:ext cx="842594" cy="792794"/>
            <a:chOff x="2859870" y="853971"/>
            <a:chExt cx="1068604" cy="1068600"/>
          </a:xfrm>
        </p:grpSpPr>
        <p:sp>
          <p:nvSpPr>
            <p:cNvPr id="325" name="Google Shape;325;p1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2859870" y="1022193"/>
              <a:ext cx="1068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Gestión de ingresos y gastos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" name="Google Shape;327;p15"/>
          <p:cNvGrpSpPr/>
          <p:nvPr/>
        </p:nvGrpSpPr>
        <p:grpSpPr>
          <a:xfrm>
            <a:off x="773339" y="1639445"/>
            <a:ext cx="842596" cy="792794"/>
            <a:chOff x="2859873" y="853971"/>
            <a:chExt cx="1068606" cy="1068600"/>
          </a:xfrm>
        </p:grpSpPr>
        <p:sp>
          <p:nvSpPr>
            <p:cNvPr id="328" name="Google Shape;328;p1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2859879" y="1022193"/>
              <a:ext cx="1068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Sin conocimiento económico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2867526" y="1687558"/>
            <a:ext cx="842595" cy="792794"/>
            <a:chOff x="5214443" y="3234278"/>
            <a:chExt cx="1068605" cy="1068600"/>
          </a:xfrm>
        </p:grpSpPr>
        <p:sp>
          <p:nvSpPr>
            <p:cNvPr id="331" name="Google Shape;331;p1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5214443" y="3402522"/>
              <a:ext cx="1068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Mayor provecho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6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16"/>
          <p:cNvGrpSpPr/>
          <p:nvPr/>
        </p:nvGrpSpPr>
        <p:grpSpPr>
          <a:xfrm flipH="1">
            <a:off x="5626075" y="2139175"/>
            <a:ext cx="3449925" cy="1517700"/>
            <a:chOff x="349424" y="1836620"/>
            <a:chExt cx="3449925" cy="1517700"/>
          </a:xfrm>
        </p:grpSpPr>
        <p:sp>
          <p:nvSpPr>
            <p:cNvPr id="339" name="Google Shape;339;p16"/>
            <p:cNvSpPr txBox="1"/>
            <p:nvPr/>
          </p:nvSpPr>
          <p:spPr>
            <a:xfrm>
              <a:off x="349424" y="1836620"/>
              <a:ext cx="2585100" cy="15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Proyección </a:t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Dinero disponible por el usuario a lo largo del  tiempo</a:t>
              </a:r>
              <a:r>
                <a:rPr lang="e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0" name="Google Shape;340;p16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1" name="Google Shape;341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3" name="Google Shape;343;p16"/>
          <p:cNvGrpSpPr/>
          <p:nvPr/>
        </p:nvGrpSpPr>
        <p:grpSpPr>
          <a:xfrm>
            <a:off x="136625" y="2680100"/>
            <a:ext cx="3718629" cy="1517700"/>
            <a:chOff x="458605" y="1684220"/>
            <a:chExt cx="3718629" cy="1517700"/>
          </a:xfrm>
        </p:grpSpPr>
        <p:sp>
          <p:nvSpPr>
            <p:cNvPr id="344" name="Google Shape;344;p16"/>
            <p:cNvSpPr txBox="1"/>
            <p:nvPr/>
          </p:nvSpPr>
          <p:spPr>
            <a:xfrm>
              <a:off x="458605" y="1684220"/>
              <a:ext cx="2476200" cy="15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Registro de ingresos y gastos</a:t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Periodicidad | Duración | Medio de Pago</a:t>
              </a:r>
              <a:endPara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5" name="Google Shape;345;p16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6" name="Google Shape;346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48" name="Google Shape;348;p16"/>
          <p:cNvGrpSpPr/>
          <p:nvPr/>
        </p:nvGrpSpPr>
        <p:grpSpPr>
          <a:xfrm flipH="1">
            <a:off x="4837475" y="469025"/>
            <a:ext cx="4238525" cy="1517700"/>
            <a:chOff x="349424" y="1360520"/>
            <a:chExt cx="4238525" cy="1517700"/>
          </a:xfrm>
        </p:grpSpPr>
        <p:sp>
          <p:nvSpPr>
            <p:cNvPr id="349" name="Google Shape;349;p16"/>
            <p:cNvSpPr txBox="1"/>
            <p:nvPr/>
          </p:nvSpPr>
          <p:spPr>
            <a:xfrm>
              <a:off x="349424" y="1360520"/>
              <a:ext cx="2585100" cy="151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Presentación de opciones</a:t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Permitirle al usuario conocer </a:t>
              </a:r>
              <a:r>
                <a:rPr lang="e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maneras de</a:t>
              </a:r>
              <a:r>
                <a:rPr lang="e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no perder o incluso ganar poder adquisitivo</a:t>
              </a:r>
              <a:r>
                <a:rPr lang="e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0" name="Google Shape;350;p16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1" name="Google Shape;351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136627" y="792728"/>
            <a:ext cx="3718627" cy="1680600"/>
            <a:chOff x="458607" y="1050958"/>
            <a:chExt cx="3718627" cy="1680600"/>
          </a:xfrm>
        </p:grpSpPr>
        <p:sp>
          <p:nvSpPr>
            <p:cNvPr id="354" name="Google Shape;354;p16"/>
            <p:cNvSpPr txBox="1"/>
            <p:nvPr/>
          </p:nvSpPr>
          <p:spPr>
            <a:xfrm>
              <a:off x="458607" y="1050958"/>
              <a:ext cx="2476200" cy="168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Servicios de terceros</a:t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Cotización del Dólar | Tasas de plazos fijos | Índice de inflación</a:t>
              </a:r>
              <a:r>
                <a:rPr lang="e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5" name="Google Shape;355;p16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6" name="Google Shape;356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8" name="Google Shape;358;p16"/>
          <p:cNvGrpSpPr/>
          <p:nvPr/>
        </p:nvGrpSpPr>
        <p:grpSpPr>
          <a:xfrm>
            <a:off x="2817423" y="945750"/>
            <a:ext cx="3509166" cy="3251991"/>
            <a:chOff x="3217473" y="1225350"/>
            <a:chExt cx="3118150" cy="3159727"/>
          </a:xfrm>
        </p:grpSpPr>
        <p:sp>
          <p:nvSpPr>
            <p:cNvPr id="359" name="Google Shape;359;p16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60" name="Google Shape;360;p16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61" name="Google Shape;361;p16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62" name="Google Shape;362;p16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63" name="Google Shape;363;p16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364" name="Google Shape;364;p16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65" name="Google Shape;365;p16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66" name="Google Shape;366;p16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367" name="Google Shape;367;p16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1D7E74"/>
            </a:solidFill>
            <a:ln>
              <a:noFill/>
            </a:ln>
          </p:spPr>
        </p:sp>
        <p:sp>
          <p:nvSpPr>
            <p:cNvPr id="368" name="Google Shape;368;p16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369" name="Google Shape;369;p16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1B786E"/>
            </a:solidFill>
            <a:ln>
              <a:noFill/>
            </a:ln>
          </p:spPr>
        </p:sp>
        <p:sp>
          <p:nvSpPr>
            <p:cNvPr id="370" name="Google Shape;370;p16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155B54"/>
            </a:solidFill>
            <a:ln>
              <a:noFill/>
            </a:ln>
          </p:spPr>
        </p:sp>
        <p:sp>
          <p:nvSpPr>
            <p:cNvPr id="371" name="Google Shape;371;p16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1F887E"/>
            </a:solidFill>
            <a:ln>
              <a:noFill/>
            </a:ln>
          </p:spPr>
        </p:sp>
        <p:sp>
          <p:nvSpPr>
            <p:cNvPr id="372" name="Google Shape;372;p16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249C90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Licencia MIT</a:t>
            </a:r>
            <a:endParaRPr/>
          </a:p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Única</a:t>
            </a:r>
            <a:r>
              <a:rPr lang="es"/>
              <a:t> condición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Limitaciones en responsabilidades y garantía</a:t>
            </a:r>
            <a:endParaRPr/>
          </a:p>
        </p:txBody>
      </p:sp>
      <p:pic>
        <p:nvPicPr>
          <p:cNvPr id="379" name="Google Shape;379;p1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8"/>
          <p:cNvPicPr preferRelativeResize="0"/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1249150" y="2522011"/>
            <a:ext cx="885691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6402" y="795602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8"/>
          <p:cNvPicPr preferRelativeResize="0"/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>
            <a:off x="6879175" y="2522000"/>
            <a:ext cx="1088405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8"/>
          <p:cNvPicPr preferRelativeResize="0"/>
          <p:nvPr/>
        </p:nvPicPr>
        <p:blipFill>
          <a:blip r:embed="rId7">
            <a:alphaModFix amt="90000"/>
          </a:blip>
          <a:stretch>
            <a:fillRect/>
          </a:stretch>
        </p:blipFill>
        <p:spPr>
          <a:xfrm>
            <a:off x="4621450" y="795600"/>
            <a:ext cx="40014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8"/>
          <p:cNvPicPr preferRelativeResize="0"/>
          <p:nvPr/>
        </p:nvPicPr>
        <p:blipFill>
          <a:blip r:embed="rId8">
            <a:alphaModFix amt="85000"/>
          </a:blip>
          <a:stretch>
            <a:fillRect/>
          </a:stretch>
        </p:blipFill>
        <p:spPr>
          <a:xfrm>
            <a:off x="3484835" y="3503122"/>
            <a:ext cx="2174334" cy="9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1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5" name="Google Shape;395;p19"/>
          <p:cNvGrpSpPr/>
          <p:nvPr/>
        </p:nvGrpSpPr>
        <p:grpSpPr>
          <a:xfrm>
            <a:off x="655175" y="203237"/>
            <a:ext cx="5012079" cy="4623501"/>
            <a:chOff x="2660831" y="795125"/>
            <a:chExt cx="3589800" cy="3508500"/>
          </a:xfrm>
        </p:grpSpPr>
        <p:sp>
          <p:nvSpPr>
            <p:cNvPr id="396" name="Google Shape;396;p19"/>
            <p:cNvSpPr/>
            <p:nvPr/>
          </p:nvSpPr>
          <p:spPr>
            <a:xfrm>
              <a:off x="2660831" y="795125"/>
              <a:ext cx="3589800" cy="35085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 txBox="1"/>
            <p:nvPr/>
          </p:nvSpPr>
          <p:spPr>
            <a:xfrm>
              <a:off x="4031759" y="961398"/>
              <a:ext cx="10806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Llegar a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fin de mes</a:t>
              </a:r>
              <a:r>
                <a:rPr lang="es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 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398" name="Google Shape;398;p19"/>
          <p:cNvGrpSpPr/>
          <p:nvPr/>
        </p:nvGrpSpPr>
        <p:grpSpPr>
          <a:xfrm>
            <a:off x="840275" y="1021850"/>
            <a:ext cx="2195700" cy="2195700"/>
            <a:chOff x="3474050" y="1986200"/>
            <a:chExt cx="2195700" cy="2195700"/>
          </a:xfrm>
        </p:grpSpPr>
        <p:sp>
          <p:nvSpPr>
            <p:cNvPr id="399" name="Google Shape;399;p19"/>
            <p:cNvSpPr/>
            <p:nvPr/>
          </p:nvSpPr>
          <p:spPr>
            <a:xfrm>
              <a:off x="3474050" y="1986200"/>
              <a:ext cx="2195700" cy="21957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 txBox="1"/>
            <p:nvPr/>
          </p:nvSpPr>
          <p:spPr>
            <a:xfrm>
              <a:off x="3600500" y="2817050"/>
              <a:ext cx="19428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Información personalizada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" name="Google Shape;401;p19"/>
          <p:cNvGrpSpPr/>
          <p:nvPr/>
        </p:nvGrpSpPr>
        <p:grpSpPr>
          <a:xfrm>
            <a:off x="5572281" y="3058540"/>
            <a:ext cx="1942887" cy="1944595"/>
            <a:chOff x="3671792" y="2238560"/>
            <a:chExt cx="2440200" cy="2440200"/>
          </a:xfrm>
        </p:grpSpPr>
        <p:sp>
          <p:nvSpPr>
            <p:cNvPr id="402" name="Google Shape;402;p19"/>
            <p:cNvSpPr/>
            <p:nvPr/>
          </p:nvSpPr>
          <p:spPr>
            <a:xfrm>
              <a:off x="3671792" y="2238560"/>
              <a:ext cx="2440200" cy="24402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 txBox="1"/>
            <p:nvPr/>
          </p:nvSpPr>
          <p:spPr>
            <a:xfrm>
              <a:off x="3960391" y="2875903"/>
              <a:ext cx="1863000" cy="116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Fintech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7493537" y="1682166"/>
            <a:ext cx="1423800" cy="1423800"/>
            <a:chOff x="3490737" y="1374053"/>
            <a:chExt cx="1423800" cy="1423800"/>
          </a:xfrm>
        </p:grpSpPr>
        <p:sp>
          <p:nvSpPr>
            <p:cNvPr id="405" name="Google Shape;405;p19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 txBox="1"/>
            <p:nvPr/>
          </p:nvSpPr>
          <p:spPr>
            <a:xfrm>
              <a:off x="3613250" y="1613613"/>
              <a:ext cx="1201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Centralizar operatoria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7" name="Google Shape;407;p19"/>
          <p:cNvSpPr/>
          <p:nvPr/>
        </p:nvSpPr>
        <p:spPr>
          <a:xfrm>
            <a:off x="2220713" y="2387408"/>
            <a:ext cx="1166400" cy="1166400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2775721" y="3433233"/>
            <a:ext cx="1195200" cy="1195200"/>
          </a:xfrm>
          <a:prstGeom prst="ellipse">
            <a:avLst/>
          </a:prstGeom>
          <a:solidFill>
            <a:srgbClr val="1F88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Opciones de inversión</a:t>
            </a:r>
            <a:endParaRPr sz="800"/>
          </a:p>
        </p:txBody>
      </p:sp>
      <p:sp>
        <p:nvSpPr>
          <p:cNvPr id="409" name="Google Shape;409;p19"/>
          <p:cNvSpPr/>
          <p:nvPr/>
        </p:nvSpPr>
        <p:spPr>
          <a:xfrm rot="-6598620">
            <a:off x="5913466" y="710813"/>
            <a:ext cx="1681581" cy="1681581"/>
          </a:xfrm>
          <a:prstGeom prst="ellipse">
            <a:avLst/>
          </a:prstGeom>
          <a:solidFill>
            <a:srgbClr val="1F88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/>
          <p:nvPr/>
        </p:nvSpPr>
        <p:spPr>
          <a:xfrm>
            <a:off x="2880679" y="1198191"/>
            <a:ext cx="1278000" cy="1278000"/>
          </a:xfrm>
          <a:prstGeom prst="ellipse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endParaRPr sz="1000"/>
          </a:p>
        </p:txBody>
      </p:sp>
      <p:sp>
        <p:nvSpPr>
          <p:cNvPr id="411" name="Google Shape;411;p19"/>
          <p:cNvSpPr/>
          <p:nvPr/>
        </p:nvSpPr>
        <p:spPr>
          <a:xfrm rot="-6597701">
            <a:off x="4385088" y="1129493"/>
            <a:ext cx="274172" cy="274172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9"/>
          <p:cNvSpPr/>
          <p:nvPr/>
        </p:nvSpPr>
        <p:spPr>
          <a:xfrm>
            <a:off x="3975450" y="3293750"/>
            <a:ext cx="1026000" cy="1026000"/>
          </a:xfrm>
          <a:prstGeom prst="ellipse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Gastos / Ingresos</a:t>
            </a:r>
            <a:endParaRPr sz="300"/>
          </a:p>
        </p:txBody>
      </p:sp>
      <p:sp>
        <p:nvSpPr>
          <p:cNvPr id="413" name="Google Shape;413;p19"/>
          <p:cNvSpPr txBox="1"/>
          <p:nvPr/>
        </p:nvSpPr>
        <p:spPr>
          <a:xfrm>
            <a:off x="6010314" y="1090913"/>
            <a:ext cx="14832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Academia de inversión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4" name="Google Shape;414;p19"/>
          <p:cNvGrpSpPr/>
          <p:nvPr/>
        </p:nvGrpSpPr>
        <p:grpSpPr>
          <a:xfrm>
            <a:off x="1504275" y="3217538"/>
            <a:ext cx="1190733" cy="1189191"/>
            <a:chOff x="3474050" y="1986217"/>
            <a:chExt cx="2069400" cy="2195700"/>
          </a:xfrm>
        </p:grpSpPr>
        <p:sp>
          <p:nvSpPr>
            <p:cNvPr id="415" name="Google Shape;415;p19"/>
            <p:cNvSpPr/>
            <p:nvPr/>
          </p:nvSpPr>
          <p:spPr>
            <a:xfrm>
              <a:off x="3474050" y="1986217"/>
              <a:ext cx="2069400" cy="21957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 txBox="1"/>
            <p:nvPr/>
          </p:nvSpPr>
          <p:spPr>
            <a:xfrm>
              <a:off x="3600483" y="2642789"/>
              <a:ext cx="1942800" cy="10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Cotización del </a:t>
              </a:r>
              <a:r>
                <a:rPr lang="e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Dólar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7" name="Google Shape;417;p19"/>
          <p:cNvSpPr/>
          <p:nvPr/>
        </p:nvSpPr>
        <p:spPr>
          <a:xfrm>
            <a:off x="4215300" y="1090913"/>
            <a:ext cx="1190700" cy="1189200"/>
          </a:xfrm>
          <a:prstGeom prst="ellips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Tasa de Plazo fijo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18" name="Google Shape;418;p19"/>
          <p:cNvSpPr/>
          <p:nvPr/>
        </p:nvSpPr>
        <p:spPr>
          <a:xfrm rot="-6599045">
            <a:off x="3836097" y="1937792"/>
            <a:ext cx="1494912" cy="14939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"/>
          <p:cNvSpPr txBox="1"/>
          <p:nvPr/>
        </p:nvSpPr>
        <p:spPr>
          <a:xfrm>
            <a:off x="3860100" y="2387400"/>
            <a:ext cx="14238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Aplicable al contexto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20"/>
          <p:cNvGrpSpPr/>
          <p:nvPr/>
        </p:nvGrpSpPr>
        <p:grpSpPr>
          <a:xfrm>
            <a:off x="2058814" y="259954"/>
            <a:ext cx="5400136" cy="4679988"/>
            <a:chOff x="2660831" y="795125"/>
            <a:chExt cx="3589800" cy="3508500"/>
          </a:xfrm>
        </p:grpSpPr>
        <p:sp>
          <p:nvSpPr>
            <p:cNvPr id="426" name="Google Shape;426;p20"/>
            <p:cNvSpPr/>
            <p:nvPr/>
          </p:nvSpPr>
          <p:spPr>
            <a:xfrm>
              <a:off x="2660831" y="795125"/>
              <a:ext cx="3589800" cy="3508500"/>
            </a:xfrm>
            <a:prstGeom prst="ellipse">
              <a:avLst/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 txBox="1"/>
            <p:nvPr/>
          </p:nvSpPr>
          <p:spPr>
            <a:xfrm>
              <a:off x="4031759" y="961398"/>
              <a:ext cx="10806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400">
                  <a:solidFill>
                    <a:srgbClr val="FFFFFF"/>
                  </a:solidFill>
                  <a:latin typeface="Caveat"/>
                  <a:ea typeface="Caveat"/>
                  <a:cs typeface="Caveat"/>
                  <a:sym typeface="Caveat"/>
                </a:rPr>
                <a:t>A futuro</a:t>
              </a:r>
              <a:endParaRPr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428" name="Google Shape;428;p20"/>
          <p:cNvGrpSpPr/>
          <p:nvPr/>
        </p:nvGrpSpPr>
        <p:grpSpPr>
          <a:xfrm>
            <a:off x="2336900" y="1021850"/>
            <a:ext cx="2195700" cy="2195700"/>
            <a:chOff x="3474050" y="1986200"/>
            <a:chExt cx="2195700" cy="2195700"/>
          </a:xfrm>
        </p:grpSpPr>
        <p:sp>
          <p:nvSpPr>
            <p:cNvPr id="429" name="Google Shape;429;p20"/>
            <p:cNvSpPr/>
            <p:nvPr/>
          </p:nvSpPr>
          <p:spPr>
            <a:xfrm>
              <a:off x="3474050" y="1986200"/>
              <a:ext cx="2195700" cy="2195700"/>
            </a:xfrm>
            <a:prstGeom prst="ellipse">
              <a:avLst/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 txBox="1"/>
            <p:nvPr/>
          </p:nvSpPr>
          <p:spPr>
            <a:xfrm>
              <a:off x="3600500" y="2817050"/>
              <a:ext cx="19428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Selección de período para cálculo de tasa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1" name="Google Shape;431;p20"/>
          <p:cNvSpPr/>
          <p:nvPr/>
        </p:nvSpPr>
        <p:spPr>
          <a:xfrm>
            <a:off x="3653800" y="3217550"/>
            <a:ext cx="1260000" cy="1260000"/>
          </a:xfrm>
          <a:prstGeom prst="ellipse">
            <a:avLst/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Más inversiones</a:t>
            </a:r>
            <a:endParaRPr sz="300"/>
          </a:p>
        </p:txBody>
      </p:sp>
      <p:sp>
        <p:nvSpPr>
          <p:cNvPr id="432" name="Google Shape;432;p20"/>
          <p:cNvSpPr/>
          <p:nvPr/>
        </p:nvSpPr>
        <p:spPr>
          <a:xfrm>
            <a:off x="3852000" y="4120175"/>
            <a:ext cx="720000" cy="720000"/>
          </a:xfrm>
          <a:prstGeom prst="ellips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Cripto</a:t>
            </a:r>
            <a:endParaRPr sz="200"/>
          </a:p>
        </p:txBody>
      </p:sp>
      <p:sp>
        <p:nvSpPr>
          <p:cNvPr id="433" name="Google Shape;433;p20"/>
          <p:cNvSpPr/>
          <p:nvPr/>
        </p:nvSpPr>
        <p:spPr>
          <a:xfrm>
            <a:off x="4630400" y="3828250"/>
            <a:ext cx="720000" cy="720000"/>
          </a:xfrm>
          <a:prstGeom prst="ellips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FCI</a:t>
            </a:r>
            <a:endParaRPr sz="200"/>
          </a:p>
        </p:txBody>
      </p:sp>
      <p:sp>
        <p:nvSpPr>
          <p:cNvPr id="434" name="Google Shape;434;p20"/>
          <p:cNvSpPr/>
          <p:nvPr/>
        </p:nvSpPr>
        <p:spPr>
          <a:xfrm>
            <a:off x="5480925" y="2414475"/>
            <a:ext cx="1698600" cy="1653900"/>
          </a:xfrm>
          <a:prstGeom prst="ellips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Administración de gastos/ingresos desde UI</a:t>
            </a:r>
            <a:endParaRPr sz="400"/>
          </a:p>
        </p:txBody>
      </p:sp>
      <p:sp>
        <p:nvSpPr>
          <p:cNvPr id="435" name="Google Shape;435;p20"/>
          <p:cNvSpPr/>
          <p:nvPr/>
        </p:nvSpPr>
        <p:spPr>
          <a:xfrm>
            <a:off x="5178975" y="1021850"/>
            <a:ext cx="1440000" cy="1440000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Concurrencia para Telegram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1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0" y="4217000"/>
            <a:ext cx="1698600" cy="9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39700"/>
            <a:ext cx="8991600" cy="446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