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veat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9706b5a49_0_4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9706b5a49_0_4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9706b5a49_0_1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39706b5a49_0_1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9706b5a49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9706b5a49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MOTIVACIÓN</a:t>
            </a:r>
            <a:r>
              <a:rPr lang="es">
                <a:solidFill>
                  <a:schemeClr val="dk1"/>
                </a:solidFill>
              </a:rPr>
              <a:t>:El contexto económico en el que vivimos es una realidad que no podemos ignorar.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Por lo que creemos que es necesario acercar a las personas, opciones simples que les permitan obtener mayor provecho de sus ingresos.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Destinatarios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orientada a </a:t>
            </a:r>
            <a:r>
              <a:rPr b="1" lang="es">
                <a:solidFill>
                  <a:schemeClr val="dk1"/>
                </a:solidFill>
              </a:rPr>
              <a:t>cualquier persona </a:t>
            </a:r>
            <a:r>
              <a:rPr lang="es">
                <a:solidFill>
                  <a:schemeClr val="dk1"/>
                </a:solidFill>
              </a:rPr>
              <a:t>que quiera llevar conscientemente sus ingresos y gastos para lograr un mejor rendimiento de los mismos.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9706b5a49_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9706b5a49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ES??</a:t>
            </a:r>
            <a:r>
              <a:rPr lang="es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una</a:t>
            </a:r>
            <a:r>
              <a:rPr b="1" lang="es" sz="1300">
                <a:solidFill>
                  <a:schemeClr val="dk1"/>
                </a:solidFill>
              </a:rPr>
              <a:t> aplicación web</a:t>
            </a:r>
            <a:r>
              <a:rPr lang="es">
                <a:solidFill>
                  <a:schemeClr val="dk1"/>
                </a:solidFill>
              </a:rPr>
              <a:t> que permita </a:t>
            </a:r>
            <a:r>
              <a:rPr b="1" lang="es" sz="1300">
                <a:solidFill>
                  <a:schemeClr val="dk1"/>
                </a:solidFill>
              </a:rPr>
              <a:t>a cualquier persona</a:t>
            </a:r>
            <a:r>
              <a:rPr lang="es">
                <a:solidFill>
                  <a:schemeClr val="dk1"/>
                </a:solidFill>
              </a:rPr>
              <a:t> gestionar sus</a:t>
            </a:r>
            <a:r>
              <a:rPr b="1" lang="es" sz="1300">
                <a:solidFill>
                  <a:schemeClr val="dk1"/>
                </a:solidFill>
              </a:rPr>
              <a:t> ingresos y gastos </a:t>
            </a:r>
            <a:r>
              <a:rPr lang="es">
                <a:solidFill>
                  <a:schemeClr val="dk1"/>
                </a:solidFill>
              </a:rPr>
              <a:t>de manera de poder sacarle mayor provecho sin necesidad de poseer gran conocimiento económico.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9706b5a49_0_3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9706b5a49_0_3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cómo??</a:t>
            </a:r>
            <a:br>
              <a:rPr lang="es">
                <a:solidFill>
                  <a:schemeClr val="dk1"/>
                </a:solidFill>
              </a:rPr>
            </a:b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EL USUARIO VA LLEVANDO UN REGISTRO DE INGRESOS Y GASTOS, LA IDEA ES QUE SE PUEDAN REGISTRAR POR PERIODICIDAD, DURACIÓN (GASTOS AISLADOS, MENSUALES, SEMANALES, CUOTAS)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EN BASE A ESTOS REGISTROS SE GENERARÁ UNA PROYECCIÓN DEL DINERO CON EL QUE CUENTA DISPONIBLE EL USUARIO EN DIFERENTES PERÍODOS DE TIEMPO (SEMANA, MES, AHORROS TOTALES).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ESTA PROYECCIÓN JUNTO A LA INFORMACIÓN OBTENIDA DE SERVICIOS DE TERCEROS COMO COTIZACIÓN DEL DÓLAR, TASAS DE PLAZO FIJOS, ÍNDICES DE INFLACIÓN, COTIZACIÓN DE CRIPTOS, SE LE PRESENTARÁ AL USUARIO UNA SERIE DE OPCIONES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9706b5a49_0_1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9706b5a49_0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LICENCIAMIENTO -&gt; motivación para elegir mit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9706b5a49_0_1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9706b5a49_0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</a:t>
            </a:r>
            <a:r>
              <a:rPr lang="es"/>
              <a:t> ES Y NO ES</a:t>
            </a:r>
            <a:br>
              <a:rPr lang="es"/>
            </a:br>
            <a:br>
              <a:rPr lang="es"/>
            </a:br>
            <a:r>
              <a:rPr lang="es"/>
              <a:t>Presentar información personalizada aplicable al contexto de Argentina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es una fintech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busca: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Enseñar sobre economía ni inversiones complejas.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Centralizar operatoria de inversiones (no se va a constituir un plazo fijo desde la aplicación)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br>
              <a:rPr lang="es"/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9706b5a49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9706b5a49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LICENCIAMIENTO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9706b5a49_0_1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9706b5a49_0_1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DEL PRODUCTO: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9706b5a49_0_1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39706b5a49_0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2.png"/><Relationship Id="rId13" Type="http://schemas.openxmlformats.org/officeDocument/2006/relationships/image" Target="../media/image12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1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69975" y="2261250"/>
            <a:ext cx="4804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252525"/>
                </a:solidFill>
                <a:latin typeface="Caveat"/>
                <a:ea typeface="Caveat"/>
                <a:cs typeface="Caveat"/>
                <a:sym typeface="Caveat"/>
              </a:rPr>
              <a:t>Llegar a </a:t>
            </a:r>
            <a:endParaRPr sz="4800">
              <a:solidFill>
                <a:srgbClr val="25252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252525"/>
                </a:solidFill>
                <a:latin typeface="Caveat"/>
                <a:ea typeface="Caveat"/>
                <a:cs typeface="Caveat"/>
                <a:sym typeface="Caveat"/>
              </a:rPr>
              <a:t>Fin de Mes</a:t>
            </a:r>
            <a:endParaRPr sz="4800">
              <a:solidFill>
                <a:srgbClr val="25252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913850" y="3993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y no morir en el intento</a:t>
            </a:r>
            <a:endParaRPr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76200"/>
            <a:ext cx="3800000" cy="20727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9000"/>
              </a:scheme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 txBox="1"/>
          <p:nvPr>
            <p:ph type="ctrTitle"/>
          </p:nvPr>
        </p:nvSpPr>
        <p:spPr>
          <a:xfrm>
            <a:off x="989025" y="1635300"/>
            <a:ext cx="4100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500">
                <a:solidFill>
                  <a:srgbClr val="252525"/>
                </a:solidFill>
                <a:latin typeface="Caveat"/>
                <a:ea typeface="Caveat"/>
                <a:cs typeface="Caveat"/>
                <a:sym typeface="Caveat"/>
              </a:rPr>
              <a:t>¡GRACIAS</a:t>
            </a:r>
            <a:r>
              <a:rPr lang="es" sz="7500">
                <a:solidFill>
                  <a:srgbClr val="252525"/>
                </a:solidFill>
                <a:latin typeface="Caveat"/>
                <a:ea typeface="Caveat"/>
                <a:cs typeface="Caveat"/>
                <a:sym typeface="Caveat"/>
              </a:rPr>
              <a:t>!</a:t>
            </a:r>
            <a:endParaRPr sz="7500">
              <a:solidFill>
                <a:srgbClr val="25252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423" name="Google Shape;423;p22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4"/>
          <p:cNvGrpSpPr/>
          <p:nvPr/>
        </p:nvGrpSpPr>
        <p:grpSpPr>
          <a:xfrm>
            <a:off x="171125" y="1567675"/>
            <a:ext cx="2952113" cy="2103000"/>
            <a:chOff x="323525" y="1872475"/>
            <a:chExt cx="2952113" cy="2103000"/>
          </a:xfrm>
        </p:grpSpPr>
        <p:sp>
          <p:nvSpPr>
            <p:cNvPr id="285" name="Google Shape;285;p14"/>
            <p:cNvSpPr txBox="1"/>
            <p:nvPr/>
          </p:nvSpPr>
          <p:spPr>
            <a:xfrm>
              <a:off x="323525" y="1872475"/>
              <a:ext cx="2318400" cy="21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9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Contexto Económico</a:t>
              </a:r>
              <a:endParaRPr b="1" sz="19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5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Es imposible ignorar la realidad en la que vivimos y el </a:t>
              </a:r>
              <a:r>
                <a:rPr lang="es" sz="15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impacto</a:t>
              </a:r>
              <a:r>
                <a:rPr lang="es" sz="15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 que tiene en el bolsillo de las personas</a:t>
              </a:r>
              <a:r>
                <a:rPr lang="es" sz="15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15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6" name="Google Shape;286;p14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87" name="Google Shape;287;p14"/>
          <p:cNvGrpSpPr/>
          <p:nvPr/>
        </p:nvGrpSpPr>
        <p:grpSpPr>
          <a:xfrm>
            <a:off x="5057438" y="516250"/>
            <a:ext cx="3942913" cy="1884900"/>
            <a:chOff x="5209838" y="821050"/>
            <a:chExt cx="3942913" cy="1884900"/>
          </a:xfrm>
        </p:grpSpPr>
        <p:sp>
          <p:nvSpPr>
            <p:cNvPr id="288" name="Google Shape;288;p14"/>
            <p:cNvSpPr txBox="1"/>
            <p:nvPr/>
          </p:nvSpPr>
          <p:spPr>
            <a:xfrm>
              <a:off x="6496550" y="821050"/>
              <a:ext cx="2656200" cy="18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9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Mayor provecho de los ingresos</a:t>
              </a:r>
              <a:endParaRPr b="1" sz="19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5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Acercandoles estas opciones, las personas podrán lograr que sus ingresos rindan más.</a:t>
              </a:r>
              <a:endParaRPr b="1" sz="15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9" name="Google Shape;289;p14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90" name="Google Shape;290;p14"/>
          <p:cNvGrpSpPr/>
          <p:nvPr/>
        </p:nvGrpSpPr>
        <p:grpSpPr>
          <a:xfrm>
            <a:off x="5057438" y="2571750"/>
            <a:ext cx="3942913" cy="2028900"/>
            <a:chOff x="5209838" y="2876550"/>
            <a:chExt cx="3942913" cy="2028900"/>
          </a:xfrm>
        </p:grpSpPr>
        <p:sp>
          <p:nvSpPr>
            <p:cNvPr id="291" name="Google Shape;291;p14"/>
            <p:cNvSpPr txBox="1"/>
            <p:nvPr/>
          </p:nvSpPr>
          <p:spPr>
            <a:xfrm>
              <a:off x="6496550" y="2876550"/>
              <a:ext cx="2656200" cy="20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9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Opciones </a:t>
              </a:r>
              <a:r>
                <a:rPr b="1" lang="es" sz="19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simples</a:t>
              </a:r>
              <a:endParaRPr b="1" sz="19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5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Sabemos que existen opciones que se encuentran al alcance de la mayoría, pero que muchos las desconocen o no las utilizan</a:t>
              </a:r>
              <a:r>
                <a:rPr lang="es" sz="15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15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2" name="Google Shape;292;p14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93" name="Google Shape;293;p14"/>
          <p:cNvGrpSpPr/>
          <p:nvPr/>
        </p:nvGrpSpPr>
        <p:grpSpPr>
          <a:xfrm>
            <a:off x="2509813" y="423663"/>
            <a:ext cx="3814835" cy="3790597"/>
            <a:chOff x="2662213" y="676344"/>
            <a:chExt cx="3814835" cy="3790597"/>
          </a:xfrm>
        </p:grpSpPr>
        <p:sp>
          <p:nvSpPr>
            <p:cNvPr id="294" name="Google Shape;294;p14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14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98" name="Google Shape;298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" name="Google Shape;300;p14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01" name="Google Shape;301;p14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14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04" name="Google Shape;304;p14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6" name="Google Shape;306;p14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r>
                <a:rPr b="1"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14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14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09" name="Google Shape;309;p14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363000"/>
            <a:ext cx="1430925" cy="7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/>
          <p:nvPr>
            <p:ph type="title"/>
          </p:nvPr>
        </p:nvSpPr>
        <p:spPr>
          <a:xfrm>
            <a:off x="824000" y="1613825"/>
            <a:ext cx="64440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55">
                <a:solidFill>
                  <a:srgbClr val="252525"/>
                </a:solidFill>
              </a:rPr>
              <a:t>Aplicación web</a:t>
            </a:r>
            <a:r>
              <a:rPr lang="es" sz="2400">
                <a:solidFill>
                  <a:srgbClr val="252525"/>
                </a:solidFill>
              </a:rPr>
              <a:t> que permite gestionar sus </a:t>
            </a:r>
            <a:r>
              <a:rPr lang="es" sz="2955">
                <a:solidFill>
                  <a:srgbClr val="252525"/>
                </a:solidFill>
              </a:rPr>
              <a:t>ingresos y gastos</a:t>
            </a:r>
            <a:r>
              <a:rPr lang="es" sz="2400">
                <a:solidFill>
                  <a:srgbClr val="252525"/>
                </a:solidFill>
              </a:rPr>
              <a:t> de manera de poder sacarle </a:t>
            </a:r>
            <a:r>
              <a:rPr lang="es" sz="2955">
                <a:solidFill>
                  <a:srgbClr val="252525"/>
                </a:solidFill>
              </a:rPr>
              <a:t>mayor provecho</a:t>
            </a:r>
            <a:r>
              <a:rPr lang="es" sz="2400">
                <a:solidFill>
                  <a:srgbClr val="252525"/>
                </a:solidFill>
              </a:rPr>
              <a:t> sin necesidad de poseer gran </a:t>
            </a:r>
            <a:r>
              <a:rPr lang="es" sz="2955">
                <a:solidFill>
                  <a:srgbClr val="252525"/>
                </a:solidFill>
              </a:rPr>
              <a:t>conocimiento económico</a:t>
            </a:r>
            <a:r>
              <a:rPr lang="es" sz="2511">
                <a:solidFill>
                  <a:srgbClr val="252525"/>
                </a:solidFill>
              </a:rPr>
              <a:t>.</a:t>
            </a:r>
            <a:endParaRPr sz="2511">
              <a:solidFill>
                <a:srgbClr val="252525"/>
              </a:solidFill>
            </a:endParaRPr>
          </a:p>
        </p:txBody>
      </p:sp>
      <p:pic>
        <p:nvPicPr>
          <p:cNvPr id="315" name="Google Shape;315;p15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6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16"/>
          <p:cNvGrpSpPr/>
          <p:nvPr/>
        </p:nvGrpSpPr>
        <p:grpSpPr>
          <a:xfrm flipH="1">
            <a:off x="5626075" y="2139175"/>
            <a:ext cx="3449925" cy="1517700"/>
            <a:chOff x="349424" y="1836620"/>
            <a:chExt cx="3449925" cy="1517700"/>
          </a:xfrm>
        </p:grpSpPr>
        <p:sp>
          <p:nvSpPr>
            <p:cNvPr id="322" name="Google Shape;322;p16"/>
            <p:cNvSpPr txBox="1"/>
            <p:nvPr/>
          </p:nvSpPr>
          <p:spPr>
            <a:xfrm>
              <a:off x="349424" y="1836620"/>
              <a:ext cx="2585100" cy="15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7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Proyección </a:t>
              </a:r>
              <a:endParaRPr b="1" sz="17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3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Dinero disponible por el usuario para un período de tiempo dado</a:t>
              </a:r>
              <a:r>
                <a:rPr lang="es" sz="13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13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3" name="Google Shape;323;p16"/>
            <p:cNvCxnSpPr/>
            <p:nvPr/>
          </p:nvCxnSpPr>
          <p:spPr>
            <a:xfrm rot="10800000">
              <a:off x="3046949" y="2215320"/>
              <a:ext cx="752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4" name="Google Shape;324;p16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26" name="Google Shape;326;p16"/>
          <p:cNvGrpSpPr/>
          <p:nvPr/>
        </p:nvGrpSpPr>
        <p:grpSpPr>
          <a:xfrm>
            <a:off x="136625" y="2680100"/>
            <a:ext cx="3718629" cy="1517700"/>
            <a:chOff x="458605" y="1684220"/>
            <a:chExt cx="3718629" cy="1517700"/>
          </a:xfrm>
        </p:grpSpPr>
        <p:sp>
          <p:nvSpPr>
            <p:cNvPr id="327" name="Google Shape;327;p16"/>
            <p:cNvSpPr txBox="1"/>
            <p:nvPr/>
          </p:nvSpPr>
          <p:spPr>
            <a:xfrm>
              <a:off x="458605" y="1684220"/>
              <a:ext cx="2476200" cy="15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7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Registro de ingresos y gastos</a:t>
              </a:r>
              <a:endParaRPr b="1" sz="17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3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Periodicidad | Duración | Medio de Pago</a:t>
              </a:r>
              <a:endParaRPr b="1" sz="13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8" name="Google Shape;328;p16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9" name="Google Shape;329;p16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1" name="Google Shape;331;p16"/>
          <p:cNvGrpSpPr/>
          <p:nvPr/>
        </p:nvGrpSpPr>
        <p:grpSpPr>
          <a:xfrm flipH="1">
            <a:off x="4837475" y="469025"/>
            <a:ext cx="4238525" cy="1517700"/>
            <a:chOff x="349424" y="1360520"/>
            <a:chExt cx="4238525" cy="1517700"/>
          </a:xfrm>
        </p:grpSpPr>
        <p:sp>
          <p:nvSpPr>
            <p:cNvPr id="332" name="Google Shape;332;p16"/>
            <p:cNvSpPr txBox="1"/>
            <p:nvPr/>
          </p:nvSpPr>
          <p:spPr>
            <a:xfrm>
              <a:off x="349424" y="1360520"/>
              <a:ext cx="2585100" cy="15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7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Presentación de opciones</a:t>
              </a:r>
              <a:endParaRPr b="1" sz="17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3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Permitirle al usuario conocer </a:t>
              </a:r>
              <a:r>
                <a:rPr lang="es" sz="13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maneras de</a:t>
              </a:r>
              <a:r>
                <a:rPr lang="es" sz="13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 no perder o incluso ganar poder adquisitivo</a:t>
              </a:r>
              <a:r>
                <a:rPr lang="es" sz="13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13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3" name="Google Shape;333;p16"/>
            <p:cNvCxnSpPr/>
            <p:nvPr/>
          </p:nvCxnSpPr>
          <p:spPr>
            <a:xfrm rot="10800000">
              <a:off x="3046849" y="2215320"/>
              <a:ext cx="1541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4" name="Google Shape;334;p16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6" name="Google Shape;336;p16"/>
          <p:cNvGrpSpPr/>
          <p:nvPr/>
        </p:nvGrpSpPr>
        <p:grpSpPr>
          <a:xfrm>
            <a:off x="2817423" y="945750"/>
            <a:ext cx="3509166" cy="3251991"/>
            <a:chOff x="3217473" y="1225350"/>
            <a:chExt cx="3118150" cy="3159727"/>
          </a:xfrm>
        </p:grpSpPr>
        <p:sp>
          <p:nvSpPr>
            <p:cNvPr id="337" name="Google Shape;337;p16"/>
            <p:cNvSpPr/>
            <p:nvPr/>
          </p:nvSpPr>
          <p:spPr>
            <a:xfrm>
              <a:off x="3579175" y="2711400"/>
              <a:ext cx="2396410" cy="97116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38" name="Google Shape;338;p16"/>
            <p:cNvSpPr/>
            <p:nvPr/>
          </p:nvSpPr>
          <p:spPr>
            <a:xfrm>
              <a:off x="3730755" y="2527208"/>
              <a:ext cx="2079127" cy="837209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39" name="Google Shape;339;p16"/>
            <p:cNvSpPr/>
            <p:nvPr/>
          </p:nvSpPr>
          <p:spPr>
            <a:xfrm>
              <a:off x="3946479" y="2252239"/>
              <a:ext cx="1647477" cy="663383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40" name="Google Shape;340;p16"/>
            <p:cNvSpPr/>
            <p:nvPr/>
          </p:nvSpPr>
          <p:spPr>
            <a:xfrm>
              <a:off x="4265445" y="1828277"/>
              <a:ext cx="1014014" cy="416547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41" name="Google Shape;341;p16"/>
            <p:cNvSpPr/>
            <p:nvPr/>
          </p:nvSpPr>
          <p:spPr>
            <a:xfrm>
              <a:off x="3217473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155B54"/>
            </a:solidFill>
            <a:ln>
              <a:noFill/>
            </a:ln>
          </p:spPr>
        </p:sp>
        <p:sp>
          <p:nvSpPr>
            <p:cNvPr id="342" name="Google Shape;342;p16"/>
            <p:cNvSpPr/>
            <p:nvPr/>
          </p:nvSpPr>
          <p:spPr>
            <a:xfrm>
              <a:off x="3790596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43" name="Google Shape;343;p16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44" name="Google Shape;344;p16"/>
            <p:cNvSpPr/>
            <p:nvPr/>
          </p:nvSpPr>
          <p:spPr>
            <a:xfrm>
              <a:off x="4002555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155B54"/>
            </a:solidFill>
            <a:ln>
              <a:noFill/>
            </a:ln>
          </p:spPr>
        </p:sp>
        <p:sp>
          <p:nvSpPr>
            <p:cNvPr id="345" name="Google Shape;345;p16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1D7E74"/>
            </a:solidFill>
            <a:ln>
              <a:noFill/>
            </a:ln>
          </p:spPr>
        </p:sp>
        <p:sp>
          <p:nvSpPr>
            <p:cNvPr id="346" name="Google Shape;346;p16"/>
            <p:cNvSpPr/>
            <p:nvPr/>
          </p:nvSpPr>
          <p:spPr>
            <a:xfrm>
              <a:off x="4323640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155B54"/>
            </a:solidFill>
            <a:ln>
              <a:noFill/>
            </a:ln>
          </p:spPr>
        </p:sp>
        <p:sp>
          <p:nvSpPr>
            <p:cNvPr id="347" name="Google Shape;347;p16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1B786E"/>
            </a:solidFill>
            <a:ln>
              <a:noFill/>
            </a:ln>
          </p:spPr>
        </p:sp>
        <p:sp>
          <p:nvSpPr>
            <p:cNvPr id="348" name="Google Shape;348;p16"/>
            <p:cNvSpPr/>
            <p:nvPr/>
          </p:nvSpPr>
          <p:spPr>
            <a:xfrm>
              <a:off x="3636034" y="2553603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155B54"/>
            </a:solidFill>
            <a:ln>
              <a:noFill/>
            </a:ln>
          </p:spPr>
        </p:sp>
        <p:sp>
          <p:nvSpPr>
            <p:cNvPr id="349" name="Google Shape;349;p16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1F887E"/>
            </a:solidFill>
            <a:ln>
              <a:noFill/>
            </a:ln>
          </p:spPr>
        </p:sp>
        <p:sp>
          <p:nvSpPr>
            <p:cNvPr id="350" name="Google Shape;350;p16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249C90"/>
            </a:solidFill>
            <a:ln>
              <a:noFill/>
            </a:ln>
          </p:spPr>
        </p:sp>
      </p:grpSp>
      <p:grpSp>
        <p:nvGrpSpPr>
          <p:cNvPr id="351" name="Google Shape;351;p16"/>
          <p:cNvGrpSpPr/>
          <p:nvPr/>
        </p:nvGrpSpPr>
        <p:grpSpPr>
          <a:xfrm>
            <a:off x="136627" y="792728"/>
            <a:ext cx="3718627" cy="1680600"/>
            <a:chOff x="458607" y="1050958"/>
            <a:chExt cx="3718627" cy="1680600"/>
          </a:xfrm>
        </p:grpSpPr>
        <p:sp>
          <p:nvSpPr>
            <p:cNvPr id="352" name="Google Shape;352;p16"/>
            <p:cNvSpPr txBox="1"/>
            <p:nvPr/>
          </p:nvSpPr>
          <p:spPr>
            <a:xfrm>
              <a:off x="458607" y="1050958"/>
              <a:ext cx="2476200" cy="168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7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Servicios de terceros</a:t>
              </a:r>
              <a:endParaRPr b="1" sz="17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3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Cotización del Dólar | Cotización de Cripto | Tasas de plazos fijos | Índice de inflación</a:t>
              </a:r>
              <a:r>
                <a:rPr lang="es" sz="13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13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3" name="Google Shape;353;p16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4" name="Google Shape;354;p16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7"/>
          <p:cNvSpPr txBox="1"/>
          <p:nvPr/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0">
                <a:solidFill>
                  <a:srgbClr val="252525"/>
                </a:solidFill>
                <a:latin typeface="Maven Pro"/>
                <a:ea typeface="Maven Pro"/>
                <a:cs typeface="Maven Pro"/>
                <a:sym typeface="Maven Pro"/>
              </a:rPr>
              <a:t>Licencia MIT</a:t>
            </a:r>
            <a:endParaRPr b="1" sz="8000">
              <a:solidFill>
                <a:srgbClr val="25252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2" name="Google Shape;362;p17"/>
          <p:cNvSpPr txBox="1"/>
          <p:nvPr/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52525"/>
                </a:solidFill>
                <a:latin typeface="Nunito"/>
                <a:ea typeface="Nunito"/>
                <a:cs typeface="Nunito"/>
                <a:sym typeface="Nunito"/>
              </a:rPr>
              <a:t>Simple</a:t>
            </a:r>
            <a:endParaRPr sz="1300">
              <a:solidFill>
                <a:srgbClr val="25252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52525"/>
                </a:solidFill>
                <a:latin typeface="Nunito"/>
                <a:ea typeface="Nunito"/>
                <a:cs typeface="Nunito"/>
                <a:sym typeface="Nunito"/>
              </a:rPr>
              <a:t>Única condición</a:t>
            </a:r>
            <a:endParaRPr sz="1300">
              <a:solidFill>
                <a:srgbClr val="25252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rgbClr val="252525"/>
                </a:solidFill>
                <a:latin typeface="Nunito"/>
                <a:ea typeface="Nunito"/>
                <a:cs typeface="Nunito"/>
                <a:sym typeface="Nunito"/>
              </a:rPr>
              <a:t>Limitaciones en responsabilidades y garantía</a:t>
            </a:r>
            <a:endParaRPr sz="1300">
              <a:solidFill>
                <a:srgbClr val="25252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8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18"/>
          <p:cNvGrpSpPr/>
          <p:nvPr/>
        </p:nvGrpSpPr>
        <p:grpSpPr>
          <a:xfrm>
            <a:off x="1074970" y="422351"/>
            <a:ext cx="4497300" cy="4243977"/>
            <a:chOff x="2961500" y="961398"/>
            <a:chExt cx="3221100" cy="3220502"/>
          </a:xfrm>
        </p:grpSpPr>
        <p:sp>
          <p:nvSpPr>
            <p:cNvPr id="369" name="Google Shape;369;p18"/>
            <p:cNvSpPr/>
            <p:nvPr/>
          </p:nvSpPr>
          <p:spPr>
            <a:xfrm>
              <a:off x="2961500" y="961400"/>
              <a:ext cx="3221100" cy="32205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 txBox="1"/>
            <p:nvPr/>
          </p:nvSpPr>
          <p:spPr>
            <a:xfrm>
              <a:off x="4031759" y="961398"/>
              <a:ext cx="1080600" cy="6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400">
                  <a:solidFill>
                    <a:srgbClr val="252525"/>
                  </a:solidFill>
                  <a:latin typeface="Caveat"/>
                  <a:ea typeface="Caveat"/>
                  <a:cs typeface="Caveat"/>
                  <a:sym typeface="Caveat"/>
                </a:rPr>
                <a:t>Llegar a</a:t>
              </a:r>
              <a:endParaRPr sz="2400">
                <a:solidFill>
                  <a:srgbClr val="252525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400">
                  <a:solidFill>
                    <a:srgbClr val="252525"/>
                  </a:solidFill>
                  <a:latin typeface="Caveat"/>
                  <a:ea typeface="Caveat"/>
                  <a:cs typeface="Caveat"/>
                  <a:sym typeface="Caveat"/>
                </a:rPr>
                <a:t>fin de mes</a:t>
              </a:r>
              <a:r>
                <a:rPr lang="es" sz="2400">
                  <a:solidFill>
                    <a:srgbClr val="252525"/>
                  </a:solidFill>
                  <a:latin typeface="Caveat"/>
                  <a:ea typeface="Caveat"/>
                  <a:cs typeface="Caveat"/>
                  <a:sym typeface="Caveat"/>
                </a:rPr>
                <a:t> </a:t>
              </a:r>
              <a:endParaRPr sz="2400">
                <a:solidFill>
                  <a:srgbClr val="252525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371" name="Google Shape;371;p18"/>
          <p:cNvGrpSpPr/>
          <p:nvPr/>
        </p:nvGrpSpPr>
        <p:grpSpPr>
          <a:xfrm>
            <a:off x="1171825" y="1211300"/>
            <a:ext cx="2195700" cy="2195700"/>
            <a:chOff x="3474050" y="1986200"/>
            <a:chExt cx="2195700" cy="2195700"/>
          </a:xfrm>
        </p:grpSpPr>
        <p:sp>
          <p:nvSpPr>
            <p:cNvPr id="372" name="Google Shape;372;p18"/>
            <p:cNvSpPr/>
            <p:nvPr/>
          </p:nvSpPr>
          <p:spPr>
            <a:xfrm>
              <a:off x="3474050" y="1986200"/>
              <a:ext cx="2195700" cy="2195700"/>
            </a:xfrm>
            <a:prstGeom prst="ellips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 txBox="1"/>
            <p:nvPr/>
          </p:nvSpPr>
          <p:spPr>
            <a:xfrm>
              <a:off x="3600500" y="2817050"/>
              <a:ext cx="19428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Información personalizada</a:t>
              </a:r>
              <a:endParaRPr sz="2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4" name="Google Shape;374;p18"/>
          <p:cNvGrpSpPr/>
          <p:nvPr/>
        </p:nvGrpSpPr>
        <p:grpSpPr>
          <a:xfrm>
            <a:off x="5572281" y="3058540"/>
            <a:ext cx="1942887" cy="1944595"/>
            <a:chOff x="3671792" y="2238560"/>
            <a:chExt cx="2440200" cy="2440200"/>
          </a:xfrm>
        </p:grpSpPr>
        <p:sp>
          <p:nvSpPr>
            <p:cNvPr id="375" name="Google Shape;375;p18"/>
            <p:cNvSpPr/>
            <p:nvPr/>
          </p:nvSpPr>
          <p:spPr>
            <a:xfrm>
              <a:off x="3671792" y="2238560"/>
              <a:ext cx="2440200" cy="24402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 txBox="1"/>
            <p:nvPr/>
          </p:nvSpPr>
          <p:spPr>
            <a:xfrm>
              <a:off x="3960391" y="2875903"/>
              <a:ext cx="1863000" cy="11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Fintech</a:t>
              </a:r>
              <a:endParaRPr sz="2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7" name="Google Shape;377;p18"/>
          <p:cNvGrpSpPr/>
          <p:nvPr/>
        </p:nvGrpSpPr>
        <p:grpSpPr>
          <a:xfrm>
            <a:off x="7493537" y="1682166"/>
            <a:ext cx="1423800" cy="1423800"/>
            <a:chOff x="3490737" y="1374053"/>
            <a:chExt cx="1423800" cy="1423800"/>
          </a:xfrm>
        </p:grpSpPr>
        <p:sp>
          <p:nvSpPr>
            <p:cNvPr id="378" name="Google Shape;378;p18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 txBox="1"/>
            <p:nvPr/>
          </p:nvSpPr>
          <p:spPr>
            <a:xfrm>
              <a:off x="3613250" y="1613613"/>
              <a:ext cx="1201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Centralizar operatoria</a:t>
              </a:r>
              <a:endParaRPr sz="16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0" name="Google Shape;380;p18"/>
          <p:cNvGrpSpPr/>
          <p:nvPr/>
        </p:nvGrpSpPr>
        <p:grpSpPr>
          <a:xfrm>
            <a:off x="1779246" y="474153"/>
            <a:ext cx="6052460" cy="4081680"/>
            <a:chOff x="1779246" y="550353"/>
            <a:chExt cx="6052460" cy="4081680"/>
          </a:xfrm>
        </p:grpSpPr>
        <p:sp>
          <p:nvSpPr>
            <p:cNvPr id="381" name="Google Shape;381;p18"/>
            <p:cNvSpPr/>
            <p:nvPr/>
          </p:nvSpPr>
          <p:spPr>
            <a:xfrm>
              <a:off x="3281613" y="3465633"/>
              <a:ext cx="1166400" cy="1166400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endParaRPr>
                <a:solidFill>
                  <a:srgbClr val="252525"/>
                </a:solidFill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1779246" y="3134758"/>
              <a:ext cx="1195200" cy="1195200"/>
            </a:xfrm>
            <a:prstGeom prst="ellips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Opciones de inversión</a:t>
              </a:r>
              <a:endParaRPr sz="800">
                <a:solidFill>
                  <a:srgbClr val="252525"/>
                </a:solidFill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 rot="-6599045">
              <a:off x="3836097" y="2013992"/>
              <a:ext cx="1494912" cy="1493964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 rot="-6598620">
              <a:off x="5913466" y="787013"/>
              <a:ext cx="1681581" cy="1681581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3156204" y="1287491"/>
              <a:ext cx="1278000" cy="12780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252525"/>
                  </a:solidFill>
                  <a:latin typeface="Roboto"/>
                  <a:ea typeface="Roboto"/>
                  <a:cs typeface="Roboto"/>
                  <a:sym typeface="Roboto"/>
                </a:rPr>
                <a:t>Simple</a:t>
              </a:r>
              <a:endParaRPr sz="1000">
                <a:solidFill>
                  <a:srgbClr val="252525"/>
                </a:solidFill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 rot="-6597701">
              <a:off x="4385088" y="1205693"/>
              <a:ext cx="274172" cy="274172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18"/>
          <p:cNvSpPr txBox="1"/>
          <p:nvPr/>
        </p:nvSpPr>
        <p:spPr>
          <a:xfrm>
            <a:off x="6010314" y="1090913"/>
            <a:ext cx="14832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Academia de inversión</a:t>
            </a:r>
            <a:endParaRPr sz="2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18"/>
          <p:cNvSpPr txBox="1"/>
          <p:nvPr/>
        </p:nvSpPr>
        <p:spPr>
          <a:xfrm>
            <a:off x="3830400" y="2382375"/>
            <a:ext cx="148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Aplicable al contexto</a:t>
            </a:r>
            <a:endParaRPr sz="19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19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9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199" cy="2873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24986"/>
            <a:ext cx="706525" cy="86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4647" y="4111424"/>
            <a:ext cx="1041449" cy="86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7574" y="4230475"/>
            <a:ext cx="2604900" cy="72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1550" y="3073675"/>
            <a:ext cx="1307686" cy="6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4200" y="3880185"/>
            <a:ext cx="1840075" cy="5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54252" y="3124977"/>
            <a:ext cx="861051" cy="86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5863" y="3105450"/>
            <a:ext cx="931707" cy="9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550" y="4368773"/>
            <a:ext cx="4386627" cy="6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734825" y="3171975"/>
            <a:ext cx="2414357" cy="6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399847" y="3657047"/>
            <a:ext cx="1368288" cy="6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20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39700"/>
            <a:ext cx="8991600" cy="446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1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