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66" r:id="rId4"/>
    <p:sldId id="267" r:id="rId5"/>
    <p:sldId id="268" r:id="rId6"/>
    <p:sldId id="275" r:id="rId7"/>
    <p:sldId id="276" r:id="rId8"/>
    <p:sldId id="279" r:id="rId9"/>
    <p:sldId id="277" r:id="rId10"/>
    <p:sldId id="278" r:id="rId11"/>
    <p:sldId id="281" r:id="rId12"/>
    <p:sldId id="283" r:id="rId13"/>
    <p:sldId id="270" r:id="rId14"/>
    <p:sldId id="280" r:id="rId15"/>
    <p:sldId id="271" r:id="rId16"/>
    <p:sldId id="272" r:id="rId17"/>
    <p:sldId id="282" r:id="rId18"/>
    <p:sldId id="273" r:id="rId19"/>
    <p:sldId id="262" r:id="rId20"/>
  </p:sldIdLst>
  <p:sldSz cx="12192000" cy="6858000"/>
  <p:notesSz cx="6858000" cy="9144000"/>
  <p:embeddedFontLst>
    <p:embeddedFont>
      <p:font typeface="KoPub돋움체 Medium" pitchFamily="18" charset="-127"/>
      <p:regular r:id="rId21"/>
    </p:embeddedFont>
    <p:embeddedFont>
      <p:font typeface="KoPub돋움체 Bold" pitchFamily="18" charset="-127"/>
      <p:regular r:id="rId22"/>
    </p:embeddedFont>
    <p:embeddedFont>
      <p:font typeface="맑은 고딕" pitchFamily="50" charset="-127"/>
      <p:regular r:id="rId23"/>
      <p:bold r:id="rId2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B67A"/>
    <a:srgbClr val="BCBCBC"/>
    <a:srgbClr val="E7E6E6"/>
    <a:srgbClr val="404040"/>
    <a:srgbClr val="067A82"/>
    <a:srgbClr val="017D7A"/>
    <a:srgbClr val="016A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p:scale>
          <a:sx n="70" d="100"/>
          <a:sy n="70" d="100"/>
        </p:scale>
        <p:origin x="-32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71716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356944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77164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243573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84911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288777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397459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70315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398628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337003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BBBFF2D-8249-458D-9364-073002D4312C}" type="datetimeFigureOut">
              <a:rPr lang="ko-KR" altLang="en-US" smtClean="0"/>
              <a:t>2020-06-26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24869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BFF2D-8249-458D-9364-073002D4312C}" type="datetimeFigureOut">
              <a:rPr lang="ko-KR" altLang="en-US" smtClean="0"/>
              <a:t>2020-06-26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4F7E9-5DE7-488B-919E-FE0266CB964F}" type="slidenum">
              <a:rPr lang="ko-KR" altLang="en-US" smtClean="0"/>
              <a:t>‹#›</a:t>
            </a:fld>
            <a:endParaRPr lang="ko-KR" altLang="en-US"/>
          </a:p>
        </p:txBody>
      </p:sp>
    </p:spTree>
    <p:extLst>
      <p:ext uri="{BB962C8B-B14F-4D97-AF65-F5344CB8AC3E}">
        <p14:creationId xmlns:p14="http://schemas.microsoft.com/office/powerpoint/2010/main" val="311703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4470400" y="2349120"/>
            <a:ext cx="2813591" cy="369332"/>
          </a:xfrm>
          <a:prstGeom prst="rect">
            <a:avLst/>
          </a:prstGeom>
          <a:noFill/>
        </p:spPr>
        <p:txBody>
          <a:bodyPr wrap="none" rtlCol="0">
            <a:spAutoFit/>
          </a:bodyPr>
          <a:lstStyle/>
          <a:p>
            <a:r>
              <a:rPr lang="ko-KR" altLang="en-US" b="1" dirty="0" smtClean="0">
                <a:solidFill>
                  <a:schemeClr val="tx1">
                    <a:lumMod val="75000"/>
                    <a:lumOff val="25000"/>
                  </a:schemeClr>
                </a:solidFill>
                <a:latin typeface="KoPub돋움체 Medium" panose="00000600000000000000" pitchFamily="2" charset="-127"/>
                <a:ea typeface="KoPub돋움체 Medium" panose="00000600000000000000" pitchFamily="2" charset="-127"/>
              </a:rPr>
              <a:t>국민대학교 텍스트데이터분석</a:t>
            </a:r>
            <a:endParaRPr lang="en-US" altLang="ko-KR" b="1" dirty="0" smtClean="0">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11" name="TextBox 10"/>
          <p:cNvSpPr txBox="1"/>
          <p:nvPr/>
        </p:nvSpPr>
        <p:spPr>
          <a:xfrm>
            <a:off x="4528207" y="4191334"/>
            <a:ext cx="1705916" cy="338554"/>
          </a:xfrm>
          <a:prstGeom prst="rect">
            <a:avLst/>
          </a:prstGeom>
          <a:noFill/>
        </p:spPr>
        <p:txBody>
          <a:bodyPr wrap="none" rtlCol="0">
            <a:spAutoFit/>
          </a:bodyPr>
          <a:lstStyle/>
          <a:p>
            <a:r>
              <a:rPr lang="en-US" altLang="ko-KR" sz="1600" dirty="0" smtClean="0">
                <a:solidFill>
                  <a:srgbClr val="067A82"/>
                </a:solidFill>
                <a:latin typeface="KoPub돋움체 Bold" panose="00000800000000000000" pitchFamily="2" charset="-127"/>
                <a:ea typeface="KoPub돋움체 Bold" panose="00000800000000000000" pitchFamily="2" charset="-127"/>
              </a:rPr>
              <a:t>20162540 </a:t>
            </a:r>
            <a:r>
              <a:rPr lang="ko-KR" altLang="en-US" sz="1600" dirty="0" smtClean="0">
                <a:solidFill>
                  <a:srgbClr val="067A82"/>
                </a:solidFill>
                <a:latin typeface="KoPub돋움체 Bold" panose="00000800000000000000" pitchFamily="2" charset="-127"/>
                <a:ea typeface="KoPub돋움체 Bold" panose="00000800000000000000" pitchFamily="2" charset="-127"/>
              </a:rPr>
              <a:t>조혁준</a:t>
            </a:r>
            <a:endParaRPr lang="en-US" altLang="ko-KR" sz="1600" dirty="0" smtClean="0">
              <a:solidFill>
                <a:srgbClr val="067A82"/>
              </a:solidFill>
              <a:latin typeface="KoPub돋움체 Bold" panose="00000800000000000000" pitchFamily="2" charset="-127"/>
              <a:ea typeface="KoPub돋움체 Bold" panose="00000800000000000000" pitchFamily="2" charset="-127"/>
            </a:endParaRPr>
          </a:p>
        </p:txBody>
      </p:sp>
      <p:sp>
        <p:nvSpPr>
          <p:cNvPr id="13" name="직사각형 12"/>
          <p:cNvSpPr/>
          <p:nvPr/>
        </p:nvSpPr>
        <p:spPr>
          <a:xfrm>
            <a:off x="4121807" y="2407919"/>
            <a:ext cx="121920" cy="22433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4470400" y="2867895"/>
            <a:ext cx="7061549" cy="1323439"/>
          </a:xfrm>
          <a:prstGeom prst="rect">
            <a:avLst/>
          </a:prstGeom>
          <a:noFill/>
        </p:spPr>
        <p:txBody>
          <a:bodyPr wrap="none" rtlCol="0">
            <a:spAutoFit/>
          </a:bodyPr>
          <a:lstStyle/>
          <a:p>
            <a:r>
              <a:rPr lang="ko-KR" altLang="en-US"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rPr>
              <a:t>국민청원 동</a:t>
            </a:r>
            <a:r>
              <a:rPr lang="ko-KR" altLang="en-US" sz="4000" dirty="0">
                <a:solidFill>
                  <a:schemeClr val="tx1">
                    <a:lumMod val="75000"/>
                    <a:lumOff val="25000"/>
                  </a:schemeClr>
                </a:solidFill>
                <a:latin typeface="KoPub돋움체 Bold" panose="00000800000000000000" pitchFamily="2" charset="-127"/>
                <a:ea typeface="KoPub돋움체 Bold" panose="00000800000000000000" pitchFamily="2" charset="-127"/>
              </a:rPr>
              <a:t>의</a:t>
            </a:r>
            <a:r>
              <a:rPr lang="ko-KR" altLang="en-US"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rPr>
              <a:t>인원에 영향을</a:t>
            </a:r>
            <a:endParaRPr lang="en-US" altLang="ko-KR"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endParaRPr>
          </a:p>
          <a:p>
            <a:r>
              <a:rPr lang="ko-KR" altLang="en-US"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rPr>
              <a:t>미치는 단어 찾기</a:t>
            </a:r>
            <a:r>
              <a:rPr lang="en-US" altLang="ko-KR"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rPr>
              <a:t>(</a:t>
            </a:r>
            <a:r>
              <a:rPr lang="ko-KR" altLang="en-US" sz="4000" dirty="0" err="1" smtClean="0">
                <a:solidFill>
                  <a:schemeClr val="tx1">
                    <a:lumMod val="75000"/>
                    <a:lumOff val="25000"/>
                  </a:schemeClr>
                </a:solidFill>
                <a:latin typeface="KoPub돋움체 Bold" panose="00000800000000000000" pitchFamily="2" charset="-127"/>
                <a:ea typeface="KoPub돋움체 Bold" panose="00000800000000000000" pitchFamily="2" charset="-127"/>
              </a:rPr>
              <a:t>자동청원생성기</a:t>
            </a:r>
            <a:r>
              <a:rPr lang="en-US" altLang="ko-KR" sz="4000" dirty="0" smtClean="0">
                <a:solidFill>
                  <a:schemeClr val="tx1">
                    <a:lumMod val="75000"/>
                    <a:lumOff val="25000"/>
                  </a:schemeClr>
                </a:solidFill>
                <a:latin typeface="KoPub돋움체 Bold" panose="00000800000000000000" pitchFamily="2" charset="-127"/>
                <a:ea typeface="KoPub돋움체 Bold" panose="00000800000000000000" pitchFamily="2" charset="-127"/>
              </a:rPr>
              <a:t>)</a:t>
            </a:r>
            <a:endParaRPr lang="ko-KR" altLang="en-US" sz="4000" dirty="0">
              <a:solidFill>
                <a:schemeClr val="tx1">
                  <a:lumMod val="75000"/>
                  <a:lumOff val="25000"/>
                </a:schemeClr>
              </a:solidFill>
              <a:latin typeface="KoPub돋움체 Bold" panose="00000800000000000000" pitchFamily="2" charset="-127"/>
              <a:ea typeface="KoPub돋움체 Bold" panose="00000800000000000000" pitchFamily="2" charset="-127"/>
            </a:endParaRPr>
          </a:p>
        </p:txBody>
      </p:sp>
    </p:spTree>
    <p:extLst>
      <p:ext uri="{BB962C8B-B14F-4D97-AF65-F5344CB8AC3E}">
        <p14:creationId xmlns:p14="http://schemas.microsoft.com/office/powerpoint/2010/main" val="3073446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839239"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a:t>
            </a:r>
            <a:r>
              <a:rPr lang="ko-KR" altLang="en-US" b="0" dirty="0" smtClean="0">
                <a:ln>
                  <a:solidFill>
                    <a:schemeClr val="bg1">
                      <a:alpha val="35000"/>
                    </a:schemeClr>
                  </a:solidFill>
                </a:ln>
                <a:solidFill>
                  <a:schemeClr val="bg1"/>
                </a:solidFill>
              </a:rPr>
              <a:t> 데이터 전처리 </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08</a:t>
            </a:r>
            <a:endParaRPr lang="ko-KR" altLang="en-US" sz="2000" dirty="0"/>
          </a:p>
        </p:txBody>
      </p:sp>
      <p:sp>
        <p:nvSpPr>
          <p:cNvPr id="9" name="TextBox 8"/>
          <p:cNvSpPr txBox="1"/>
          <p:nvPr/>
        </p:nvSpPr>
        <p:spPr>
          <a:xfrm>
            <a:off x="4370613" y="2487386"/>
            <a:ext cx="4190999" cy="707886"/>
          </a:xfrm>
          <a:prstGeom prst="rect">
            <a:avLst/>
          </a:prstGeom>
          <a:noFill/>
        </p:spPr>
        <p:txBody>
          <a:bodyPr wrap="square" rtlCol="0">
            <a:spAutoFit/>
          </a:bodyPr>
          <a:lstStyle/>
          <a:p>
            <a:pPr algn="ctr"/>
            <a:r>
              <a:rPr lang="en-US" altLang="ko-KR" sz="2000" dirty="0" err="1" smtClean="0">
                <a:latin typeface="KoPub돋움체 Medium" pitchFamily="18" charset="-127"/>
                <a:ea typeface="KoPub돋움체 Medium" pitchFamily="18" charset="-127"/>
              </a:rPr>
              <a:t>Gensim</a:t>
            </a:r>
            <a:r>
              <a:rPr lang="ko-KR" altLang="en-US" sz="2000" dirty="0" smtClean="0">
                <a:latin typeface="KoPub돋움체 Medium" pitchFamily="18" charset="-127"/>
                <a:ea typeface="KoPub돋움체 Medium" pitchFamily="18" charset="-127"/>
              </a:rPr>
              <a:t>의 </a:t>
            </a:r>
            <a:r>
              <a:rPr lang="en-US" altLang="ko-KR" sz="2000" dirty="0" smtClean="0">
                <a:latin typeface="KoPub돋움체 Medium" pitchFamily="18" charset="-127"/>
                <a:ea typeface="KoPub돋움체 Medium" pitchFamily="18" charset="-127"/>
              </a:rPr>
              <a:t>summarize </a:t>
            </a:r>
            <a:r>
              <a:rPr lang="ko-KR" altLang="en-US" sz="2000" dirty="0" smtClean="0">
                <a:latin typeface="KoPub돋움체 Medium" pitchFamily="18" charset="-127"/>
                <a:ea typeface="KoPub돋움체 Medium" pitchFamily="18" charset="-127"/>
              </a:rPr>
              <a:t>모듈</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사용을 통해 내용요약</a:t>
            </a:r>
            <a:r>
              <a:rPr lang="en-US" altLang="ko-KR" sz="2000" dirty="0" smtClean="0">
                <a:latin typeface="KoPub돋움체 Medium" pitchFamily="18" charset="-127"/>
                <a:ea typeface="KoPub돋움체 Medium" pitchFamily="18" charset="-127"/>
              </a:rPr>
              <a:t>!</a:t>
            </a:r>
            <a:endParaRPr lang="ko-KR" altLang="en-US" sz="2000" dirty="0">
              <a:latin typeface="KoPub돋움체 Medium" pitchFamily="18" charset="-127"/>
              <a:ea typeface="KoPub돋움체 Medium" pitchFamily="18" charset="-127"/>
            </a:endParaRPr>
          </a:p>
        </p:txBody>
      </p:sp>
      <p:sp>
        <p:nvSpPr>
          <p:cNvPr id="4" name="TextBox 3"/>
          <p:cNvSpPr txBox="1"/>
          <p:nvPr/>
        </p:nvSpPr>
        <p:spPr>
          <a:xfrm>
            <a:off x="2792185" y="1295403"/>
            <a:ext cx="7347857" cy="707886"/>
          </a:xfrm>
          <a:prstGeom prst="rect">
            <a:avLst/>
          </a:prstGeom>
          <a:noFill/>
        </p:spPr>
        <p:txBody>
          <a:bodyPr wrap="square" rtlCol="0">
            <a:spAutoFit/>
          </a:bodyPr>
          <a:lstStyle/>
          <a:p>
            <a:pPr algn="just"/>
            <a:r>
              <a:rPr lang="ko-KR" altLang="en-US" sz="2000" dirty="0" smtClean="0">
                <a:latin typeface="KoPub돋움체 Medium" pitchFamily="18" charset="-127"/>
                <a:ea typeface="KoPub돋움체 Medium" pitchFamily="18" charset="-127"/>
              </a:rPr>
              <a:t>데이터 분석을 진행하기에 앞서서</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신경망언어모형으로 </a:t>
            </a:r>
            <a:r>
              <a:rPr lang="en-US" altLang="ko-KR" sz="2000" dirty="0" smtClean="0">
                <a:latin typeface="KoPub돋움체 Medium" pitchFamily="18" charset="-127"/>
                <a:ea typeface="KoPub돋움체 Medium" pitchFamily="18" charset="-127"/>
              </a:rPr>
              <a:t>base model</a:t>
            </a:r>
            <a:r>
              <a:rPr lang="ko-KR" altLang="en-US" sz="2000" dirty="0" smtClean="0">
                <a:latin typeface="KoPub돋움체 Medium" pitchFamily="18" charset="-127"/>
                <a:ea typeface="KoPub돋움체 Medium" pitchFamily="18" charset="-127"/>
              </a:rPr>
              <a:t>을 만든 결과</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청원내용이 너무 길어서 학습이 제대로 되지 않는 문제 발생</a:t>
            </a:r>
            <a:r>
              <a:rPr lang="en-US" altLang="ko-KR" sz="2000" dirty="0">
                <a:latin typeface="KoPub돋움체 Medium" pitchFamily="18" charset="-127"/>
                <a:ea typeface="KoPub돋움체 Medium" pitchFamily="18" charset="-127"/>
              </a:rPr>
              <a:t>!</a:t>
            </a:r>
            <a:endParaRPr lang="ko-KR" altLang="en-US" sz="2000" dirty="0">
              <a:latin typeface="KoPub돋움체 Medium" pitchFamily="18" charset="-127"/>
              <a:ea typeface="KoPub돋움체 Medium" pitchFamily="18" charset="-127"/>
            </a:endParaRPr>
          </a:p>
        </p:txBody>
      </p:sp>
      <p:sp>
        <p:nvSpPr>
          <p:cNvPr id="5" name="TextBox 4"/>
          <p:cNvSpPr txBox="1"/>
          <p:nvPr/>
        </p:nvSpPr>
        <p:spPr>
          <a:xfrm>
            <a:off x="930729" y="3543300"/>
            <a:ext cx="3995057" cy="2554545"/>
          </a:xfrm>
          <a:prstGeom prst="rect">
            <a:avLst/>
          </a:prstGeom>
          <a:noFill/>
        </p:spPr>
        <p:txBody>
          <a:bodyPr wrap="square" rtlCol="0">
            <a:spAutoFit/>
          </a:bodyPr>
          <a:lstStyle/>
          <a:p>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코로나 바이러스</a:t>
            </a:r>
            <a:r>
              <a:rPr lang="en-US" altLang="ko-KR" sz="1000" dirty="0">
                <a:latin typeface="KoPub돋움체 Medium" pitchFamily="18" charset="-127"/>
                <a:ea typeface="KoPub돋움체 Medium" pitchFamily="18" charset="-127"/>
              </a:rPr>
              <a:t>19</a:t>
            </a:r>
            <a:r>
              <a:rPr lang="ko-KR" altLang="en-US" sz="1000" dirty="0">
                <a:latin typeface="KoPub돋움체 Medium" pitchFamily="18" charset="-127"/>
                <a:ea typeface="KoPub돋움체 Medium" pitchFamily="18" charset="-127"/>
              </a:rPr>
              <a:t>로 인해 대한민국 모든 국민이 힘든 시기에 있습니다</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하지만 국민건강을 위해 대통령님을 비롯한 대한민국 정부 각 부처의 모든 분들이 밤낮 없이 바이러스 퇴치에 온갖 힘을 쏟고 계십니다</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하지만 </a:t>
            </a:r>
            <a:r>
              <a:rPr lang="ko-KR" altLang="en-US" sz="1000" dirty="0" err="1">
                <a:latin typeface="KoPub돋움체 Medium" pitchFamily="18" charset="-127"/>
                <a:ea typeface="KoPub돋움체 Medium" pitchFamily="18" charset="-127"/>
              </a:rPr>
              <a:t>신천치</a:t>
            </a:r>
            <a:r>
              <a:rPr lang="ko-KR" altLang="en-US" sz="1000" dirty="0">
                <a:latin typeface="KoPub돋움체 Medium" pitchFamily="18" charset="-127"/>
                <a:ea typeface="KoPub돋움체 Medium" pitchFamily="18" charset="-127"/>
              </a:rPr>
              <a:t> 라는 </a:t>
            </a:r>
            <a:r>
              <a:rPr lang="ko-KR" altLang="en-US" sz="1000" dirty="0" err="1">
                <a:latin typeface="KoPub돋움체 Medium" pitchFamily="18" charset="-127"/>
                <a:ea typeface="KoPub돋움체 Medium" pitchFamily="18" charset="-127"/>
              </a:rPr>
              <a:t>생각치도</a:t>
            </a:r>
            <a:r>
              <a:rPr lang="ko-KR" altLang="en-US" sz="1000" dirty="0">
                <a:latin typeface="KoPub돋움체 Medium" pitchFamily="18" charset="-127"/>
                <a:ea typeface="KoPub돋움체 Medium" pitchFamily="18" charset="-127"/>
              </a:rPr>
              <a:t> 못한 사이비 종교의 무분별한 바이러스 확산으로 인해</a:t>
            </a:r>
            <a:r>
              <a:rPr lang="en-US" altLang="ko-KR" sz="1000" dirty="0">
                <a:latin typeface="KoPub돋움체 Medium" pitchFamily="18" charset="-127"/>
                <a:ea typeface="KoPub돋움체 Medium" pitchFamily="18" charset="-127"/>
              </a:rPr>
              <a:t>,</a:t>
            </a:r>
            <a:r>
              <a:rPr lang="ko-KR" altLang="en-US" sz="1000" dirty="0">
                <a:latin typeface="KoPub돋움체 Medium" pitchFamily="18" charset="-127"/>
                <a:ea typeface="KoPub돋움체 Medium" pitchFamily="18" charset="-127"/>
              </a:rPr>
              <a:t>코로나 </a:t>
            </a:r>
            <a:r>
              <a:rPr lang="en-US" altLang="ko-KR" sz="1000" dirty="0">
                <a:latin typeface="KoPub돋움체 Medium" pitchFamily="18" charset="-127"/>
                <a:ea typeface="KoPub돋움체 Medium" pitchFamily="18" charset="-127"/>
              </a:rPr>
              <a:t>19</a:t>
            </a:r>
            <a:r>
              <a:rPr lang="ko-KR" altLang="en-US" sz="1000" dirty="0">
                <a:latin typeface="KoPub돋움체 Medium" pitchFamily="18" charset="-127"/>
                <a:ea typeface="KoPub돋움체 Medium" pitchFamily="18" charset="-127"/>
              </a:rPr>
              <a:t>청정지역이었던 대한민국인 단 일주일 사이 </a:t>
            </a:r>
            <a:r>
              <a:rPr lang="ko-KR" altLang="en-US" sz="1000" dirty="0" err="1">
                <a:latin typeface="KoPub돋움체 Medium" pitchFamily="18" charset="-127"/>
                <a:ea typeface="KoPub돋움체 Medium" pitchFamily="18" charset="-127"/>
              </a:rPr>
              <a:t>급속도록</a:t>
            </a:r>
            <a:r>
              <a:rPr lang="ko-KR" altLang="en-US" sz="1000" dirty="0">
                <a:latin typeface="KoPub돋움체 Medium" pitchFamily="18" charset="-127"/>
                <a:ea typeface="KoPub돋움체 Medium" pitchFamily="18" charset="-127"/>
              </a:rPr>
              <a:t> </a:t>
            </a:r>
            <a:r>
              <a:rPr lang="ko-KR" altLang="en-US" sz="1000" dirty="0" err="1">
                <a:latin typeface="KoPub돋움체 Medium" pitchFamily="18" charset="-127"/>
                <a:ea typeface="KoPub돋움체 Medium" pitchFamily="18" charset="-127"/>
              </a:rPr>
              <a:t>확진자들이</a:t>
            </a:r>
            <a:r>
              <a:rPr lang="ko-KR" altLang="en-US" sz="1000" dirty="0">
                <a:latin typeface="KoPub돋움체 Medium" pitchFamily="18" charset="-127"/>
                <a:ea typeface="KoPub돋움체 Medium" pitchFamily="18" charset="-127"/>
              </a:rPr>
              <a:t> 불어 나고 있으며</a:t>
            </a:r>
            <a:r>
              <a:rPr lang="en-US" altLang="ko-KR" sz="1000" dirty="0">
                <a:latin typeface="KoPub돋움체 Medium" pitchFamily="18" charset="-127"/>
                <a:ea typeface="KoPub돋움체 Medium" pitchFamily="18" charset="-127"/>
              </a:rPr>
              <a:t>,</a:t>
            </a:r>
            <a:r>
              <a:rPr lang="ko-KR" altLang="en-US" sz="1000" dirty="0">
                <a:latin typeface="KoPub돋움체 Medium" pitchFamily="18" charset="-127"/>
                <a:ea typeface="KoPub돋움체 Medium" pitchFamily="18" charset="-127"/>
              </a:rPr>
              <a:t>국민들 모두 힘들어 하는 상황 까지 오게 되었습니다</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정부의 협조 요청에도 묵묵부담으로 일삼고 있는 사이비 종교 신천지</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이러한 악 조건 속에서도 대통령님은 밤낮없이 오직 국민들의 안전을 위해 노력 하고 계시며</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신천지 바이러스의 근원지가 되어 버린 대구</a:t>
            </a:r>
            <a:r>
              <a:rPr lang="en-US" altLang="ko-KR" sz="1000" dirty="0">
                <a:latin typeface="KoPub돋움체 Medium" pitchFamily="18" charset="-127"/>
                <a:ea typeface="KoPub돋움체 Medium" pitchFamily="18" charset="-127"/>
              </a:rPr>
              <a:t>&amp;</a:t>
            </a:r>
            <a:r>
              <a:rPr lang="ko-KR" altLang="en-US" sz="1000" dirty="0">
                <a:latin typeface="KoPub돋움체 Medium" pitchFamily="18" charset="-127"/>
                <a:ea typeface="KoPub돋움체 Medium" pitchFamily="18" charset="-127"/>
              </a:rPr>
              <a:t>경북 지역을 위해 무척이나 애쓰시고 계십니다</a:t>
            </a:r>
            <a:r>
              <a:rPr lang="en-US" altLang="ko-KR" sz="1000" dirty="0">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수많은 가짜 뉴스가 대통령님 및 질병관리본부 그리고 대한민국 각 </a:t>
            </a:r>
            <a:r>
              <a:rPr lang="ko-KR" altLang="en-US" sz="1000" dirty="0" err="1">
                <a:latin typeface="KoPub돋움체 Medium" pitchFamily="18" charset="-127"/>
                <a:ea typeface="KoPub돋움체 Medium" pitchFamily="18" charset="-127"/>
              </a:rPr>
              <a:t>부처을</a:t>
            </a:r>
            <a:r>
              <a:rPr lang="ko-KR" altLang="en-US" sz="1000" dirty="0">
                <a:latin typeface="KoPub돋움체 Medium" pitchFamily="18" charset="-127"/>
                <a:ea typeface="KoPub돋움체 Medium" pitchFamily="18" charset="-127"/>
              </a:rPr>
              <a:t> 힘들게 하고 있지만 수많은 대한민국 국민들은 “문재인 대통령”님을 믿고 응원하고 있습니다</a:t>
            </a:r>
            <a:r>
              <a:rPr lang="en-US" altLang="ko-KR" sz="1000" dirty="0">
                <a:solidFill>
                  <a:srgbClr val="FF0000"/>
                </a:solidFill>
                <a:latin typeface="KoPub돋움체 Medium" pitchFamily="18" charset="-127"/>
                <a:ea typeface="KoPub돋움체 Medium" pitchFamily="18" charset="-127"/>
              </a:rPr>
              <a:t>. </a:t>
            </a:r>
            <a:r>
              <a:rPr lang="ko-KR" altLang="en-US" sz="1000" dirty="0">
                <a:solidFill>
                  <a:srgbClr val="FF0000"/>
                </a:solidFill>
                <a:latin typeface="KoPub돋움체 Medium" pitchFamily="18" charset="-127"/>
                <a:ea typeface="KoPub돋움체 Medium" pitchFamily="18" charset="-127"/>
              </a:rPr>
              <a:t>이 어려운 시기는 대통령님과 함께 반드시 이겨낼 것이며</a:t>
            </a:r>
            <a:r>
              <a:rPr lang="en-US" altLang="ko-KR" sz="1000" dirty="0">
                <a:solidFill>
                  <a:srgbClr val="FF0000"/>
                </a:solidFill>
                <a:latin typeface="KoPub돋움체 Medium" pitchFamily="18" charset="-127"/>
                <a:ea typeface="KoPub돋움체 Medium" pitchFamily="18" charset="-127"/>
              </a:rPr>
              <a:t>, </a:t>
            </a:r>
            <a:r>
              <a:rPr lang="ko-KR" altLang="en-US" sz="1000" dirty="0">
                <a:solidFill>
                  <a:srgbClr val="FF0000"/>
                </a:solidFill>
                <a:latin typeface="KoPub돋움체 Medium" pitchFamily="18" charset="-127"/>
                <a:ea typeface="KoPub돋움체 Medium" pitchFamily="18" charset="-127"/>
              </a:rPr>
              <a:t>대한민국 국민 대다수는 정부에 대한 신뢰로 함께 극복해나갈 거라 믿어 의심치 않습니다</a:t>
            </a:r>
            <a:r>
              <a:rPr lang="en-US" altLang="ko-KR" sz="1000" dirty="0">
                <a:solidFill>
                  <a:srgbClr val="FF0000"/>
                </a:solidFill>
                <a:latin typeface="KoPub돋움체 Medium" pitchFamily="18" charset="-127"/>
                <a:ea typeface="KoPub돋움체 Medium" pitchFamily="18" charset="-127"/>
              </a:rPr>
              <a:t>. </a:t>
            </a:r>
            <a:r>
              <a:rPr lang="ko-KR" altLang="en-US" sz="1000" dirty="0">
                <a:solidFill>
                  <a:srgbClr val="FF0000"/>
                </a:solidFill>
                <a:latin typeface="KoPub돋움체 Medium" pitchFamily="18" charset="-127"/>
                <a:ea typeface="KoPub돋움체 Medium" pitchFamily="18" charset="-127"/>
              </a:rPr>
              <a:t>문재인 대통령님 언제나 응원 합니다</a:t>
            </a:r>
            <a:r>
              <a:rPr lang="en-US" altLang="ko-KR" sz="1000" dirty="0">
                <a:solidFill>
                  <a:srgbClr val="FF0000"/>
                </a:solidFill>
                <a:latin typeface="KoPub돋움체 Medium" pitchFamily="18" charset="-127"/>
                <a:ea typeface="KoPub돋움체 Medium" pitchFamily="18" charset="-127"/>
              </a:rPr>
              <a:t>!! </a:t>
            </a:r>
            <a:r>
              <a:rPr lang="ko-KR" altLang="en-US" sz="1000" dirty="0">
                <a:latin typeface="KoPub돋움체 Medium" pitchFamily="18" charset="-127"/>
                <a:ea typeface="KoPub돋움체 Medium" pitchFamily="18" charset="-127"/>
              </a:rPr>
              <a:t>문재인 대통령님이 있는 대한민국은 반드시 이 어려운 상황을 극복 해나갈 것입니다</a:t>
            </a:r>
            <a:r>
              <a:rPr lang="en-US" altLang="ko-KR" sz="1000" dirty="0">
                <a:latin typeface="KoPub돋움체 Medium" pitchFamily="18" charset="-127"/>
                <a:ea typeface="KoPub돋움체 Medium" pitchFamily="18" charset="-127"/>
              </a:rPr>
              <a:t>.!! '</a:t>
            </a:r>
            <a:endParaRPr lang="ko-KR" altLang="en-US" sz="1000" dirty="0">
              <a:latin typeface="KoPub돋움체 Medium" pitchFamily="18" charset="-127"/>
              <a:ea typeface="KoPub돋움체 Medium" pitchFamily="18" charset="-127"/>
            </a:endParaRPr>
          </a:p>
        </p:txBody>
      </p:sp>
      <p:sp>
        <p:nvSpPr>
          <p:cNvPr id="10" name="TextBox 9"/>
          <p:cNvSpPr txBox="1"/>
          <p:nvPr/>
        </p:nvSpPr>
        <p:spPr>
          <a:xfrm>
            <a:off x="7952014" y="3792693"/>
            <a:ext cx="3834085" cy="1631216"/>
          </a:xfrm>
          <a:prstGeom prst="rect">
            <a:avLst/>
          </a:prstGeom>
          <a:noFill/>
        </p:spPr>
        <p:txBody>
          <a:bodyPr wrap="square" rtlCol="0">
            <a:spAutoFit/>
          </a:bodyPr>
          <a:lstStyle/>
          <a:p>
            <a:r>
              <a:rPr lang="en-US" altLang="ko-KR" sz="1000" dirty="0">
                <a:latin typeface="KoPub돋움체 Medium" pitchFamily="18" charset="-127"/>
                <a:ea typeface="KoPub돋움체 Medium" pitchFamily="18" charset="-127"/>
              </a:rPr>
              <a:t>'</a:t>
            </a:r>
            <a:r>
              <a:rPr lang="ko-KR" altLang="en-US" sz="1000" dirty="0">
                <a:latin typeface="KoPub돋움체 Medium" pitchFamily="18" charset="-127"/>
                <a:ea typeface="KoPub돋움체 Medium" pitchFamily="18" charset="-127"/>
              </a:rPr>
              <a:t>코로나 바이러스</a:t>
            </a:r>
            <a:r>
              <a:rPr lang="en-US" altLang="ko-KR" sz="1000" dirty="0">
                <a:latin typeface="KoPub돋움체 Medium" pitchFamily="18" charset="-127"/>
                <a:ea typeface="KoPub돋움체 Medium" pitchFamily="18" charset="-127"/>
              </a:rPr>
              <a:t>19</a:t>
            </a:r>
            <a:r>
              <a:rPr lang="ko-KR" altLang="en-US" sz="1000" dirty="0">
                <a:latin typeface="KoPub돋움체 Medium" pitchFamily="18" charset="-127"/>
                <a:ea typeface="KoPub돋움체 Medium" pitchFamily="18" charset="-127"/>
              </a:rPr>
              <a:t>로 인해 대한민국 모든 국민이 힘든 시기에 있습니다</a:t>
            </a:r>
            <a:r>
              <a:rPr lang="en-US" altLang="ko-KR" sz="1000" dirty="0" smtClean="0">
                <a:latin typeface="KoPub돋움체 Medium" pitchFamily="18" charset="-127"/>
                <a:ea typeface="KoPub돋움체 Medium" pitchFamily="18" charset="-127"/>
              </a:rPr>
              <a:t>. </a:t>
            </a:r>
            <a:r>
              <a:rPr lang="ko-KR" altLang="en-US" sz="1000" dirty="0" smtClean="0">
                <a:latin typeface="KoPub돋움체 Medium" pitchFamily="18" charset="-127"/>
                <a:ea typeface="KoPub돋움체 Medium" pitchFamily="18" charset="-127"/>
              </a:rPr>
              <a:t>하지만 </a:t>
            </a:r>
            <a:r>
              <a:rPr lang="ko-KR" altLang="en-US" sz="1000" dirty="0">
                <a:latin typeface="KoPub돋움체 Medium" pitchFamily="18" charset="-127"/>
                <a:ea typeface="KoPub돋움체 Medium" pitchFamily="18" charset="-127"/>
              </a:rPr>
              <a:t>국민건강을 위해 대통령님을 비롯한 대한민국 정부 각 부처의 모든 분들이 밤낮 없이 바이러스 퇴치에 온갖 힘을 쏟고 계십니다</a:t>
            </a:r>
            <a:r>
              <a:rPr lang="en-US" altLang="ko-KR" sz="1000" dirty="0" smtClean="0">
                <a:latin typeface="KoPub돋움체 Medium" pitchFamily="18" charset="-127"/>
                <a:ea typeface="KoPub돋움체 Medium" pitchFamily="18" charset="-127"/>
              </a:rPr>
              <a:t>. </a:t>
            </a:r>
            <a:r>
              <a:rPr lang="ko-KR" altLang="en-US" sz="1000" dirty="0" smtClean="0">
                <a:latin typeface="KoPub돋움체 Medium" pitchFamily="18" charset="-127"/>
                <a:ea typeface="KoPub돋움체 Medium" pitchFamily="18" charset="-127"/>
              </a:rPr>
              <a:t>하지만 </a:t>
            </a:r>
            <a:r>
              <a:rPr lang="ko-KR" altLang="en-US" sz="1000" dirty="0" err="1">
                <a:latin typeface="KoPub돋움체 Medium" pitchFamily="18" charset="-127"/>
                <a:ea typeface="KoPub돋움체 Medium" pitchFamily="18" charset="-127"/>
              </a:rPr>
              <a:t>신천치</a:t>
            </a:r>
            <a:r>
              <a:rPr lang="ko-KR" altLang="en-US" sz="1000" dirty="0">
                <a:latin typeface="KoPub돋움체 Medium" pitchFamily="18" charset="-127"/>
                <a:ea typeface="KoPub돋움체 Medium" pitchFamily="18" charset="-127"/>
              </a:rPr>
              <a:t> 라는 </a:t>
            </a:r>
            <a:r>
              <a:rPr lang="ko-KR" altLang="en-US" sz="1000" dirty="0" err="1">
                <a:latin typeface="KoPub돋움체 Medium" pitchFamily="18" charset="-127"/>
                <a:ea typeface="KoPub돋움체 Medium" pitchFamily="18" charset="-127"/>
              </a:rPr>
              <a:t>생각치도</a:t>
            </a:r>
            <a:r>
              <a:rPr lang="ko-KR" altLang="en-US" sz="1000" dirty="0">
                <a:latin typeface="KoPub돋움체 Medium" pitchFamily="18" charset="-127"/>
                <a:ea typeface="KoPub돋움체 Medium" pitchFamily="18" charset="-127"/>
              </a:rPr>
              <a:t> 못한 사이비 종교의 무분별한 바이러스 확산으로 인해</a:t>
            </a:r>
            <a:r>
              <a:rPr lang="en-US" altLang="ko-KR" sz="1000" dirty="0">
                <a:latin typeface="KoPub돋움체 Medium" pitchFamily="18" charset="-127"/>
                <a:ea typeface="KoPub돋움체 Medium" pitchFamily="18" charset="-127"/>
              </a:rPr>
              <a:t>,</a:t>
            </a:r>
            <a:r>
              <a:rPr lang="ko-KR" altLang="en-US" sz="1000" dirty="0">
                <a:latin typeface="KoPub돋움체 Medium" pitchFamily="18" charset="-127"/>
                <a:ea typeface="KoPub돋움체 Medium" pitchFamily="18" charset="-127"/>
              </a:rPr>
              <a:t>코로나 </a:t>
            </a:r>
            <a:r>
              <a:rPr lang="en-US" altLang="ko-KR" sz="1000" dirty="0">
                <a:latin typeface="KoPub돋움체 Medium" pitchFamily="18" charset="-127"/>
                <a:ea typeface="KoPub돋움체 Medium" pitchFamily="18" charset="-127"/>
              </a:rPr>
              <a:t>19</a:t>
            </a:r>
            <a:r>
              <a:rPr lang="ko-KR" altLang="en-US" sz="1000" dirty="0">
                <a:latin typeface="KoPub돋움체 Medium" pitchFamily="18" charset="-127"/>
                <a:ea typeface="KoPub돋움체 Medium" pitchFamily="18" charset="-127"/>
              </a:rPr>
              <a:t>청정지역이었던 대한민국인 단 일주일 사이 </a:t>
            </a:r>
            <a:r>
              <a:rPr lang="ko-KR" altLang="en-US" sz="1000" dirty="0" err="1">
                <a:latin typeface="KoPub돋움체 Medium" pitchFamily="18" charset="-127"/>
                <a:ea typeface="KoPub돋움체 Medium" pitchFamily="18" charset="-127"/>
              </a:rPr>
              <a:t>급속도록</a:t>
            </a:r>
            <a:r>
              <a:rPr lang="ko-KR" altLang="en-US" sz="1000" dirty="0">
                <a:latin typeface="KoPub돋움체 Medium" pitchFamily="18" charset="-127"/>
                <a:ea typeface="KoPub돋움체 Medium" pitchFamily="18" charset="-127"/>
              </a:rPr>
              <a:t> </a:t>
            </a:r>
            <a:r>
              <a:rPr lang="ko-KR" altLang="en-US" sz="1000" dirty="0" err="1">
                <a:latin typeface="KoPub돋움체 Medium" pitchFamily="18" charset="-127"/>
                <a:ea typeface="KoPub돋움체 Medium" pitchFamily="18" charset="-127"/>
              </a:rPr>
              <a:t>확진자들이</a:t>
            </a:r>
            <a:r>
              <a:rPr lang="ko-KR" altLang="en-US" sz="1000" dirty="0">
                <a:latin typeface="KoPub돋움체 Medium" pitchFamily="18" charset="-127"/>
                <a:ea typeface="KoPub돋움체 Medium" pitchFamily="18" charset="-127"/>
              </a:rPr>
              <a:t> 불어 나고 있으며</a:t>
            </a:r>
            <a:r>
              <a:rPr lang="en-US" altLang="ko-KR" sz="1000" dirty="0">
                <a:latin typeface="KoPub돋움체 Medium" pitchFamily="18" charset="-127"/>
                <a:ea typeface="KoPub돋움체 Medium" pitchFamily="18" charset="-127"/>
              </a:rPr>
              <a:t>,</a:t>
            </a:r>
            <a:r>
              <a:rPr lang="ko-KR" altLang="en-US" sz="1000" dirty="0">
                <a:latin typeface="KoPub돋움체 Medium" pitchFamily="18" charset="-127"/>
                <a:ea typeface="KoPub돋움체 Medium" pitchFamily="18" charset="-127"/>
              </a:rPr>
              <a:t>국민들 모두 힘들어 하는 상황 까지 오게 되었습니다</a:t>
            </a:r>
            <a:r>
              <a:rPr lang="en-US" altLang="ko-KR" sz="1000" dirty="0" smtClean="0">
                <a:solidFill>
                  <a:srgbClr val="FF0000"/>
                </a:solidFill>
                <a:latin typeface="KoPub돋움체 Medium" pitchFamily="18" charset="-127"/>
                <a:ea typeface="KoPub돋움체 Medium" pitchFamily="18" charset="-127"/>
              </a:rPr>
              <a:t>. </a:t>
            </a:r>
            <a:r>
              <a:rPr lang="ko-KR" altLang="en-US" sz="1000" dirty="0" smtClean="0">
                <a:solidFill>
                  <a:srgbClr val="FF0000"/>
                </a:solidFill>
                <a:latin typeface="KoPub돋움체 Medium" pitchFamily="18" charset="-127"/>
                <a:ea typeface="KoPub돋움체 Medium" pitchFamily="18" charset="-127"/>
              </a:rPr>
              <a:t>이 </a:t>
            </a:r>
            <a:r>
              <a:rPr lang="ko-KR" altLang="en-US" sz="1000" dirty="0">
                <a:solidFill>
                  <a:srgbClr val="FF0000"/>
                </a:solidFill>
                <a:latin typeface="KoPub돋움체 Medium" pitchFamily="18" charset="-127"/>
                <a:ea typeface="KoPub돋움체 Medium" pitchFamily="18" charset="-127"/>
              </a:rPr>
              <a:t>어려운 시기는 대통령님과 함께 반드시 이겨낼 것이며</a:t>
            </a:r>
            <a:r>
              <a:rPr lang="en-US" altLang="ko-KR" sz="1000" dirty="0">
                <a:solidFill>
                  <a:srgbClr val="FF0000"/>
                </a:solidFill>
                <a:latin typeface="KoPub돋움체 Medium" pitchFamily="18" charset="-127"/>
                <a:ea typeface="KoPub돋움체 Medium" pitchFamily="18" charset="-127"/>
              </a:rPr>
              <a:t>, </a:t>
            </a:r>
            <a:r>
              <a:rPr lang="ko-KR" altLang="en-US" sz="1000" dirty="0">
                <a:solidFill>
                  <a:srgbClr val="FF0000"/>
                </a:solidFill>
                <a:latin typeface="KoPub돋움체 Medium" pitchFamily="18" charset="-127"/>
                <a:ea typeface="KoPub돋움체 Medium" pitchFamily="18" charset="-127"/>
              </a:rPr>
              <a:t>대한민국 국민 대다수는 정부에 대한 신뢰로 함께 극복해나갈 거라 믿어 의심치 않습니다</a:t>
            </a:r>
            <a:r>
              <a:rPr lang="en-US" altLang="ko-KR" sz="1000" dirty="0" smtClean="0">
                <a:solidFill>
                  <a:srgbClr val="FF0000"/>
                </a:solidFill>
                <a:latin typeface="KoPub돋움체 Medium" pitchFamily="18" charset="-127"/>
                <a:ea typeface="KoPub돋움체 Medium" pitchFamily="18" charset="-127"/>
              </a:rPr>
              <a:t>. </a:t>
            </a:r>
            <a:r>
              <a:rPr lang="ko-KR" altLang="en-US" sz="1000" dirty="0" smtClean="0">
                <a:solidFill>
                  <a:srgbClr val="FF0000"/>
                </a:solidFill>
                <a:latin typeface="KoPub돋움체 Medium" pitchFamily="18" charset="-127"/>
                <a:ea typeface="KoPub돋움체 Medium" pitchFamily="18" charset="-127"/>
              </a:rPr>
              <a:t>문재인 </a:t>
            </a:r>
            <a:r>
              <a:rPr lang="ko-KR" altLang="en-US" sz="1000" dirty="0">
                <a:solidFill>
                  <a:srgbClr val="FF0000"/>
                </a:solidFill>
                <a:latin typeface="KoPub돋움체 Medium" pitchFamily="18" charset="-127"/>
                <a:ea typeface="KoPub돋움체 Medium" pitchFamily="18" charset="-127"/>
              </a:rPr>
              <a:t>대통령님 언제나 응원 합니다</a:t>
            </a:r>
            <a:r>
              <a:rPr lang="en-US" altLang="ko-KR" sz="1000" dirty="0" smtClean="0">
                <a:solidFill>
                  <a:srgbClr val="FF0000"/>
                </a:solidFill>
                <a:latin typeface="KoPub돋움체 Medium" pitchFamily="18" charset="-127"/>
                <a:ea typeface="KoPub돋움체 Medium" pitchFamily="18" charset="-127"/>
              </a:rPr>
              <a:t>!! </a:t>
            </a:r>
            <a:r>
              <a:rPr lang="ko-KR" altLang="en-US" sz="1000" dirty="0" smtClean="0">
                <a:latin typeface="KoPub돋움체 Medium" pitchFamily="18" charset="-127"/>
                <a:ea typeface="KoPub돋움체 Medium" pitchFamily="18" charset="-127"/>
              </a:rPr>
              <a:t>문재인 </a:t>
            </a:r>
            <a:r>
              <a:rPr lang="ko-KR" altLang="en-US" sz="1000" dirty="0">
                <a:latin typeface="KoPub돋움체 Medium" pitchFamily="18" charset="-127"/>
                <a:ea typeface="KoPub돋움체 Medium" pitchFamily="18" charset="-127"/>
              </a:rPr>
              <a:t>대통령님이 있는 대한민국은 반드시 이 어려운 상황을 극복 해나갈 것입니다</a:t>
            </a:r>
            <a:r>
              <a:rPr lang="en-US" altLang="ko-KR" sz="1000" dirty="0">
                <a:latin typeface="KoPub돋움체 Medium" pitchFamily="18" charset="-127"/>
                <a:ea typeface="KoPub돋움체 Medium" pitchFamily="18" charset="-127"/>
              </a:rPr>
              <a:t>.!!'</a:t>
            </a:r>
            <a:endParaRPr lang="ko-KR" altLang="en-US" sz="1000" dirty="0">
              <a:latin typeface="KoPub돋움체 Medium" pitchFamily="18" charset="-127"/>
              <a:ea typeface="KoPub돋움체 Medium" pitchFamily="18" charset="-127"/>
            </a:endParaRPr>
          </a:p>
        </p:txBody>
      </p:sp>
      <p:sp>
        <p:nvSpPr>
          <p:cNvPr id="13" name="오른쪽 화살표 12"/>
          <p:cNvSpPr/>
          <p:nvPr/>
        </p:nvSpPr>
        <p:spPr>
          <a:xfrm>
            <a:off x="5573486" y="4539343"/>
            <a:ext cx="1785257" cy="435118"/>
          </a:xfrm>
          <a:prstGeom prst="rightArrow">
            <a:avLst/>
          </a:prstGeom>
          <a:solidFill>
            <a:srgbClr val="8DB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5" name="TextBox 14"/>
          <p:cNvSpPr txBox="1"/>
          <p:nvPr/>
        </p:nvSpPr>
        <p:spPr>
          <a:xfrm>
            <a:off x="5195204" y="5093071"/>
            <a:ext cx="2541815" cy="523220"/>
          </a:xfrm>
          <a:prstGeom prst="rect">
            <a:avLst/>
          </a:prstGeom>
          <a:noFill/>
        </p:spPr>
        <p:txBody>
          <a:bodyPr wrap="square" rtlCol="0">
            <a:spAutoFit/>
          </a:bodyPr>
          <a:lstStyle/>
          <a:p>
            <a:r>
              <a:rPr lang="ko-KR" altLang="en-US" sz="1400" dirty="0" smtClean="0">
                <a:latin typeface="KoPub돋움체 Medium" pitchFamily="18" charset="-127"/>
                <a:ea typeface="KoPub돋움체 Medium" pitchFamily="18" charset="-127"/>
              </a:rPr>
              <a:t>청원의 기본적 내용을 유지하면서</a:t>
            </a:r>
            <a:r>
              <a:rPr lang="en-US" altLang="ko-KR" sz="1400" dirty="0" smtClean="0">
                <a:latin typeface="KoPub돋움체 Medium" pitchFamily="18" charset="-127"/>
                <a:ea typeface="KoPub돋움체 Medium" pitchFamily="18" charset="-127"/>
              </a:rPr>
              <a:t>, </a:t>
            </a:r>
          </a:p>
          <a:p>
            <a:r>
              <a:rPr lang="en-US" altLang="ko-KR" sz="1400" dirty="0">
                <a:latin typeface="KoPub돋움체 Medium" pitchFamily="18" charset="-127"/>
                <a:ea typeface="KoPub돋움체 Medium" pitchFamily="18" charset="-127"/>
              </a:rPr>
              <a:t> </a:t>
            </a:r>
            <a:r>
              <a:rPr lang="en-US" altLang="ko-KR" sz="1400" dirty="0" smtClean="0">
                <a:latin typeface="KoPub돋움체 Medium" pitchFamily="18" charset="-127"/>
                <a:ea typeface="KoPub돋움체 Medium" pitchFamily="18" charset="-127"/>
              </a:rPr>
              <a:t>    </a:t>
            </a:r>
            <a:r>
              <a:rPr lang="ko-KR" altLang="en-US" sz="1400" dirty="0" smtClean="0">
                <a:latin typeface="KoPub돋움체 Medium" pitchFamily="18" charset="-127"/>
                <a:ea typeface="KoPub돋움체 Medium" pitchFamily="18" charset="-127"/>
              </a:rPr>
              <a:t>글자 수를 줄일 수 있었다</a:t>
            </a:r>
            <a:r>
              <a:rPr lang="en-US" altLang="ko-KR" sz="1400" dirty="0" smtClean="0">
                <a:latin typeface="KoPub돋움체 Medium" pitchFamily="18" charset="-127"/>
                <a:ea typeface="KoPub돋움체 Medium" pitchFamily="18" charset="-127"/>
              </a:rPr>
              <a:t>.</a:t>
            </a:r>
            <a:endParaRPr lang="ko-KR" altLang="en-US" sz="1400" dirty="0">
              <a:latin typeface="KoPub돋움체 Medium" pitchFamily="18" charset="-127"/>
              <a:ea typeface="KoPub돋움체 Medium" pitchFamily="18" charset="-127"/>
            </a:endParaRPr>
          </a:p>
        </p:txBody>
      </p:sp>
      <p:cxnSp>
        <p:nvCxnSpPr>
          <p:cNvPr id="19" name="직선 화살표 연결선 18"/>
          <p:cNvCxnSpPr>
            <a:stCxn id="4" idx="2"/>
            <a:endCxn id="9" idx="0"/>
          </p:cNvCxnSpPr>
          <p:nvPr/>
        </p:nvCxnSpPr>
        <p:spPr>
          <a:xfrm flipH="1">
            <a:off x="6466113" y="2003289"/>
            <a:ext cx="1" cy="484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023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839239"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a:t>
            </a:r>
            <a:r>
              <a:rPr lang="ko-KR" altLang="en-US" b="0" dirty="0" smtClean="0">
                <a:ln>
                  <a:solidFill>
                    <a:schemeClr val="bg1">
                      <a:alpha val="35000"/>
                    </a:schemeClr>
                  </a:solidFill>
                </a:ln>
                <a:solidFill>
                  <a:schemeClr val="bg1"/>
                </a:solidFill>
              </a:rPr>
              <a:t> 데이터 시각</a:t>
            </a:r>
            <a:r>
              <a:rPr lang="ko-KR" altLang="en-US" b="0" dirty="0">
                <a:ln>
                  <a:solidFill>
                    <a:schemeClr val="bg1">
                      <a:alpha val="35000"/>
                    </a:schemeClr>
                  </a:solidFill>
                </a:ln>
                <a:solidFill>
                  <a:schemeClr val="bg1"/>
                </a:solidFill>
              </a:rPr>
              <a:t>화</a:t>
            </a:r>
            <a:r>
              <a:rPr lang="ko-KR" altLang="en-US" b="0" dirty="0" smtClean="0">
                <a:ln>
                  <a:solidFill>
                    <a:schemeClr val="bg1">
                      <a:alpha val="35000"/>
                    </a:schemeClr>
                  </a:solidFill>
                </a:ln>
                <a:solidFill>
                  <a:schemeClr val="bg1"/>
                </a:solidFill>
              </a:rPr>
              <a:t> </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09</a:t>
            </a:r>
            <a:endParaRPr lang="ko-KR" altLang="en-US" sz="2000" dirty="0"/>
          </a:p>
        </p:txBody>
      </p:sp>
      <p:pic>
        <p:nvPicPr>
          <p:cNvPr id="5122" name="Picture 2" descr="C:\Users\whgur\Desktop\다운로드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88" y="1792741"/>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whgur\Desktop\다운로드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124" y="1792741"/>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31571" y="4796290"/>
            <a:ext cx="3864429" cy="369332"/>
          </a:xfrm>
          <a:prstGeom prst="rect">
            <a:avLst/>
          </a:prstGeom>
          <a:noFill/>
        </p:spPr>
        <p:txBody>
          <a:bodyPr wrap="square" rtlCol="0">
            <a:spAutoFit/>
          </a:bodyPr>
          <a:lstStyle/>
          <a:p>
            <a:r>
              <a:rPr lang="ko-KR" altLang="en-US" dirty="0" smtClean="0">
                <a:latin typeface="KoPub돋움체 Medium" pitchFamily="18" charset="-127"/>
                <a:ea typeface="KoPub돋움체 Medium" pitchFamily="18" charset="-127"/>
              </a:rPr>
              <a:t>참여인원이 많은 청원의 단어구름</a:t>
            </a:r>
            <a:endParaRPr lang="ko-KR" altLang="en-US" dirty="0">
              <a:latin typeface="KoPub돋움체 Medium" pitchFamily="18" charset="-127"/>
              <a:ea typeface="KoPub돋움체 Medium" pitchFamily="18" charset="-127"/>
            </a:endParaRPr>
          </a:p>
        </p:txBody>
      </p:sp>
      <p:sp>
        <p:nvSpPr>
          <p:cNvPr id="18" name="TextBox 17"/>
          <p:cNvSpPr txBox="1"/>
          <p:nvPr/>
        </p:nvSpPr>
        <p:spPr>
          <a:xfrm>
            <a:off x="7543833" y="4784663"/>
            <a:ext cx="3864429" cy="369332"/>
          </a:xfrm>
          <a:prstGeom prst="rect">
            <a:avLst/>
          </a:prstGeom>
          <a:noFill/>
        </p:spPr>
        <p:txBody>
          <a:bodyPr wrap="square" rtlCol="0">
            <a:spAutoFit/>
          </a:bodyPr>
          <a:lstStyle/>
          <a:p>
            <a:r>
              <a:rPr lang="ko-KR" altLang="en-US" dirty="0" smtClean="0">
                <a:latin typeface="KoPub돋움체 Medium" pitchFamily="18" charset="-127"/>
                <a:ea typeface="KoPub돋움체 Medium" pitchFamily="18" charset="-127"/>
              </a:rPr>
              <a:t>참여인원이 적은 청원의 단어구름</a:t>
            </a:r>
            <a:endParaRPr lang="ko-KR" altLang="en-US" dirty="0">
              <a:latin typeface="KoPub돋움체 Medium" pitchFamily="18" charset="-127"/>
              <a:ea typeface="KoPub돋움체 Medium" pitchFamily="18" charset="-127"/>
            </a:endParaRPr>
          </a:p>
        </p:txBody>
      </p:sp>
      <p:sp>
        <p:nvSpPr>
          <p:cNvPr id="12" name="TextBox 11"/>
          <p:cNvSpPr txBox="1"/>
          <p:nvPr/>
        </p:nvSpPr>
        <p:spPr>
          <a:xfrm>
            <a:off x="3178628" y="5470071"/>
            <a:ext cx="7625443" cy="923330"/>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분석 전 간단하게 살펴보는 단어구름</a:t>
            </a:r>
            <a:endParaRPr lang="en-US" altLang="ko-KR" dirty="0" smtClean="0">
              <a:latin typeface="KoPub돋움체 Medium" pitchFamily="18" charset="-127"/>
              <a:ea typeface="KoPub돋움체 Medium" pitchFamily="18" charset="-127"/>
            </a:endParaRPr>
          </a:p>
          <a:p>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하지만</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외관상 참여인원이 많은 청원과 적은 청원 사이에 어휘상 차이가 없어 보인다</a:t>
            </a:r>
            <a:r>
              <a:rPr lang="en-US" altLang="ko-KR" dirty="0" smtClean="0">
                <a:latin typeface="KoPub돋움체 Medium" pitchFamily="18" charset="-127"/>
                <a:ea typeface="KoPub돋움체 Medium" pitchFamily="18" charset="-127"/>
              </a:rPr>
              <a:t>.</a:t>
            </a:r>
            <a:endParaRPr lang="ko-KR" altLang="en-US"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1137263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185659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a:t>
            </a:r>
            <a:r>
              <a:rPr lang="ko-KR" altLang="en-US" b="0" dirty="0" smtClean="0">
                <a:ln>
                  <a:solidFill>
                    <a:schemeClr val="bg1">
                      <a:alpha val="35000"/>
                    </a:schemeClr>
                  </a:solidFill>
                </a:ln>
                <a:solidFill>
                  <a:schemeClr val="bg1"/>
                </a:solidFill>
              </a:rPr>
              <a:t> 가중</a:t>
            </a:r>
            <a:r>
              <a:rPr lang="ko-KR" altLang="en-US" b="0" dirty="0">
                <a:ln>
                  <a:solidFill>
                    <a:schemeClr val="bg1">
                      <a:alpha val="35000"/>
                    </a:schemeClr>
                  </a:solidFill>
                </a:ln>
                <a:solidFill>
                  <a:schemeClr val="bg1"/>
                </a:solidFill>
              </a:rPr>
              <a:t>치</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10</a:t>
            </a:r>
            <a:endParaRPr lang="ko-KR" altLang="en-US" sz="2000" dirty="0"/>
          </a:p>
        </p:txBody>
      </p:sp>
      <p:pic>
        <p:nvPicPr>
          <p:cNvPr id="7170" name="Picture 2" descr="C:\Users\whgur\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612" y="1140730"/>
            <a:ext cx="2003556" cy="377961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whgur\Deskto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328" y="1140731"/>
            <a:ext cx="1914825" cy="38394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93178" y="2845871"/>
            <a:ext cx="1692730" cy="369332"/>
          </a:xfrm>
          <a:prstGeom prst="rect">
            <a:avLst/>
          </a:prstGeom>
          <a:noFill/>
        </p:spPr>
        <p:txBody>
          <a:bodyPr wrap="square" rtlCol="0">
            <a:spAutoFit/>
          </a:bodyPr>
          <a:lstStyle/>
          <a:p>
            <a:r>
              <a:rPr lang="ko-KR" altLang="en-US" dirty="0" err="1" smtClean="0">
                <a:latin typeface="KoPub돋움체 Medium" pitchFamily="18" charset="-127"/>
                <a:ea typeface="KoPub돋움체 Medium" pitchFamily="18" charset="-127"/>
              </a:rPr>
              <a:t>단어별</a:t>
            </a:r>
            <a:r>
              <a:rPr lang="ko-KR" altLang="en-US" dirty="0" smtClean="0">
                <a:latin typeface="KoPub돋움체 Medium" pitchFamily="18" charset="-127"/>
                <a:ea typeface="KoPub돋움체 Medium" pitchFamily="18" charset="-127"/>
              </a:rPr>
              <a:t> 가중치</a:t>
            </a:r>
            <a:endParaRPr lang="ko-KR" altLang="en-US" dirty="0">
              <a:latin typeface="KoPub돋움체 Medium" pitchFamily="18" charset="-127"/>
              <a:ea typeface="KoPub돋움체 Medium" pitchFamily="18" charset="-127"/>
            </a:endParaRPr>
          </a:p>
        </p:txBody>
      </p:sp>
      <p:sp>
        <p:nvSpPr>
          <p:cNvPr id="5" name="TextBox 4"/>
          <p:cNvSpPr txBox="1"/>
          <p:nvPr/>
        </p:nvSpPr>
        <p:spPr>
          <a:xfrm>
            <a:off x="3151416" y="5253036"/>
            <a:ext cx="6079671" cy="1477328"/>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참여인원이 많은 청원</a:t>
            </a:r>
            <a:r>
              <a:rPr lang="en-US" altLang="ko-KR" dirty="0" smtClean="0">
                <a:latin typeface="KoPub돋움체 Medium" pitchFamily="18" charset="-127"/>
                <a:ea typeface="KoPub돋움체 Medium" pitchFamily="18" charset="-127"/>
              </a:rPr>
              <a:t>(1)</a:t>
            </a:r>
            <a:r>
              <a:rPr lang="ko-KR" altLang="en-US" dirty="0" smtClean="0">
                <a:latin typeface="KoPub돋움체 Medium" pitchFamily="18" charset="-127"/>
                <a:ea typeface="KoPub돋움체 Medium" pitchFamily="18" charset="-127"/>
              </a:rPr>
              <a:t>과 그렇지 않은 청원</a:t>
            </a:r>
            <a:r>
              <a:rPr lang="en-US" altLang="ko-KR" dirty="0" smtClean="0">
                <a:latin typeface="KoPub돋움체 Medium" pitchFamily="18" charset="-127"/>
                <a:ea typeface="KoPub돋움체 Medium" pitchFamily="18" charset="-127"/>
              </a:rPr>
              <a:t>(0)</a:t>
            </a:r>
            <a:r>
              <a:rPr lang="ko-KR" altLang="en-US" dirty="0" smtClean="0">
                <a:latin typeface="KoPub돋움체 Medium" pitchFamily="18" charset="-127"/>
                <a:ea typeface="KoPub돋움체 Medium" pitchFamily="18" charset="-127"/>
              </a:rPr>
              <a:t>에서 어휘 상 차이가 발견된다</a:t>
            </a:r>
            <a:r>
              <a:rPr lang="en-US" altLang="ko-KR" dirty="0" smtClean="0">
                <a:latin typeface="KoPub돋움체 Medium" pitchFamily="18" charset="-127"/>
                <a:ea typeface="KoPub돋움체 Medium" pitchFamily="18" charset="-127"/>
              </a:rPr>
              <a:t>.</a:t>
            </a:r>
          </a:p>
          <a:p>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하지만 검증하려고 하는 </a:t>
            </a:r>
            <a:r>
              <a:rPr lang="ko-KR" altLang="en-US" dirty="0" smtClean="0">
                <a:latin typeface="KoPub돋움체 Medium" pitchFamily="18" charset="-127"/>
                <a:ea typeface="KoPub돋움체 Medium" pitchFamily="18" charset="-127"/>
              </a:rPr>
              <a:t>글에서 일반적으로 자주 사용되는 어휘인 </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정말</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너무합니다</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등이 아닌</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글의 </a:t>
            </a:r>
            <a:r>
              <a:rPr lang="ko-KR" altLang="en-US" dirty="0" smtClean="0">
                <a:latin typeface="KoPub돋움체 Medium" pitchFamily="18" charset="-127"/>
                <a:ea typeface="KoPub돋움체 Medium" pitchFamily="18" charset="-127"/>
              </a:rPr>
              <a:t>주제와 관련된</a:t>
            </a:r>
            <a:r>
              <a:rPr lang="en-US" altLang="ko-KR" dirty="0">
                <a:latin typeface="KoPub돋움체 Medium" pitchFamily="18" charset="-127"/>
                <a:ea typeface="KoPub돋움체 Medium" pitchFamily="18" charset="-127"/>
              </a:rPr>
              <a:t> </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코로나</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난</a:t>
            </a:r>
            <a:r>
              <a:rPr lang="ko-KR" altLang="en-US" dirty="0">
                <a:latin typeface="KoPub돋움체 Medium" pitchFamily="18" charset="-127"/>
                <a:ea typeface="KoPub돋움체 Medium" pitchFamily="18" charset="-127"/>
              </a:rPr>
              <a:t>민</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등의 어휘라서 더 검증이 필요하다</a:t>
            </a:r>
            <a:r>
              <a:rPr lang="en-US" altLang="ko-KR" dirty="0" smtClean="0">
                <a:latin typeface="KoPub돋움체 Medium" pitchFamily="18" charset="-127"/>
                <a:ea typeface="KoPub돋움체 Medium" pitchFamily="18" charset="-127"/>
              </a:rPr>
              <a:t>. </a:t>
            </a:r>
            <a:endParaRPr lang="ko-KR" altLang="en-US"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3747311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21406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감</a:t>
            </a:r>
            <a:r>
              <a:rPr lang="ko-KR" altLang="en-US" b="0" dirty="0">
                <a:ln>
                  <a:solidFill>
                    <a:schemeClr val="bg1">
                      <a:alpha val="35000"/>
                    </a:schemeClr>
                  </a:solidFill>
                </a:ln>
                <a:solidFill>
                  <a:schemeClr val="bg1"/>
                </a:solidFill>
              </a:rPr>
              <a:t>성</a:t>
            </a:r>
            <a:r>
              <a:rPr lang="ko-KR" altLang="en-US" b="0" dirty="0" smtClean="0">
                <a:ln>
                  <a:solidFill>
                    <a:schemeClr val="bg1">
                      <a:alpha val="35000"/>
                    </a:schemeClr>
                  </a:solidFill>
                </a:ln>
                <a:solidFill>
                  <a:schemeClr val="bg1"/>
                </a:solidFill>
              </a:rPr>
              <a:t> 분석</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11</a:t>
            </a:r>
            <a:endParaRPr lang="ko-KR" altLang="en-US" sz="2000" dirty="0"/>
          </a:p>
        </p:txBody>
      </p:sp>
      <p:sp>
        <p:nvSpPr>
          <p:cNvPr id="4" name="TextBox 3"/>
          <p:cNvSpPr txBox="1"/>
          <p:nvPr/>
        </p:nvSpPr>
        <p:spPr>
          <a:xfrm>
            <a:off x="2324100" y="1181100"/>
            <a:ext cx="1431471" cy="369332"/>
          </a:xfrm>
          <a:prstGeom prst="rect">
            <a:avLst/>
          </a:prstGeom>
          <a:noFill/>
        </p:spPr>
        <p:txBody>
          <a:bodyPr wrap="square" rtlCol="0">
            <a:spAutoFit/>
          </a:bodyPr>
          <a:lstStyle/>
          <a:p>
            <a:pPr algn="ctr"/>
            <a:r>
              <a:rPr lang="en-US" altLang="ko-KR" dirty="0" err="1" smtClean="0">
                <a:latin typeface="KoPub돋움체 Medium" pitchFamily="18" charset="-127"/>
                <a:ea typeface="KoPub돋움체 Medium" pitchFamily="18" charset="-127"/>
              </a:rPr>
              <a:t>fasttext</a:t>
            </a:r>
            <a:endParaRPr lang="ko-KR" altLang="en-US" dirty="0">
              <a:latin typeface="KoPub돋움체 Medium" pitchFamily="18" charset="-127"/>
              <a:ea typeface="KoPub돋움체 Medium" pitchFamily="18" charset="-127"/>
            </a:endParaRPr>
          </a:p>
        </p:txBody>
      </p:sp>
      <p:pic>
        <p:nvPicPr>
          <p:cNvPr id="3074" name="Picture 2" descr="C:\Users\whgur\Desktop\fast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60" y="2065120"/>
            <a:ext cx="434975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whgur\Desktop\lst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1563" y="2672670"/>
            <a:ext cx="44831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482692" y="1181100"/>
            <a:ext cx="1431471" cy="369332"/>
          </a:xfrm>
          <a:prstGeom prst="rect">
            <a:avLst/>
          </a:prstGeom>
          <a:noFill/>
        </p:spPr>
        <p:txBody>
          <a:bodyPr wrap="square" rtlCol="0">
            <a:spAutoFit/>
          </a:bodyPr>
          <a:lstStyle/>
          <a:p>
            <a:pPr algn="ctr"/>
            <a:r>
              <a:rPr lang="en-US" altLang="ko-KR" dirty="0" smtClean="0">
                <a:latin typeface="KoPub돋움체 Medium" pitchFamily="18" charset="-127"/>
                <a:ea typeface="KoPub돋움체 Medium" pitchFamily="18" charset="-127"/>
              </a:rPr>
              <a:t>LSTM</a:t>
            </a:r>
          </a:p>
        </p:txBody>
      </p:sp>
      <p:sp>
        <p:nvSpPr>
          <p:cNvPr id="5" name="TextBox 4"/>
          <p:cNvSpPr txBox="1"/>
          <p:nvPr/>
        </p:nvSpPr>
        <p:spPr>
          <a:xfrm>
            <a:off x="2201635" y="5595720"/>
            <a:ext cx="1676400" cy="646331"/>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ACC : 0.677</a:t>
            </a:r>
          </a:p>
          <a:p>
            <a:endParaRPr lang="ko-KR" altLang="en-US" dirty="0">
              <a:latin typeface="KoPub돋움체 Medium" pitchFamily="18" charset="-127"/>
              <a:ea typeface="KoPub돋움체 Medium" pitchFamily="18" charset="-127"/>
            </a:endParaRPr>
          </a:p>
        </p:txBody>
      </p:sp>
      <p:sp>
        <p:nvSpPr>
          <p:cNvPr id="13" name="TextBox 12"/>
          <p:cNvSpPr txBox="1"/>
          <p:nvPr/>
        </p:nvSpPr>
        <p:spPr>
          <a:xfrm>
            <a:off x="8523514" y="5551714"/>
            <a:ext cx="1676400" cy="1200329"/>
          </a:xfrm>
          <a:prstGeom prst="rect">
            <a:avLst/>
          </a:prstGeom>
          <a:noFill/>
        </p:spPr>
        <p:txBody>
          <a:bodyPr wrap="square" rtlCol="0">
            <a:spAutoFit/>
          </a:bodyPr>
          <a:lstStyle/>
          <a:p>
            <a:r>
              <a:rPr lang="en-US" altLang="ko-KR" dirty="0" smtClean="0"/>
              <a:t>ACC : 0.711</a:t>
            </a:r>
          </a:p>
          <a:p>
            <a:r>
              <a:rPr lang="en-US" altLang="ko-KR" dirty="0" smtClean="0"/>
              <a:t>(</a:t>
            </a:r>
            <a:r>
              <a:rPr lang="ko-KR" altLang="en-US" dirty="0" smtClean="0"/>
              <a:t>시간이 매우 </a:t>
            </a:r>
            <a:r>
              <a:rPr lang="ko-KR" altLang="en-US" dirty="0" err="1" smtClean="0"/>
              <a:t>오래걸림</a:t>
            </a:r>
            <a:r>
              <a:rPr lang="en-US" altLang="ko-KR" dirty="0" smtClean="0"/>
              <a:t>)</a:t>
            </a:r>
          </a:p>
          <a:p>
            <a:endParaRPr lang="ko-KR" altLang="en-US" dirty="0"/>
          </a:p>
        </p:txBody>
      </p:sp>
      <p:sp>
        <p:nvSpPr>
          <p:cNvPr id="15" name="TextBox 14"/>
          <p:cNvSpPr txBox="1"/>
          <p:nvPr/>
        </p:nvSpPr>
        <p:spPr>
          <a:xfrm>
            <a:off x="4324349" y="864791"/>
            <a:ext cx="3799115" cy="1200329"/>
          </a:xfrm>
          <a:prstGeom prst="rect">
            <a:avLst/>
          </a:prstGeom>
          <a:noFill/>
        </p:spPr>
        <p:txBody>
          <a:bodyPr wrap="square" rtlCol="0">
            <a:spAutoFit/>
          </a:bodyPr>
          <a:lstStyle/>
          <a:p>
            <a:pPr algn="ctr"/>
            <a:r>
              <a:rPr lang="en-US" altLang="ko-KR" dirty="0" err="1" smtClean="0">
                <a:latin typeface="KoPub돋움체 Medium" pitchFamily="18" charset="-127"/>
                <a:ea typeface="KoPub돋움체 Medium" pitchFamily="18" charset="-127"/>
              </a:rPr>
              <a:t>Fasttext</a:t>
            </a:r>
            <a:r>
              <a:rPr lang="en-US" altLang="ko-KR" dirty="0" smtClean="0">
                <a:latin typeface="KoPub돋움체 Medium" pitchFamily="18" charset="-127"/>
                <a:ea typeface="KoPub돋움체 Medium" pitchFamily="18" charset="-127"/>
              </a:rPr>
              <a:t>, LSTM, </a:t>
            </a:r>
            <a:r>
              <a:rPr lang="ko-KR" altLang="en-US" dirty="0" smtClean="0">
                <a:latin typeface="KoPub돋움체 Medium" pitchFamily="18" charset="-127"/>
                <a:ea typeface="KoPub돋움체 Medium" pitchFamily="18" charset="-127"/>
              </a:rPr>
              <a:t>전이학습 모델</a:t>
            </a:r>
            <a:r>
              <a:rPr lang="en-US" altLang="ko-KR" dirty="0" smtClean="0">
                <a:latin typeface="KoPub돋움체 Medium" pitchFamily="18" charset="-127"/>
                <a:ea typeface="KoPub돋움체 Medium" pitchFamily="18" charset="-127"/>
              </a:rPr>
              <a:t>, Conv1d </a:t>
            </a:r>
            <a:r>
              <a:rPr lang="ko-KR" altLang="en-US" dirty="0" smtClean="0">
                <a:latin typeface="KoPub돋움체 Medium" pitchFamily="18" charset="-127"/>
                <a:ea typeface="KoPub돋움체 Medium" pitchFamily="18" charset="-127"/>
              </a:rPr>
              <a:t>모델을 모두 구성하고</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가장 성능이 좋은 모델을 </a:t>
            </a:r>
            <a:r>
              <a:rPr lang="ko-KR" altLang="en-US" dirty="0" err="1" smtClean="0">
                <a:latin typeface="KoPub돋움체 Medium" pitchFamily="18" charset="-127"/>
                <a:ea typeface="KoPub돋움체 Medium" pitchFamily="18" charset="-127"/>
              </a:rPr>
              <a:t>튜닝하여</a:t>
            </a:r>
            <a:r>
              <a:rPr lang="ko-KR" altLang="en-US" dirty="0" smtClean="0">
                <a:latin typeface="KoPub돋움체 Medium" pitchFamily="18" charset="-127"/>
                <a:ea typeface="KoPub돋움체 Medium" pitchFamily="18" charset="-127"/>
              </a:rPr>
              <a:t> 감성분석을 진행</a:t>
            </a:r>
            <a:r>
              <a:rPr lang="en-US" altLang="ko-KR" dirty="0" smtClean="0">
                <a:latin typeface="KoPub돋움체 Medium" pitchFamily="18" charset="-127"/>
                <a:ea typeface="KoPub돋움체 Medium" pitchFamily="18" charset="-127"/>
              </a:rPr>
              <a:t>.</a:t>
            </a:r>
            <a:endParaRPr lang="ko-KR" altLang="en-US" dirty="0">
              <a:latin typeface="KoPub돋움체 Medium" pitchFamily="18" charset="-127"/>
              <a:ea typeface="KoPub돋움체 Medium" pitchFamily="18" charset="-127"/>
            </a:endParaRPr>
          </a:p>
        </p:txBody>
      </p:sp>
      <p:sp>
        <p:nvSpPr>
          <p:cNvPr id="9" name="TextBox 8"/>
          <p:cNvSpPr txBox="1"/>
          <p:nvPr/>
        </p:nvSpPr>
        <p:spPr>
          <a:xfrm>
            <a:off x="1283246" y="5988038"/>
            <a:ext cx="3931463" cy="369332"/>
          </a:xfrm>
          <a:prstGeom prst="rect">
            <a:avLst/>
          </a:prstGeom>
          <a:noFill/>
        </p:spPr>
        <p:txBody>
          <a:bodyPr wrap="square" rtlCol="0">
            <a:spAutoFit/>
          </a:bodyPr>
          <a:lstStyle/>
          <a:p>
            <a:r>
              <a:rPr lang="en-US" altLang="ko-KR" dirty="0" smtClean="0"/>
              <a:t>Dropout</a:t>
            </a:r>
            <a:r>
              <a:rPr lang="ko-KR" altLang="en-US" dirty="0" smtClean="0"/>
              <a:t>과 </a:t>
            </a:r>
            <a:r>
              <a:rPr lang="en-US" altLang="ko-KR" dirty="0" err="1" smtClean="0"/>
              <a:t>Batchnorm</a:t>
            </a:r>
            <a:r>
              <a:rPr lang="en-US" altLang="ko-KR" dirty="0" smtClean="0"/>
              <a:t> </a:t>
            </a:r>
            <a:r>
              <a:rPr lang="ko-KR" altLang="en-US" dirty="0" smtClean="0"/>
              <a:t>층을 추가</a:t>
            </a:r>
            <a:endParaRPr lang="ko-KR" altLang="en-US" dirty="0"/>
          </a:p>
        </p:txBody>
      </p:sp>
    </p:spTree>
    <p:extLst>
      <p:ext uri="{BB962C8B-B14F-4D97-AF65-F5344CB8AC3E}">
        <p14:creationId xmlns:p14="http://schemas.microsoft.com/office/powerpoint/2010/main" val="1845189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21406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감</a:t>
            </a:r>
            <a:r>
              <a:rPr lang="ko-KR" altLang="en-US" b="0" dirty="0">
                <a:ln>
                  <a:solidFill>
                    <a:schemeClr val="bg1">
                      <a:alpha val="35000"/>
                    </a:schemeClr>
                  </a:solidFill>
                </a:ln>
                <a:solidFill>
                  <a:schemeClr val="bg1"/>
                </a:solidFill>
              </a:rPr>
              <a:t>성</a:t>
            </a:r>
            <a:r>
              <a:rPr lang="ko-KR" altLang="en-US" b="0" dirty="0" smtClean="0">
                <a:ln>
                  <a:solidFill>
                    <a:schemeClr val="bg1">
                      <a:alpha val="35000"/>
                    </a:schemeClr>
                  </a:solidFill>
                </a:ln>
                <a:solidFill>
                  <a:schemeClr val="bg1"/>
                </a:solidFill>
              </a:rPr>
              <a:t> 분석</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12</a:t>
            </a:r>
            <a:endParaRPr lang="ko-KR" altLang="en-US" sz="2000" dirty="0"/>
          </a:p>
        </p:txBody>
      </p:sp>
      <p:sp>
        <p:nvSpPr>
          <p:cNvPr id="4" name="TextBox 3"/>
          <p:cNvSpPr txBox="1"/>
          <p:nvPr/>
        </p:nvSpPr>
        <p:spPr>
          <a:xfrm>
            <a:off x="1658710" y="1181100"/>
            <a:ext cx="3094265" cy="646331"/>
          </a:xfrm>
          <a:prstGeom prst="rect">
            <a:avLst/>
          </a:prstGeom>
          <a:noFill/>
        </p:spPr>
        <p:txBody>
          <a:bodyPr wrap="square" rtlCol="0">
            <a:spAutoFit/>
          </a:bodyPr>
          <a:lstStyle/>
          <a:p>
            <a:pPr algn="ctr"/>
            <a:r>
              <a:rPr lang="ko-KR" altLang="en-US" dirty="0" smtClean="0">
                <a:latin typeface="KoPub돋움체 Medium" pitchFamily="18" charset="-127"/>
                <a:ea typeface="KoPub돋움체 Medium" pitchFamily="18" charset="-127"/>
              </a:rPr>
              <a:t>신경망 언어모형의 가중치를 이용한 전이학습 모델</a:t>
            </a:r>
            <a:endParaRPr lang="en-US" altLang="ko-KR" dirty="0" smtClean="0">
              <a:latin typeface="KoPub돋움체 Medium" pitchFamily="18" charset="-127"/>
              <a:ea typeface="KoPub돋움체 Medium" pitchFamily="18" charset="-127"/>
            </a:endParaRPr>
          </a:p>
        </p:txBody>
      </p:sp>
      <p:sp>
        <p:nvSpPr>
          <p:cNvPr id="11" name="TextBox 10"/>
          <p:cNvSpPr txBox="1"/>
          <p:nvPr/>
        </p:nvSpPr>
        <p:spPr>
          <a:xfrm>
            <a:off x="8520790" y="1319599"/>
            <a:ext cx="1431471" cy="369332"/>
          </a:xfrm>
          <a:prstGeom prst="rect">
            <a:avLst/>
          </a:prstGeom>
          <a:noFill/>
        </p:spPr>
        <p:txBody>
          <a:bodyPr wrap="square" rtlCol="0">
            <a:spAutoFit/>
          </a:bodyPr>
          <a:lstStyle/>
          <a:p>
            <a:pPr algn="ctr"/>
            <a:r>
              <a:rPr lang="en-US" altLang="ko-KR" dirty="0" smtClean="0">
                <a:latin typeface="KoPub돋움체 Medium" pitchFamily="18" charset="-127"/>
                <a:ea typeface="KoPub돋움체 Medium" pitchFamily="18" charset="-127"/>
              </a:rPr>
              <a:t>Conv1d</a:t>
            </a:r>
          </a:p>
        </p:txBody>
      </p:sp>
      <p:sp>
        <p:nvSpPr>
          <p:cNvPr id="5" name="TextBox 4"/>
          <p:cNvSpPr txBox="1"/>
          <p:nvPr/>
        </p:nvSpPr>
        <p:spPr>
          <a:xfrm>
            <a:off x="2324100" y="5551714"/>
            <a:ext cx="1676400" cy="369332"/>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ACC : 0.6725</a:t>
            </a:r>
          </a:p>
        </p:txBody>
      </p:sp>
      <p:sp>
        <p:nvSpPr>
          <p:cNvPr id="13" name="TextBox 12"/>
          <p:cNvSpPr txBox="1"/>
          <p:nvPr/>
        </p:nvSpPr>
        <p:spPr>
          <a:xfrm>
            <a:off x="8605155" y="5551714"/>
            <a:ext cx="1676400" cy="369332"/>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ACC : 0.6805 </a:t>
            </a:r>
            <a:endParaRPr lang="ko-KR" altLang="en-US" dirty="0">
              <a:latin typeface="KoPub돋움체 Medium" pitchFamily="18" charset="-127"/>
              <a:ea typeface="KoPub돋움체 Medium" pitchFamily="18" charset="-127"/>
            </a:endParaRPr>
          </a:p>
        </p:txBody>
      </p:sp>
      <p:pic>
        <p:nvPicPr>
          <p:cNvPr id="4098" name="Picture 2" descr="C:\Users\whgur\Desktop\전이학습.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67" y="2047196"/>
            <a:ext cx="4349750" cy="31559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whgur\Desktop\conv1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927" y="2086883"/>
            <a:ext cx="4445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30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3374642"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결</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감성분석 결과 해석</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13</a:t>
            </a:r>
            <a:endParaRPr lang="ko-KR" altLang="en-US" sz="2000" dirty="0"/>
          </a:p>
        </p:txBody>
      </p:sp>
      <p:sp>
        <p:nvSpPr>
          <p:cNvPr id="9" name="TextBox 8"/>
          <p:cNvSpPr txBox="1"/>
          <p:nvPr/>
        </p:nvSpPr>
        <p:spPr>
          <a:xfrm>
            <a:off x="1356630" y="950292"/>
            <a:ext cx="9958821" cy="338554"/>
          </a:xfrm>
          <a:prstGeom prst="rect">
            <a:avLst/>
          </a:prstGeom>
          <a:noFill/>
        </p:spPr>
        <p:txBody>
          <a:bodyPr wrap="square" rtlCol="0">
            <a:spAutoFit/>
          </a:bodyPr>
          <a:lstStyle/>
          <a:p>
            <a:pPr algn="ctr"/>
            <a:r>
              <a:rPr lang="ko-KR" altLang="en-US" sz="1600" dirty="0" smtClean="0">
                <a:latin typeface="KoPub돋움체 Medium" pitchFamily="18" charset="-127"/>
                <a:ea typeface="KoPub돋움체 Medium" pitchFamily="18" charset="-127"/>
              </a:rPr>
              <a:t>학습시간이 짧고</a:t>
            </a:r>
            <a:r>
              <a:rPr lang="en-US" altLang="ko-KR" sz="1600" dirty="0" smtClean="0">
                <a:latin typeface="KoPub돋움체 Medium" pitchFamily="18" charset="-127"/>
                <a:ea typeface="KoPub돋움체 Medium" pitchFamily="18" charset="-127"/>
              </a:rPr>
              <a:t>, </a:t>
            </a:r>
            <a:r>
              <a:rPr lang="ko-KR" altLang="en-US" sz="1600" dirty="0" smtClean="0">
                <a:latin typeface="KoPub돋움체 Medium" pitchFamily="18" charset="-127"/>
                <a:ea typeface="KoPub돋움체 Medium" pitchFamily="18" charset="-127"/>
              </a:rPr>
              <a:t>성능이 준수한 </a:t>
            </a:r>
            <a:r>
              <a:rPr lang="en-US" altLang="ko-KR" sz="1600" dirty="0" smtClean="0">
                <a:latin typeface="KoPub돋움체 Medium" pitchFamily="18" charset="-127"/>
                <a:ea typeface="KoPub돋움체 Medium" pitchFamily="18" charset="-127"/>
              </a:rPr>
              <a:t>Conv1d </a:t>
            </a:r>
            <a:r>
              <a:rPr lang="ko-KR" altLang="en-US" sz="1600" dirty="0" smtClean="0">
                <a:latin typeface="KoPub돋움체 Medium" pitchFamily="18" charset="-127"/>
                <a:ea typeface="KoPub돋움체 Medium" pitchFamily="18" charset="-127"/>
              </a:rPr>
              <a:t>모델을 </a:t>
            </a:r>
            <a:r>
              <a:rPr lang="en-US" altLang="ko-KR" sz="1600" dirty="0" smtClean="0">
                <a:latin typeface="KoPub돋움체 Medium" pitchFamily="18" charset="-127"/>
                <a:ea typeface="KoPub돋움체 Medium" pitchFamily="18" charset="-127"/>
              </a:rPr>
              <a:t>hyper opt </a:t>
            </a:r>
            <a:r>
              <a:rPr lang="ko-KR" altLang="en-US" sz="1600" dirty="0" smtClean="0">
                <a:latin typeface="KoPub돋움체 Medium" pitchFamily="18" charset="-127"/>
                <a:ea typeface="KoPub돋움체 Medium" pitchFamily="18" charset="-127"/>
              </a:rPr>
              <a:t>패키지를 통해 튜닝하고</a:t>
            </a:r>
            <a:r>
              <a:rPr lang="en-US" altLang="ko-KR" sz="1600" dirty="0" smtClean="0">
                <a:latin typeface="KoPub돋움체 Medium" pitchFamily="18" charset="-127"/>
                <a:ea typeface="KoPub돋움체 Medium" pitchFamily="18" charset="-127"/>
              </a:rPr>
              <a:t>, test data</a:t>
            </a:r>
            <a:r>
              <a:rPr lang="ko-KR" altLang="en-US" sz="1600" dirty="0" smtClean="0">
                <a:latin typeface="KoPub돋움체 Medium" pitchFamily="18" charset="-127"/>
                <a:ea typeface="KoPub돋움체 Medium" pitchFamily="18" charset="-127"/>
              </a:rPr>
              <a:t>로 평가한 결과 해석</a:t>
            </a:r>
            <a:endParaRPr lang="ko-KR" altLang="en-US" sz="1600" dirty="0">
              <a:latin typeface="KoPub돋움체 Medium" pitchFamily="18" charset="-127"/>
              <a:ea typeface="KoPub돋움체 Medium" pitchFamily="18" charset="-127"/>
            </a:endParaRPr>
          </a:p>
        </p:txBody>
      </p:sp>
      <p:sp>
        <p:nvSpPr>
          <p:cNvPr id="4" name="TextBox 3"/>
          <p:cNvSpPr txBox="1"/>
          <p:nvPr/>
        </p:nvSpPr>
        <p:spPr>
          <a:xfrm>
            <a:off x="1126212" y="1982375"/>
            <a:ext cx="3331350" cy="369332"/>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ACC : 0.5221 (baseline: 0.5)</a:t>
            </a:r>
            <a:endParaRPr lang="ko-KR" altLang="en-US" dirty="0">
              <a:latin typeface="KoPub돋움체 Medium" pitchFamily="18" charset="-127"/>
              <a:ea typeface="KoPub돋움체 Medium" pitchFamily="18" charset="-127"/>
            </a:endParaRPr>
          </a:p>
        </p:txBody>
      </p:sp>
      <p:pic>
        <p:nvPicPr>
          <p:cNvPr id="6146" name="Picture 2" descr="C:\Users\whgur\Desktop\다운로드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43" y="2874222"/>
            <a:ext cx="4413885" cy="26432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6632" y="5517428"/>
            <a:ext cx="4670510" cy="246221"/>
          </a:xfrm>
          <a:prstGeom prst="rect">
            <a:avLst/>
          </a:prstGeom>
          <a:noFill/>
        </p:spPr>
        <p:txBody>
          <a:bodyPr wrap="square" rtlCol="0">
            <a:spAutoFit/>
          </a:bodyPr>
          <a:lstStyle/>
          <a:p>
            <a:pPr algn="ctr"/>
            <a:r>
              <a:rPr lang="en-US" altLang="ko-KR" sz="1000" dirty="0" smtClean="0">
                <a:latin typeface="KoPub돋움체 Medium" pitchFamily="18" charset="-127"/>
                <a:ea typeface="KoPub돋움체 Medium" pitchFamily="18" charset="-127"/>
              </a:rPr>
              <a:t>Roc-</a:t>
            </a:r>
            <a:r>
              <a:rPr lang="en-US" altLang="ko-KR" sz="1000" dirty="0" err="1" smtClean="0">
                <a:latin typeface="KoPub돋움체 Medium" pitchFamily="18" charset="-127"/>
                <a:ea typeface="KoPub돋움체 Medium" pitchFamily="18" charset="-127"/>
              </a:rPr>
              <a:t>auc</a:t>
            </a:r>
            <a:r>
              <a:rPr lang="en-US" altLang="ko-KR" sz="1000" dirty="0" smtClean="0">
                <a:latin typeface="KoPub돋움체 Medium" pitchFamily="18" charset="-127"/>
                <a:ea typeface="KoPub돋움체 Medium" pitchFamily="18" charset="-127"/>
              </a:rPr>
              <a:t> curve</a:t>
            </a:r>
            <a:r>
              <a:rPr lang="ko-KR" altLang="en-US" sz="1000" dirty="0" smtClean="0">
                <a:latin typeface="KoPub돋움체 Medium" pitchFamily="18" charset="-127"/>
                <a:ea typeface="KoPub돋움체 Medium" pitchFamily="18" charset="-127"/>
              </a:rPr>
              <a:t>를 통해서도 성능이 굉장히 안 좋은 것을 확인할 수 있다</a:t>
            </a:r>
            <a:r>
              <a:rPr lang="en-US" altLang="ko-KR" sz="1000" dirty="0" smtClean="0">
                <a:latin typeface="KoPub돋움체 Medium" pitchFamily="18" charset="-127"/>
                <a:ea typeface="KoPub돋움체 Medium" pitchFamily="18" charset="-127"/>
              </a:rPr>
              <a:t>.</a:t>
            </a:r>
            <a:endParaRPr lang="ko-KR" altLang="en-US" sz="1000" dirty="0">
              <a:latin typeface="KoPub돋움체 Medium" pitchFamily="18" charset="-127"/>
              <a:ea typeface="KoPub돋움체 Medium" pitchFamily="18" charset="-127"/>
            </a:endParaRPr>
          </a:p>
        </p:txBody>
      </p:sp>
      <p:sp>
        <p:nvSpPr>
          <p:cNvPr id="10" name="TextBox 9"/>
          <p:cNvSpPr txBox="1"/>
          <p:nvPr/>
        </p:nvSpPr>
        <p:spPr>
          <a:xfrm>
            <a:off x="6096000" y="2104085"/>
            <a:ext cx="5404511" cy="4031873"/>
          </a:xfrm>
          <a:prstGeom prst="rect">
            <a:avLst/>
          </a:prstGeom>
          <a:noFill/>
        </p:spPr>
        <p:txBody>
          <a:bodyPr wrap="square" rtlCol="0">
            <a:spAutoFit/>
          </a:bodyPr>
          <a:lstStyle/>
          <a:p>
            <a:r>
              <a:rPr lang="en-US" altLang="ko-KR" sz="1600" dirty="0" smtClean="0">
                <a:latin typeface="KoPub돋움체 Medium" pitchFamily="18" charset="-127"/>
                <a:ea typeface="KoPub돋움체 Medium" pitchFamily="18" charset="-127"/>
              </a:rPr>
              <a:t>Test data</a:t>
            </a:r>
            <a:r>
              <a:rPr lang="ko-KR" altLang="en-US" sz="1600" dirty="0" smtClean="0">
                <a:latin typeface="KoPub돋움체 Medium" pitchFamily="18" charset="-127"/>
                <a:ea typeface="KoPub돋움체 Medium" pitchFamily="18" charset="-127"/>
              </a:rPr>
              <a:t>로 성능을 평가했지만</a:t>
            </a:r>
            <a:r>
              <a:rPr lang="en-US" altLang="ko-KR" sz="1600" dirty="0" smtClean="0">
                <a:latin typeface="KoPub돋움체 Medium" pitchFamily="18" charset="-127"/>
                <a:ea typeface="KoPub돋움체 Medium" pitchFamily="18" charset="-127"/>
              </a:rPr>
              <a:t>, </a:t>
            </a:r>
            <a:r>
              <a:rPr lang="ko-KR" altLang="en-US" sz="1600" dirty="0" smtClean="0">
                <a:latin typeface="KoPub돋움체 Medium" pitchFamily="18" charset="-127"/>
                <a:ea typeface="KoPub돋움체 Medium" pitchFamily="18" charset="-127"/>
              </a:rPr>
              <a:t>성능이 좋지 못하다</a:t>
            </a:r>
            <a:r>
              <a:rPr lang="en-US" altLang="ko-KR" sz="1600" dirty="0" smtClean="0">
                <a:latin typeface="KoPub돋움체 Medium" pitchFamily="18" charset="-127"/>
                <a:ea typeface="KoPub돋움체 Medium" pitchFamily="18" charset="-127"/>
              </a:rPr>
              <a:t>.</a:t>
            </a:r>
          </a:p>
          <a:p>
            <a:endParaRPr lang="en-US" altLang="ko-KR" sz="1600" dirty="0" smtClean="0">
              <a:latin typeface="KoPub돋움체 Medium" pitchFamily="18" charset="-127"/>
              <a:ea typeface="KoPub돋움체 Medium" pitchFamily="18" charset="-127"/>
            </a:endParaRPr>
          </a:p>
          <a:p>
            <a:r>
              <a:rPr lang="ko-KR" altLang="en-US" sz="1600" dirty="0" smtClean="0">
                <a:latin typeface="KoPub돋움체 Medium" pitchFamily="18" charset="-127"/>
                <a:ea typeface="KoPub돋움체 Medium" pitchFamily="18" charset="-127"/>
              </a:rPr>
              <a:t>만약 참여인원이 많은 청원에 공통적인 어휘상 특징이 있다면</a:t>
            </a:r>
            <a:r>
              <a:rPr lang="en-US" altLang="ko-KR" sz="1600" dirty="0" smtClean="0">
                <a:latin typeface="KoPub돋움체 Medium" pitchFamily="18" charset="-127"/>
                <a:ea typeface="KoPub돋움체 Medium" pitchFamily="18" charset="-127"/>
              </a:rPr>
              <a:t>, test data</a:t>
            </a:r>
            <a:r>
              <a:rPr lang="ko-KR" altLang="en-US" sz="1600" dirty="0" smtClean="0">
                <a:latin typeface="KoPub돋움체 Medium" pitchFamily="18" charset="-127"/>
                <a:ea typeface="KoPub돋움체 Medium" pitchFamily="18" charset="-127"/>
              </a:rPr>
              <a:t>로 평가를 했을 때</a:t>
            </a:r>
            <a:r>
              <a:rPr lang="en-US" altLang="ko-KR" sz="1600" dirty="0" smtClean="0">
                <a:latin typeface="KoPub돋움체 Medium" pitchFamily="18" charset="-127"/>
                <a:ea typeface="KoPub돋움체 Medium" pitchFamily="18" charset="-127"/>
              </a:rPr>
              <a:t>, </a:t>
            </a:r>
            <a:r>
              <a:rPr lang="ko-KR" altLang="en-US" sz="1600" dirty="0" smtClean="0">
                <a:latin typeface="KoPub돋움체 Medium" pitchFamily="18" charset="-127"/>
                <a:ea typeface="KoPub돋움체 Medium" pitchFamily="18" charset="-127"/>
              </a:rPr>
              <a:t>일정 수준 이상</a:t>
            </a:r>
            <a:r>
              <a:rPr lang="en-US" altLang="ko-KR" sz="1600" dirty="0" smtClean="0">
                <a:latin typeface="KoPub돋움체 Medium" pitchFamily="18" charset="-127"/>
                <a:ea typeface="KoPub돋움체 Medium" pitchFamily="18" charset="-127"/>
              </a:rPr>
              <a:t>(</a:t>
            </a:r>
            <a:r>
              <a:rPr lang="ko-KR" altLang="en-US" sz="1600" dirty="0" smtClean="0">
                <a:latin typeface="KoPub돋움체 Medium" pitchFamily="18" charset="-127"/>
                <a:ea typeface="KoPub돋움체 Medium" pitchFamily="18" charset="-127"/>
              </a:rPr>
              <a:t>학습데이터의 </a:t>
            </a:r>
            <a:r>
              <a:rPr lang="en-US" altLang="ko-KR" sz="1600" dirty="0" smtClean="0">
                <a:latin typeface="KoPub돋움체 Medium" pitchFamily="18" charset="-127"/>
                <a:ea typeface="KoPub돋움체 Medium" pitchFamily="18" charset="-127"/>
              </a:rPr>
              <a:t>validation accuracy</a:t>
            </a:r>
            <a:r>
              <a:rPr lang="ko-KR" altLang="en-US" sz="1600" dirty="0" smtClean="0">
                <a:latin typeface="KoPub돋움체 Medium" pitchFamily="18" charset="-127"/>
                <a:ea typeface="KoPub돋움체 Medium" pitchFamily="18" charset="-127"/>
              </a:rPr>
              <a:t>인 </a:t>
            </a:r>
            <a:r>
              <a:rPr lang="en-US" altLang="ko-KR" sz="1600" dirty="0" smtClean="0">
                <a:latin typeface="KoPub돋움체 Medium" pitchFamily="18" charset="-127"/>
                <a:ea typeface="KoPub돋움체 Medium" pitchFamily="18" charset="-127"/>
              </a:rPr>
              <a:t>0.68 </a:t>
            </a:r>
            <a:r>
              <a:rPr lang="ko-KR" altLang="en-US" sz="1600" dirty="0" smtClean="0">
                <a:latin typeface="KoPub돋움체 Medium" pitchFamily="18" charset="-127"/>
                <a:ea typeface="KoPub돋움체 Medium" pitchFamily="18" charset="-127"/>
              </a:rPr>
              <a:t>이</a:t>
            </a:r>
            <a:r>
              <a:rPr lang="ko-KR" altLang="en-US" sz="1600" dirty="0">
                <a:latin typeface="KoPub돋움체 Medium" pitchFamily="18" charset="-127"/>
                <a:ea typeface="KoPub돋움체 Medium" pitchFamily="18" charset="-127"/>
              </a:rPr>
              <a:t>상</a:t>
            </a:r>
            <a:r>
              <a:rPr lang="en-US" altLang="ko-KR" sz="1600" dirty="0" smtClean="0">
                <a:latin typeface="KoPub돋움체 Medium" pitchFamily="18" charset="-127"/>
                <a:ea typeface="KoPub돋움체 Medium" pitchFamily="18" charset="-127"/>
              </a:rPr>
              <a:t>)</a:t>
            </a:r>
            <a:r>
              <a:rPr lang="ko-KR" altLang="en-US" sz="1600" dirty="0" smtClean="0">
                <a:latin typeface="KoPub돋움체 Medium" pitchFamily="18" charset="-127"/>
                <a:ea typeface="KoPub돋움체 Medium" pitchFamily="18" charset="-127"/>
              </a:rPr>
              <a:t>의 성능을 도출해야 하지만</a:t>
            </a:r>
            <a:r>
              <a:rPr lang="en-US" altLang="ko-KR" sz="1600" dirty="0" smtClean="0">
                <a:latin typeface="KoPub돋움체 Medium" pitchFamily="18" charset="-127"/>
                <a:ea typeface="KoPub돋움체 Medium" pitchFamily="18" charset="-127"/>
              </a:rPr>
              <a:t>, </a:t>
            </a:r>
            <a:r>
              <a:rPr lang="ko-KR" altLang="en-US" sz="1600" dirty="0" smtClean="0">
                <a:latin typeface="KoPub돋움체 Medium" pitchFamily="18" charset="-127"/>
                <a:ea typeface="KoPub돋움체 Medium" pitchFamily="18" charset="-127"/>
              </a:rPr>
              <a:t>모델 성능을 통해 그렇지 않다는 것을 알 수 있다</a:t>
            </a:r>
            <a:r>
              <a:rPr lang="en-US" altLang="ko-KR" sz="1600" dirty="0" smtClean="0">
                <a:latin typeface="KoPub돋움체 Medium" pitchFamily="18" charset="-127"/>
                <a:ea typeface="KoPub돋움체 Medium" pitchFamily="18" charset="-127"/>
              </a:rPr>
              <a:t>. </a:t>
            </a:r>
          </a:p>
          <a:p>
            <a:endParaRPr lang="en-US" altLang="ko-KR" sz="1600" dirty="0" smtClean="0">
              <a:latin typeface="KoPub돋움체 Medium" pitchFamily="18" charset="-127"/>
              <a:ea typeface="KoPub돋움체 Medium" pitchFamily="18" charset="-127"/>
            </a:endParaRPr>
          </a:p>
          <a:p>
            <a:r>
              <a:rPr lang="ko-KR" altLang="en-US" sz="1600" dirty="0" smtClean="0">
                <a:latin typeface="KoPub돋움체 Medium" pitchFamily="18" charset="-127"/>
                <a:ea typeface="KoPub돋움체 Medium" pitchFamily="18" charset="-127"/>
              </a:rPr>
              <a:t>따라서 이번 프로젝트를 통해 생성된 모델 </a:t>
            </a:r>
            <a:r>
              <a:rPr lang="ko-KR" altLang="en-US" sz="1600" dirty="0" smtClean="0">
                <a:latin typeface="KoPub돋움체 Medium" pitchFamily="18" charset="-127"/>
                <a:ea typeface="KoPub돋움체 Medium" pitchFamily="18" charset="-127"/>
              </a:rPr>
              <a:t>성능은 청원 </a:t>
            </a:r>
            <a:r>
              <a:rPr lang="ko-KR" altLang="en-US" sz="1600" dirty="0" smtClean="0">
                <a:latin typeface="KoPub돋움체 Medium" pitchFamily="18" charset="-127"/>
                <a:ea typeface="KoPub돋움체 Medium" pitchFamily="18" charset="-127"/>
              </a:rPr>
              <a:t>참여인원에 영향을 주는 어휘는 없는 것을 시사한다</a:t>
            </a:r>
            <a:r>
              <a:rPr lang="en-US" altLang="ko-KR" sz="1600" dirty="0" smtClean="0">
                <a:latin typeface="KoPub돋움체 Medium" pitchFamily="18" charset="-127"/>
                <a:ea typeface="KoPub돋움체 Medium" pitchFamily="18" charset="-127"/>
              </a:rPr>
              <a:t>. </a:t>
            </a:r>
          </a:p>
          <a:p>
            <a:endParaRPr lang="en-US" altLang="ko-KR" sz="1600" dirty="0" smtClean="0">
              <a:latin typeface="KoPub돋움체 Medium" pitchFamily="18" charset="-127"/>
              <a:ea typeface="KoPub돋움체 Medium" pitchFamily="18" charset="-127"/>
            </a:endParaRPr>
          </a:p>
          <a:p>
            <a:r>
              <a:rPr lang="ko-KR" altLang="en-US" sz="1600" dirty="0" smtClean="0">
                <a:latin typeface="KoPub돋움체 Medium" pitchFamily="18" charset="-127"/>
                <a:ea typeface="KoPub돋움체 Medium" pitchFamily="18" charset="-127"/>
              </a:rPr>
              <a:t>그러므로 </a:t>
            </a:r>
            <a:r>
              <a:rPr lang="en-US" altLang="ko-KR" sz="1600" dirty="0" smtClean="0">
                <a:latin typeface="KoPub돋움체 Medium" pitchFamily="18" charset="-127"/>
                <a:ea typeface="KoPub돋움체 Medium" pitchFamily="18" charset="-127"/>
              </a:rPr>
              <a:t>“</a:t>
            </a:r>
            <a:r>
              <a:rPr lang="ko-KR" altLang="en-US" sz="1600" dirty="0" smtClean="0"/>
              <a:t>국민청원에는 </a:t>
            </a:r>
            <a:r>
              <a:rPr lang="ko-KR" altLang="en-US" sz="1600" dirty="0"/>
              <a:t>주제를 초월하여 참여인원에 영향을 끼치는 어휘가 있다</a:t>
            </a:r>
            <a:r>
              <a:rPr lang="en-US" altLang="ko-KR" sz="1600" dirty="0" smtClean="0"/>
              <a:t>.“ </a:t>
            </a:r>
            <a:r>
              <a:rPr lang="ko-KR" altLang="en-US" sz="1600" dirty="0" smtClean="0">
                <a:latin typeface="KoPub돋움체 Medium" pitchFamily="18" charset="-127"/>
                <a:ea typeface="KoPub돋움체 Medium" pitchFamily="18" charset="-127"/>
              </a:rPr>
              <a:t>는 가설을 기각한다</a:t>
            </a:r>
            <a:r>
              <a:rPr lang="en-US" altLang="ko-KR" sz="1600" dirty="0" smtClean="0">
                <a:latin typeface="KoPub돋움체 Medium" pitchFamily="18" charset="-127"/>
                <a:ea typeface="KoPub돋움체 Medium" pitchFamily="18" charset="-127"/>
              </a:rPr>
              <a:t>.</a:t>
            </a:r>
          </a:p>
          <a:p>
            <a:endParaRPr lang="en-US" altLang="ko-KR" sz="1600" dirty="0" smtClean="0">
              <a:latin typeface="KoPub돋움체 Medium" pitchFamily="18" charset="-127"/>
              <a:ea typeface="KoPub돋움체 Medium" pitchFamily="18" charset="-127"/>
            </a:endParaRPr>
          </a:p>
          <a:p>
            <a:r>
              <a:rPr lang="ko-KR" altLang="en-US" sz="1600" dirty="0" smtClean="0">
                <a:latin typeface="KoPub돋움체 Medium" pitchFamily="18" charset="-127"/>
                <a:ea typeface="KoPub돋움체 Medium" pitchFamily="18" charset="-127"/>
              </a:rPr>
              <a:t>이를 통해 국민청원의 이용자들은 청원의 내용보다는 제목이나</a:t>
            </a:r>
            <a:r>
              <a:rPr lang="en-US" altLang="ko-KR" sz="1600" dirty="0" smtClean="0">
                <a:latin typeface="KoPub돋움체 Medium" pitchFamily="18" charset="-127"/>
                <a:ea typeface="KoPub돋움체 Medium" pitchFamily="18" charset="-127"/>
              </a:rPr>
              <a:t>, </a:t>
            </a:r>
            <a:r>
              <a:rPr lang="ko-KR" altLang="en-US" sz="1600" dirty="0" smtClean="0">
                <a:latin typeface="KoPub돋움체 Medium" pitchFamily="18" charset="-127"/>
                <a:ea typeface="KoPub돋움체 Medium" pitchFamily="18" charset="-127"/>
              </a:rPr>
              <a:t>주제와 같은 글의 전체적인 성격을 보고 청원에 동의한다는 것을 유추해 볼 수 있다</a:t>
            </a:r>
            <a:r>
              <a:rPr lang="en-US" altLang="ko-KR" sz="1600" dirty="0" smtClean="0">
                <a:latin typeface="KoPub돋움체 Medium" pitchFamily="18" charset="-127"/>
                <a:ea typeface="KoPub돋움체 Medium" pitchFamily="18" charset="-127"/>
              </a:rPr>
              <a:t>.</a:t>
            </a:r>
            <a:endParaRPr lang="ko-KR" altLang="en-US" sz="1600"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1845189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3642344"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결</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청원내용 자동 </a:t>
            </a:r>
            <a:r>
              <a:rPr lang="ko-KR" altLang="en-US" b="0" dirty="0" err="1" smtClean="0">
                <a:ln>
                  <a:solidFill>
                    <a:schemeClr val="bg1">
                      <a:alpha val="35000"/>
                    </a:schemeClr>
                  </a:solidFill>
                </a:ln>
                <a:solidFill>
                  <a:schemeClr val="bg1"/>
                </a:solidFill>
                <a:latin typeface="KoPub돋움체 Medium" pitchFamily="18" charset="-127"/>
                <a:ea typeface="KoPub돋움체 Medium" pitchFamily="18" charset="-127"/>
              </a:rPr>
              <a:t>생성기</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14</a:t>
            </a:r>
            <a:endParaRPr lang="ko-KR" altLang="en-US" sz="2000" dirty="0"/>
          </a:p>
        </p:txBody>
      </p:sp>
      <p:sp>
        <p:nvSpPr>
          <p:cNvPr id="4" name="TextBox 3"/>
          <p:cNvSpPr txBox="1"/>
          <p:nvPr/>
        </p:nvSpPr>
        <p:spPr>
          <a:xfrm>
            <a:off x="220029" y="827313"/>
            <a:ext cx="8251371" cy="1477328"/>
          </a:xfrm>
          <a:prstGeom prst="rect">
            <a:avLst/>
          </a:prstGeom>
          <a:noFill/>
        </p:spPr>
        <p:txBody>
          <a:bodyPr wrap="square" rtlCol="0">
            <a:spAutoFit/>
          </a:bodyPr>
          <a:lstStyle/>
          <a:p>
            <a:r>
              <a:rPr lang="ko-KR" altLang="en-US" dirty="0" smtClean="0">
                <a:latin typeface="KoPub돋움체 Medium" pitchFamily="18" charset="-127"/>
                <a:ea typeface="KoPub돋움체 Medium" pitchFamily="18" charset="-127"/>
              </a:rPr>
              <a:t>앞선 결과 해석에서 청원내용을 구성하고 있는 단어와 참여인원은 관련이 없다는 것을 알았다</a:t>
            </a:r>
            <a:r>
              <a:rPr lang="en-US" altLang="ko-KR" dirty="0" smtClean="0">
                <a:latin typeface="KoPub돋움체 Medium" pitchFamily="18" charset="-127"/>
                <a:ea typeface="KoPub돋움체 Medium" pitchFamily="18" charset="-127"/>
              </a:rPr>
              <a:t>. </a:t>
            </a:r>
          </a:p>
          <a:p>
            <a:r>
              <a:rPr lang="ko-KR" altLang="en-US" dirty="0" smtClean="0">
                <a:latin typeface="KoPub돋움체 Medium" pitchFamily="18" charset="-127"/>
                <a:ea typeface="KoPub돋움체 Medium" pitchFamily="18" charset="-127"/>
              </a:rPr>
              <a:t>그렇다면 청원 내용을 작성하는데 시간과 정성을 쏟기 보다는 청원의 주제나 제목 작성에 노력을 기울이는 것이 더 나은 선택일 것이다</a:t>
            </a:r>
            <a:r>
              <a:rPr lang="en-US" altLang="ko-KR" dirty="0" smtClean="0">
                <a:latin typeface="KoPub돋움체 Medium" pitchFamily="18" charset="-127"/>
                <a:ea typeface="KoPub돋움체 Medium" pitchFamily="18" charset="-127"/>
              </a:rPr>
              <a:t>. </a:t>
            </a:r>
          </a:p>
          <a:p>
            <a:r>
              <a:rPr lang="ko-KR" altLang="en-US" dirty="0" smtClean="0">
                <a:latin typeface="KoPub돋움체 Medium" pitchFamily="18" charset="-127"/>
                <a:ea typeface="KoPub돋움체 Medium" pitchFamily="18" charset="-127"/>
              </a:rPr>
              <a:t>이를 보조할 수 있는 </a:t>
            </a:r>
            <a:r>
              <a:rPr lang="en-US" altLang="ko-KR" dirty="0" smtClean="0">
                <a:latin typeface="KoPub돋움체 Medium" pitchFamily="18" charset="-127"/>
                <a:ea typeface="KoPub돋움체 Medium" pitchFamily="18" charset="-127"/>
              </a:rPr>
              <a:t>GPT-2</a:t>
            </a:r>
            <a:r>
              <a:rPr lang="ko-KR" altLang="en-US" dirty="0" smtClean="0">
                <a:latin typeface="KoPub돋움체 Medium" pitchFamily="18" charset="-127"/>
                <a:ea typeface="KoPub돋움체 Medium" pitchFamily="18" charset="-127"/>
              </a:rPr>
              <a:t>를 사용한 청원내용 자동 </a:t>
            </a:r>
            <a:r>
              <a:rPr lang="ko-KR" altLang="en-US" dirty="0" err="1" smtClean="0">
                <a:latin typeface="KoPub돋움체 Medium" pitchFamily="18" charset="-127"/>
                <a:ea typeface="KoPub돋움체 Medium" pitchFamily="18" charset="-127"/>
              </a:rPr>
              <a:t>생성기를</a:t>
            </a:r>
            <a:r>
              <a:rPr lang="ko-KR" altLang="en-US" dirty="0" smtClean="0">
                <a:latin typeface="KoPub돋움체 Medium" pitchFamily="18" charset="-127"/>
                <a:ea typeface="KoPub돋움체 Medium" pitchFamily="18" charset="-127"/>
              </a:rPr>
              <a:t> 만든다</a:t>
            </a:r>
            <a:r>
              <a:rPr lang="en-US" altLang="ko-KR" dirty="0" smtClean="0">
                <a:latin typeface="KoPub돋움체 Medium" pitchFamily="18" charset="-127"/>
                <a:ea typeface="KoPub돋움체 Medium" pitchFamily="18" charset="-127"/>
              </a:rPr>
              <a:t>.</a:t>
            </a:r>
            <a:endParaRPr lang="ko-KR" altLang="en-US" dirty="0">
              <a:latin typeface="KoPub돋움체 Medium" pitchFamily="18" charset="-127"/>
              <a:ea typeface="KoPub돋움체 Medium" pitchFamily="18" charset="-127"/>
            </a:endParaRPr>
          </a:p>
        </p:txBody>
      </p:sp>
      <p:sp>
        <p:nvSpPr>
          <p:cNvPr id="5" name="TextBox 4"/>
          <p:cNvSpPr txBox="1"/>
          <p:nvPr/>
        </p:nvSpPr>
        <p:spPr>
          <a:xfrm>
            <a:off x="438151" y="3412672"/>
            <a:ext cx="3542902" cy="1200329"/>
          </a:xfrm>
          <a:prstGeom prst="rect">
            <a:avLst/>
          </a:prstGeom>
          <a:noFill/>
        </p:spPr>
        <p:txBody>
          <a:bodyPr wrap="square" rtlCol="0">
            <a:spAutoFit/>
          </a:bodyPr>
          <a:lstStyle/>
          <a:p>
            <a:r>
              <a:rPr lang="en-US" altLang="ko-KR" dirty="0">
                <a:latin typeface="KoPub돋움체 Medium" pitchFamily="18" charset="-127"/>
                <a:ea typeface="KoPub돋움체 Medium" pitchFamily="18" charset="-127"/>
              </a:rPr>
              <a:t>I petition for the abolition of juvenile law. Teenagers are committing countless crimes by exploiting juvenile law.</a:t>
            </a:r>
            <a:endParaRPr lang="ko-KR" altLang="en-US" dirty="0">
              <a:latin typeface="KoPub돋움체 Medium" pitchFamily="18" charset="-127"/>
              <a:ea typeface="KoPub돋움체 Medium" pitchFamily="18" charset="-127"/>
            </a:endParaRPr>
          </a:p>
        </p:txBody>
      </p:sp>
      <p:sp>
        <p:nvSpPr>
          <p:cNvPr id="9" name="TextBox 8"/>
          <p:cNvSpPr txBox="1"/>
          <p:nvPr/>
        </p:nvSpPr>
        <p:spPr>
          <a:xfrm>
            <a:off x="6291942" y="2819401"/>
            <a:ext cx="5132368" cy="2708434"/>
          </a:xfrm>
          <a:prstGeom prst="rect">
            <a:avLst/>
          </a:prstGeom>
          <a:noFill/>
        </p:spPr>
        <p:txBody>
          <a:bodyPr wrap="square" rtlCol="0">
            <a:spAutoFit/>
          </a:bodyPr>
          <a:lstStyle/>
          <a:p>
            <a:r>
              <a:rPr lang="en-US" altLang="ko-KR" sz="1000" dirty="0">
                <a:latin typeface="KoPub돋움체 Medium" pitchFamily="18" charset="-127"/>
                <a:ea typeface="KoPub돋움체 Medium" pitchFamily="18" charset="-127"/>
              </a:rPr>
              <a:t>I petition for the abolition of juvenile law. Teenagers are committing countless crimes by exploiting juvenile law. They commit many criminal crimes, including robbery of property and aggravated assaults. </a:t>
            </a:r>
            <a:r>
              <a:rPr lang="en-US" altLang="ko-KR" sz="1000" dirty="0" err="1">
                <a:latin typeface="KoPub돋움체 Medium" pitchFamily="18" charset="-127"/>
                <a:ea typeface="KoPub돋움체 Medium" pitchFamily="18" charset="-127"/>
              </a:rPr>
              <a:t>Juvenil</a:t>
            </a:r>
            <a:r>
              <a:rPr lang="en-US" altLang="ko-KR" sz="1000" dirty="0">
                <a:latin typeface="KoPub돋움체 Medium" pitchFamily="18" charset="-127"/>
                <a:ea typeface="KoPub돋움체 Medium" pitchFamily="18" charset="-127"/>
              </a:rPr>
              <a:t> is not a juvenile's only responsibility; it also is a child-child responsibility of the juvenile courts, who must make sure that all juveniles are properly treated as children in their circumstances and that their rights, as adults in their situation were respected, respected, </a:t>
            </a:r>
            <a:r>
              <a:rPr lang="en-US" altLang="ko-KR" sz="1000" dirty="0" smtClean="0">
                <a:latin typeface="KoPub돋움체 Medium" pitchFamily="18" charset="-127"/>
                <a:ea typeface="KoPub돋움체 Medium" pitchFamily="18" charset="-127"/>
              </a:rPr>
              <a:t>protected. This </a:t>
            </a:r>
            <a:r>
              <a:rPr lang="en-US" altLang="ko-KR" sz="1000" dirty="0">
                <a:latin typeface="KoPub돋움체 Medium" pitchFamily="18" charset="-127"/>
                <a:ea typeface="KoPub돋움체 Medium" pitchFamily="18" charset="-127"/>
              </a:rPr>
              <a:t>bill would make juvenile court proceedings a mandatory and fair procedure for the adjudicate, the decision and decision making of all parties involved with a case. This is the right and duty that should be given every citizen, whether they live in this state of Texas and have legal guardians, have their children and their parents and all the children who are not adults in the situation that the law allows them</a:t>
            </a:r>
            <a:r>
              <a:rPr lang="en-US" altLang="ko-KR" sz="1000" dirty="0" smtClean="0">
                <a:latin typeface="KoPub돋움체 Medium" pitchFamily="18" charset="-127"/>
                <a:ea typeface="KoPub돋움체 Medium" pitchFamily="18" charset="-127"/>
              </a:rPr>
              <a:t>. </a:t>
            </a:r>
            <a:r>
              <a:rPr lang="en-US" altLang="ko-KR" sz="1000" dirty="0">
                <a:latin typeface="KoPub돋움체 Medium" pitchFamily="18" charset="-127"/>
                <a:ea typeface="KoPub돋움체 Medium" pitchFamily="18" charset="-127"/>
              </a:rPr>
              <a:t>I urge Senator Denny to sign the petition. Please contact your Senator or the Senator's Committee on Criminal and Criminal Procedure, and you could also ask your Representative to consider this issue, if not for your representative in your State of residence and your Senator's office. </a:t>
            </a:r>
            <a:r>
              <a:rPr lang="en-US" altLang="ko-KR" sz="1000" dirty="0">
                <a:solidFill>
                  <a:srgbClr val="FF0000"/>
                </a:solidFill>
                <a:latin typeface="KoPub돋움체 Medium" pitchFamily="18" charset="-127"/>
                <a:ea typeface="KoPub돋움체 Medium" pitchFamily="18" charset="-127"/>
              </a:rPr>
              <a:t>I hope this petition helps to bring the law and its provisions in order to ensure a better future to all citizens of the State who want to live free of the juvenile justice and adult criminal justice laws. </a:t>
            </a:r>
            <a:r>
              <a:rPr lang="en-US" altLang="ko-KR" sz="1000" dirty="0">
                <a:latin typeface="KoPub돋움체 Medium" pitchFamily="18" charset="-127"/>
                <a:ea typeface="KoPub돋움체 Medium" pitchFamily="18" charset="-127"/>
              </a:rPr>
              <a:t>I would be grateful and proud</a:t>
            </a:r>
            <a:endParaRPr lang="ko-KR" altLang="en-US" sz="1000" dirty="0">
              <a:latin typeface="KoPub돋움체 Medium" pitchFamily="18" charset="-127"/>
              <a:ea typeface="KoPub돋움체 Medium" pitchFamily="18" charset="-127"/>
            </a:endParaRPr>
          </a:p>
        </p:txBody>
      </p:sp>
      <p:cxnSp>
        <p:nvCxnSpPr>
          <p:cNvPr id="11" name="직선 화살표 연결선 10"/>
          <p:cNvCxnSpPr/>
          <p:nvPr/>
        </p:nvCxnSpPr>
        <p:spPr>
          <a:xfrm>
            <a:off x="3981052" y="4188654"/>
            <a:ext cx="18047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08848" y="4318259"/>
            <a:ext cx="1447800" cy="246221"/>
          </a:xfrm>
          <a:prstGeom prst="rect">
            <a:avLst/>
          </a:prstGeom>
          <a:noFill/>
        </p:spPr>
        <p:txBody>
          <a:bodyPr wrap="square" rtlCol="0">
            <a:spAutoFit/>
          </a:bodyPr>
          <a:lstStyle/>
          <a:p>
            <a:r>
              <a:rPr lang="ko-KR" altLang="en-US" sz="1000" dirty="0" smtClean="0">
                <a:latin typeface="KoPub돋움체 Medium" pitchFamily="18" charset="-127"/>
                <a:ea typeface="KoPub돋움체 Medium" pitchFamily="18" charset="-127"/>
              </a:rPr>
              <a:t>청원내용 자동 </a:t>
            </a:r>
            <a:r>
              <a:rPr lang="ko-KR" altLang="en-US" sz="1000" dirty="0" err="1" smtClean="0">
                <a:latin typeface="KoPub돋움체 Medium" pitchFamily="18" charset="-127"/>
                <a:ea typeface="KoPub돋움체 Medium" pitchFamily="18" charset="-127"/>
              </a:rPr>
              <a:t>생성기</a:t>
            </a:r>
            <a:endParaRPr lang="ko-KR" altLang="en-US" sz="1000" dirty="0">
              <a:latin typeface="KoPub돋움체 Medium" pitchFamily="18" charset="-127"/>
              <a:ea typeface="KoPub돋움체 Medium" pitchFamily="18" charset="-127"/>
            </a:endParaRPr>
          </a:p>
        </p:txBody>
      </p:sp>
      <p:sp>
        <p:nvSpPr>
          <p:cNvPr id="10" name="TextBox 9"/>
          <p:cNvSpPr txBox="1"/>
          <p:nvPr/>
        </p:nvSpPr>
        <p:spPr>
          <a:xfrm>
            <a:off x="1358575" y="4765484"/>
            <a:ext cx="1239769" cy="461665"/>
          </a:xfrm>
          <a:prstGeom prst="rect">
            <a:avLst/>
          </a:prstGeom>
          <a:noFill/>
        </p:spPr>
        <p:txBody>
          <a:bodyPr wrap="square" rtlCol="0">
            <a:spAutoFit/>
          </a:bodyPr>
          <a:lstStyle/>
          <a:p>
            <a:pPr algn="ctr"/>
            <a:r>
              <a:rPr lang="ko-KR" altLang="en-US" sz="2400" dirty="0" smtClean="0">
                <a:latin typeface="KoPub돋움체 Medium" pitchFamily="18" charset="-127"/>
                <a:ea typeface="KoPub돋움체 Medium" pitchFamily="18" charset="-127"/>
              </a:rPr>
              <a:t>입력</a:t>
            </a:r>
            <a:endParaRPr lang="ko-KR" altLang="en-US" sz="2400" dirty="0">
              <a:latin typeface="KoPub돋움체 Medium" pitchFamily="18" charset="-127"/>
              <a:ea typeface="KoPub돋움체 Medium" pitchFamily="18" charset="-127"/>
            </a:endParaRPr>
          </a:p>
        </p:txBody>
      </p:sp>
      <p:sp>
        <p:nvSpPr>
          <p:cNvPr id="15" name="TextBox 14"/>
          <p:cNvSpPr txBox="1"/>
          <p:nvPr/>
        </p:nvSpPr>
        <p:spPr>
          <a:xfrm>
            <a:off x="8238242" y="5535028"/>
            <a:ext cx="1239769" cy="461665"/>
          </a:xfrm>
          <a:prstGeom prst="rect">
            <a:avLst/>
          </a:prstGeom>
          <a:noFill/>
        </p:spPr>
        <p:txBody>
          <a:bodyPr wrap="square" rtlCol="0">
            <a:spAutoFit/>
          </a:bodyPr>
          <a:lstStyle/>
          <a:p>
            <a:pPr algn="ctr"/>
            <a:r>
              <a:rPr lang="ko-KR" altLang="en-US" sz="2400" dirty="0" smtClean="0">
                <a:latin typeface="KoPub돋움체 Medium" pitchFamily="18" charset="-127"/>
                <a:ea typeface="KoPub돋움체 Medium" pitchFamily="18" charset="-127"/>
              </a:rPr>
              <a:t>출</a:t>
            </a:r>
            <a:r>
              <a:rPr lang="ko-KR" altLang="en-US" sz="2400" dirty="0">
                <a:latin typeface="KoPub돋움체 Medium" pitchFamily="18" charset="-127"/>
                <a:ea typeface="KoPub돋움체 Medium" pitchFamily="18" charset="-127"/>
              </a:rPr>
              <a:t>력</a:t>
            </a:r>
          </a:p>
        </p:txBody>
      </p:sp>
    </p:spTree>
    <p:extLst>
      <p:ext uri="{BB962C8B-B14F-4D97-AF65-F5344CB8AC3E}">
        <p14:creationId xmlns:p14="http://schemas.microsoft.com/office/powerpoint/2010/main" val="1845189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3642344"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결</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청원내용 자동 </a:t>
            </a:r>
            <a:r>
              <a:rPr lang="ko-KR" altLang="en-US" b="0" dirty="0" err="1" smtClean="0">
                <a:ln>
                  <a:solidFill>
                    <a:schemeClr val="bg1">
                      <a:alpha val="35000"/>
                    </a:schemeClr>
                  </a:solidFill>
                </a:ln>
                <a:solidFill>
                  <a:schemeClr val="bg1"/>
                </a:solidFill>
                <a:latin typeface="KoPub돋움체 Medium" pitchFamily="18" charset="-127"/>
                <a:ea typeface="KoPub돋움체 Medium" pitchFamily="18" charset="-127"/>
              </a:rPr>
              <a:t>생성기</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15</a:t>
            </a:r>
            <a:endParaRPr lang="ko-KR" altLang="en-US" sz="2000" dirty="0"/>
          </a:p>
        </p:txBody>
      </p:sp>
      <p:sp>
        <p:nvSpPr>
          <p:cNvPr id="9" name="TextBox 8"/>
          <p:cNvSpPr txBox="1"/>
          <p:nvPr/>
        </p:nvSpPr>
        <p:spPr>
          <a:xfrm>
            <a:off x="269545" y="1324724"/>
            <a:ext cx="5132368" cy="2708434"/>
          </a:xfrm>
          <a:prstGeom prst="rect">
            <a:avLst/>
          </a:prstGeom>
          <a:noFill/>
        </p:spPr>
        <p:txBody>
          <a:bodyPr wrap="square" rtlCol="0">
            <a:spAutoFit/>
          </a:bodyPr>
          <a:lstStyle/>
          <a:p>
            <a:r>
              <a:rPr lang="en-US" altLang="ko-KR" sz="1000" dirty="0">
                <a:latin typeface="KoPub돋움체 Medium" pitchFamily="18" charset="-127"/>
                <a:ea typeface="KoPub돋움체 Medium" pitchFamily="18" charset="-127"/>
              </a:rPr>
              <a:t>I petition for the abolition of juvenile law. Teenagers are committing countless crimes by exploiting juvenile law. They commit many criminal crimes, including robbery of property and aggravated assaults. </a:t>
            </a:r>
            <a:r>
              <a:rPr lang="en-US" altLang="ko-KR" sz="1000" dirty="0" err="1">
                <a:latin typeface="KoPub돋움체 Medium" pitchFamily="18" charset="-127"/>
                <a:ea typeface="KoPub돋움체 Medium" pitchFamily="18" charset="-127"/>
              </a:rPr>
              <a:t>Juvenil</a:t>
            </a:r>
            <a:r>
              <a:rPr lang="en-US" altLang="ko-KR" sz="1000" dirty="0">
                <a:latin typeface="KoPub돋움체 Medium" pitchFamily="18" charset="-127"/>
                <a:ea typeface="KoPub돋움체 Medium" pitchFamily="18" charset="-127"/>
              </a:rPr>
              <a:t> is not a juvenile's only responsibility; it also is a child-child responsibility of the juvenile courts, who must make sure that all juveniles are properly treated as children in their circumstances and that their rights, as adults in their situation were respected, respected, </a:t>
            </a:r>
            <a:r>
              <a:rPr lang="en-US" altLang="ko-KR" sz="1000" dirty="0" smtClean="0">
                <a:latin typeface="KoPub돋움체 Medium" pitchFamily="18" charset="-127"/>
                <a:ea typeface="KoPub돋움체 Medium" pitchFamily="18" charset="-127"/>
              </a:rPr>
              <a:t>protected. This </a:t>
            </a:r>
            <a:r>
              <a:rPr lang="en-US" altLang="ko-KR" sz="1000" dirty="0">
                <a:latin typeface="KoPub돋움체 Medium" pitchFamily="18" charset="-127"/>
                <a:ea typeface="KoPub돋움체 Medium" pitchFamily="18" charset="-127"/>
              </a:rPr>
              <a:t>bill would make juvenile court proceedings a mandatory and fair procedure for the adjudicate, the decision and decision making of all parties involved with a case. This is the right and duty that should be given every citizen, whether they live in this state of Texas and have legal guardians, have their children and their parents and all the children who are not adults in the situation that the law allows them.\n: I urge Senator Denny to sign the petition. Please contact your Senator or the Senator's Committee on Criminal and Criminal Procedure, and you could also ask your Representative to consider this issue, if not for your representative in your State of residence and your Senator's office. </a:t>
            </a:r>
            <a:r>
              <a:rPr lang="en-US" altLang="ko-KR" sz="1000" dirty="0">
                <a:solidFill>
                  <a:srgbClr val="FF0000"/>
                </a:solidFill>
                <a:latin typeface="KoPub돋움체 Medium" pitchFamily="18" charset="-127"/>
                <a:ea typeface="KoPub돋움체 Medium" pitchFamily="18" charset="-127"/>
              </a:rPr>
              <a:t>I hope this petition helps to bring the law and its provisions in order to ensure a better future to all citizens of the State who want to live free of the juvenile justice and adult criminal justice laws. </a:t>
            </a:r>
            <a:r>
              <a:rPr lang="en-US" altLang="ko-KR" sz="1000" dirty="0">
                <a:latin typeface="KoPub돋움체 Medium" pitchFamily="18" charset="-127"/>
                <a:ea typeface="KoPub돋움체 Medium" pitchFamily="18" charset="-127"/>
              </a:rPr>
              <a:t>I would be grateful and proud</a:t>
            </a:r>
            <a:endParaRPr lang="ko-KR" altLang="en-US" sz="1000" dirty="0">
              <a:latin typeface="KoPub돋움체 Medium" pitchFamily="18" charset="-127"/>
              <a:ea typeface="KoPub돋움체 Medium" pitchFamily="18" charset="-127"/>
            </a:endParaRPr>
          </a:p>
        </p:txBody>
      </p:sp>
      <p:sp>
        <p:nvSpPr>
          <p:cNvPr id="13" name="TextBox 12"/>
          <p:cNvSpPr txBox="1"/>
          <p:nvPr/>
        </p:nvSpPr>
        <p:spPr>
          <a:xfrm>
            <a:off x="7068096" y="2309609"/>
            <a:ext cx="4582886" cy="1200329"/>
          </a:xfrm>
          <a:prstGeom prst="rect">
            <a:avLst/>
          </a:prstGeom>
          <a:noFill/>
        </p:spPr>
        <p:txBody>
          <a:bodyPr wrap="square" rtlCol="0">
            <a:spAutoFit/>
          </a:bodyPr>
          <a:lstStyle/>
          <a:p>
            <a:r>
              <a:rPr lang="ko-KR" altLang="en-US" dirty="0">
                <a:latin typeface="KoPub돋움체 Medium" pitchFamily="18" charset="-127"/>
                <a:ea typeface="KoPub돋움체 Medium" pitchFamily="18" charset="-127"/>
              </a:rPr>
              <a:t>나는 이 청원이 청소년 사법 및 성인 형사 </a:t>
            </a:r>
            <a:r>
              <a:rPr lang="ko-KR" altLang="en-US" dirty="0" err="1">
                <a:latin typeface="KoPub돋움체 Medium" pitchFamily="18" charset="-127"/>
                <a:ea typeface="KoPub돋움체 Medium" pitchFamily="18" charset="-127"/>
              </a:rPr>
              <a:t>사법법으로부터</a:t>
            </a:r>
            <a:r>
              <a:rPr lang="ko-KR" altLang="en-US" dirty="0">
                <a:latin typeface="KoPub돋움체 Medium" pitchFamily="18" charset="-127"/>
                <a:ea typeface="KoPub돋움체 Medium" pitchFamily="18" charset="-127"/>
              </a:rPr>
              <a:t> 벗어나 살고자 하는 모든 국가의 시민들에게 더 나은 미래를 보장하기 위해 법과 규정을 가져오는 </a:t>
            </a:r>
            <a:r>
              <a:rPr lang="ko-KR" altLang="en-US" dirty="0" smtClean="0">
                <a:latin typeface="KoPub돋움체 Medium" pitchFamily="18" charset="-127"/>
                <a:ea typeface="KoPub돋움체 Medium" pitchFamily="18" charset="-127"/>
              </a:rPr>
              <a:t>것에 </a:t>
            </a:r>
            <a:r>
              <a:rPr lang="ko-KR" altLang="en-US" dirty="0">
                <a:latin typeface="KoPub돋움체 Medium" pitchFamily="18" charset="-127"/>
                <a:ea typeface="KoPub돋움체 Medium" pitchFamily="18" charset="-127"/>
              </a:rPr>
              <a:t>도움이 되기를 바란다</a:t>
            </a:r>
            <a:r>
              <a:rPr lang="en-US" altLang="ko-KR" dirty="0">
                <a:latin typeface="KoPub돋움체 Medium" pitchFamily="18" charset="-127"/>
                <a:ea typeface="KoPub돋움체 Medium" pitchFamily="18" charset="-127"/>
              </a:rPr>
              <a:t>. </a:t>
            </a:r>
            <a:endParaRPr lang="ko-KR" altLang="en-US" dirty="0">
              <a:latin typeface="KoPub돋움체 Medium" pitchFamily="18" charset="-127"/>
              <a:ea typeface="KoPub돋움체 Medium" pitchFamily="18" charset="-127"/>
            </a:endParaRPr>
          </a:p>
        </p:txBody>
      </p:sp>
      <p:cxnSp>
        <p:nvCxnSpPr>
          <p:cNvPr id="16" name="직선 화살표 연결선 15"/>
          <p:cNvCxnSpPr/>
          <p:nvPr/>
        </p:nvCxnSpPr>
        <p:spPr>
          <a:xfrm flipV="1">
            <a:off x="5306786" y="2824843"/>
            <a:ext cx="1575706" cy="859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87232" y="5001986"/>
            <a:ext cx="7360467" cy="1015663"/>
          </a:xfrm>
          <a:prstGeom prst="rect">
            <a:avLst/>
          </a:prstGeom>
          <a:noFill/>
        </p:spPr>
        <p:txBody>
          <a:bodyPr wrap="square" rtlCol="0">
            <a:spAutoFit/>
          </a:bodyPr>
          <a:lstStyle/>
          <a:p>
            <a:r>
              <a:rPr lang="en-US" altLang="ko-KR" sz="2000" dirty="0" smtClean="0">
                <a:latin typeface="KoPub돋움체 Medium" pitchFamily="18" charset="-127"/>
                <a:ea typeface="KoPub돋움체 Medium" pitchFamily="18" charset="-127"/>
              </a:rPr>
              <a:t>‘</a:t>
            </a:r>
            <a:r>
              <a:rPr lang="ko-KR" altLang="en-US" sz="2000" dirty="0">
                <a:latin typeface="KoPub돋움체 Medium" pitchFamily="18" charset="-127"/>
                <a:ea typeface="KoPub돋움체 Medium" pitchFamily="18" charset="-127"/>
              </a:rPr>
              <a:t>소년법 폐지를 청원한다</a:t>
            </a:r>
            <a:r>
              <a:rPr lang="en-US" altLang="ko-KR" sz="2000" dirty="0">
                <a:latin typeface="KoPub돋움체 Medium" pitchFamily="18" charset="-127"/>
                <a:ea typeface="KoPub돋움체 Medium" pitchFamily="18" charset="-127"/>
              </a:rPr>
              <a:t>. </a:t>
            </a:r>
            <a:r>
              <a:rPr lang="ko-KR" altLang="en-US" sz="2000" dirty="0">
                <a:latin typeface="KoPub돋움체 Medium" pitchFamily="18" charset="-127"/>
                <a:ea typeface="KoPub돋움체 Medium" pitchFamily="18" charset="-127"/>
              </a:rPr>
              <a:t>십대들은 소년법을 악용하여 무수한 범죄를 저지르고 있다</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는 구절을 청원내용 자동 </a:t>
            </a:r>
            <a:r>
              <a:rPr lang="ko-KR" altLang="en-US" sz="2000" dirty="0" err="1" smtClean="0">
                <a:latin typeface="KoPub돋움체 Medium" pitchFamily="18" charset="-127"/>
                <a:ea typeface="KoPub돋움체 Medium" pitchFamily="18" charset="-127"/>
              </a:rPr>
              <a:t>생성기에</a:t>
            </a:r>
            <a:r>
              <a:rPr lang="ko-KR" altLang="en-US" sz="2000" dirty="0" smtClean="0">
                <a:latin typeface="KoPub돋움체 Medium" pitchFamily="18" charset="-127"/>
                <a:ea typeface="KoPub돋움체 Medium" pitchFamily="18" charset="-127"/>
              </a:rPr>
              <a:t> 입력해서</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위와 같은 준수한 청원내용을 자동으로 생성할 수 있었다</a:t>
            </a:r>
            <a:r>
              <a:rPr lang="en-US" altLang="ko-KR" sz="2000" dirty="0" smtClean="0">
                <a:latin typeface="KoPub돋움체 Medium" pitchFamily="18" charset="-127"/>
                <a:ea typeface="KoPub돋움체 Medium" pitchFamily="18" charset="-127"/>
              </a:rPr>
              <a:t>.</a:t>
            </a:r>
            <a:endParaRPr lang="ko-KR" altLang="en-US" sz="2000"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3007878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574744"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결</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a:t>
            </a:r>
            <a:r>
              <a:rPr lang="ko-KR" altLang="en-US" b="0" dirty="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한계</a:t>
            </a:r>
            <a:r>
              <a:rPr lang="en-US" altLang="ko-KR" b="0" dirty="0" smtClean="0">
                <a:ln>
                  <a:solidFill>
                    <a:schemeClr val="bg1">
                      <a:alpha val="35000"/>
                    </a:schemeClr>
                  </a:solidFill>
                </a:ln>
                <a:solidFill>
                  <a:schemeClr val="bg1"/>
                </a:solidFill>
              </a:rPr>
              <a:t>, </a:t>
            </a:r>
            <a:r>
              <a:rPr lang="ko-KR" altLang="en-US" b="0" dirty="0" err="1" smtClean="0">
                <a:ln>
                  <a:solidFill>
                    <a:schemeClr val="bg1">
                      <a:alpha val="35000"/>
                    </a:schemeClr>
                  </a:solidFill>
                </a:ln>
                <a:solidFill>
                  <a:schemeClr val="bg1"/>
                </a:solidFill>
              </a:rPr>
              <a:t>느낀점</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a:solidFill>
                  <a:srgbClr val="067A82"/>
                </a:solidFill>
              </a:rPr>
              <a:t>01</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16</a:t>
            </a:r>
            <a:endParaRPr lang="ko-KR" altLang="en-US" sz="2000" dirty="0"/>
          </a:p>
        </p:txBody>
      </p:sp>
      <p:sp>
        <p:nvSpPr>
          <p:cNvPr id="9" name="TextBox 8"/>
          <p:cNvSpPr txBox="1"/>
          <p:nvPr/>
        </p:nvSpPr>
        <p:spPr>
          <a:xfrm>
            <a:off x="456632" y="2355393"/>
            <a:ext cx="1162317" cy="461665"/>
          </a:xfrm>
          <a:prstGeom prst="rect">
            <a:avLst/>
          </a:prstGeom>
          <a:noFill/>
        </p:spPr>
        <p:txBody>
          <a:bodyPr wrap="square" rtlCol="0">
            <a:spAutoFit/>
          </a:bodyPr>
          <a:lstStyle/>
          <a:p>
            <a:pPr algn="ctr"/>
            <a:r>
              <a:rPr lang="ko-KR" altLang="en-US" sz="2400" b="1" smtClean="0">
                <a:latin typeface="KoPub돋움체 Medium" pitchFamily="18" charset="-127"/>
                <a:ea typeface="KoPub돋움체 Medium" pitchFamily="18" charset="-127"/>
              </a:rPr>
              <a:t>한계점</a:t>
            </a:r>
            <a:endParaRPr lang="ko-KR" altLang="en-US" sz="2400" b="1" dirty="0">
              <a:latin typeface="KoPub돋움체 Medium" pitchFamily="18" charset="-127"/>
              <a:ea typeface="KoPub돋움체 Medium" pitchFamily="18" charset="-127"/>
            </a:endParaRPr>
          </a:p>
        </p:txBody>
      </p:sp>
      <p:sp>
        <p:nvSpPr>
          <p:cNvPr id="10" name="TextBox 9"/>
          <p:cNvSpPr txBox="1"/>
          <p:nvPr/>
        </p:nvSpPr>
        <p:spPr>
          <a:xfrm>
            <a:off x="1943644" y="1945886"/>
            <a:ext cx="9620748" cy="1200329"/>
          </a:xfrm>
          <a:prstGeom prst="rect">
            <a:avLst/>
          </a:prstGeom>
          <a:noFill/>
        </p:spPr>
        <p:txBody>
          <a:bodyPr wrap="square" rtlCol="0">
            <a:spAutoFit/>
          </a:bodyPr>
          <a:lstStyle/>
          <a:p>
            <a:pPr marL="285750" indent="-285750">
              <a:buFontTx/>
              <a:buChar char="-"/>
            </a:pPr>
            <a:endParaRPr lang="en-US" altLang="ko-KR" sz="2400" dirty="0" smtClean="0">
              <a:latin typeface="KoPub돋움체 Medium" pitchFamily="18" charset="-127"/>
              <a:ea typeface="KoPub돋움체 Medium" pitchFamily="18" charset="-127"/>
            </a:endParaRPr>
          </a:p>
          <a:p>
            <a:pPr marL="285750" indent="-285750">
              <a:buFontTx/>
              <a:buChar char="-"/>
            </a:pPr>
            <a:r>
              <a:rPr lang="en-US" altLang="ko-KR" sz="2400" dirty="0" smtClean="0">
                <a:latin typeface="KoPub돋움체 Medium" pitchFamily="18" charset="-127"/>
                <a:ea typeface="KoPub돋움체 Medium" pitchFamily="18" charset="-127"/>
              </a:rPr>
              <a:t>GPT-2</a:t>
            </a:r>
            <a:r>
              <a:rPr lang="ko-KR" altLang="en-US" sz="2400" dirty="0" smtClean="0">
                <a:latin typeface="KoPub돋움체 Medium" pitchFamily="18" charset="-127"/>
                <a:ea typeface="KoPub돋움체 Medium" pitchFamily="18" charset="-127"/>
              </a:rPr>
              <a:t>에서 한글을 지원하지 않아서 한글 </a:t>
            </a:r>
            <a:r>
              <a:rPr lang="ko-KR" altLang="en-US" sz="2400" dirty="0" err="1" smtClean="0">
                <a:latin typeface="KoPub돋움체 Medium" pitchFamily="18" charset="-127"/>
                <a:ea typeface="KoPub돋움체 Medium" pitchFamily="18" charset="-127"/>
              </a:rPr>
              <a:t>생성기를</a:t>
            </a:r>
            <a:r>
              <a:rPr lang="ko-KR" altLang="en-US" sz="2400" dirty="0" smtClean="0">
                <a:latin typeface="KoPub돋움체 Medium" pitchFamily="18" charset="-127"/>
                <a:ea typeface="KoPub돋움체 Medium" pitchFamily="18" charset="-127"/>
              </a:rPr>
              <a:t> 만들지 못했다</a:t>
            </a:r>
            <a:r>
              <a:rPr lang="en-US" altLang="ko-KR" sz="2400" dirty="0" smtClean="0">
                <a:latin typeface="KoPub돋움체 Medium" pitchFamily="18" charset="-127"/>
                <a:ea typeface="KoPub돋움체 Medium" pitchFamily="18" charset="-127"/>
              </a:rPr>
              <a:t>. SK</a:t>
            </a:r>
            <a:r>
              <a:rPr lang="ko-KR" altLang="en-US" sz="2400" dirty="0" smtClean="0">
                <a:latin typeface="KoPub돋움체 Medium" pitchFamily="18" charset="-127"/>
                <a:ea typeface="KoPub돋움체 Medium" pitchFamily="18" charset="-127"/>
              </a:rPr>
              <a:t>에서 만든 </a:t>
            </a:r>
            <a:r>
              <a:rPr lang="en-US" altLang="ko-KR" sz="2400" dirty="0" err="1" smtClean="0">
                <a:latin typeface="KoPub돋움체 Medium" pitchFamily="18" charset="-127"/>
                <a:ea typeface="KoPub돋움체 Medium" pitchFamily="18" charset="-127"/>
              </a:rPr>
              <a:t>koGPT</a:t>
            </a:r>
            <a:r>
              <a:rPr lang="ko-KR" altLang="en-US" sz="2400" dirty="0" smtClean="0">
                <a:latin typeface="KoPub돋움체 Medium" pitchFamily="18" charset="-127"/>
                <a:ea typeface="KoPub돋움체 Medium" pitchFamily="18" charset="-127"/>
              </a:rPr>
              <a:t>가 있었으나</a:t>
            </a:r>
            <a:r>
              <a:rPr lang="en-US" altLang="ko-KR" sz="2400" dirty="0" smtClean="0">
                <a:latin typeface="KoPub돋움체 Medium" pitchFamily="18" charset="-127"/>
                <a:ea typeface="KoPub돋움체 Medium" pitchFamily="18" charset="-127"/>
              </a:rPr>
              <a:t>, </a:t>
            </a:r>
            <a:r>
              <a:rPr lang="ko-KR" altLang="en-US" sz="2400" dirty="0" smtClean="0">
                <a:latin typeface="KoPub돋움체 Medium" pitchFamily="18" charset="-127"/>
                <a:ea typeface="KoPub돋움체 Medium" pitchFamily="18" charset="-127"/>
              </a:rPr>
              <a:t>환경 및 실력 부족으로 만들지 못한 것이 아쉽다</a:t>
            </a:r>
            <a:r>
              <a:rPr lang="en-US" altLang="ko-KR" sz="2400" dirty="0" smtClean="0">
                <a:latin typeface="KoPub돋움체 Medium" pitchFamily="18" charset="-127"/>
                <a:ea typeface="KoPub돋움체 Medium" pitchFamily="18" charset="-127"/>
              </a:rPr>
              <a:t>.</a:t>
            </a:r>
          </a:p>
        </p:txBody>
      </p:sp>
      <p:sp>
        <p:nvSpPr>
          <p:cNvPr id="11" name="TextBox 10"/>
          <p:cNvSpPr txBox="1"/>
          <p:nvPr/>
        </p:nvSpPr>
        <p:spPr>
          <a:xfrm>
            <a:off x="438150" y="4216852"/>
            <a:ext cx="1162317" cy="461665"/>
          </a:xfrm>
          <a:prstGeom prst="rect">
            <a:avLst/>
          </a:prstGeom>
          <a:noFill/>
        </p:spPr>
        <p:txBody>
          <a:bodyPr wrap="square" rtlCol="0">
            <a:spAutoFit/>
          </a:bodyPr>
          <a:lstStyle/>
          <a:p>
            <a:pPr algn="ctr"/>
            <a:r>
              <a:rPr lang="ko-KR" altLang="en-US" sz="2400" b="1" dirty="0" err="1" smtClean="0">
                <a:latin typeface="KoPub돋움체 Medium" pitchFamily="18" charset="-127"/>
                <a:ea typeface="KoPub돋움체 Medium" pitchFamily="18" charset="-127"/>
              </a:rPr>
              <a:t>느낀</a:t>
            </a:r>
            <a:r>
              <a:rPr lang="ko-KR" altLang="en-US" sz="2400" b="1" dirty="0" err="1">
                <a:latin typeface="KoPub돋움체 Medium" pitchFamily="18" charset="-127"/>
                <a:ea typeface="KoPub돋움체 Medium" pitchFamily="18" charset="-127"/>
              </a:rPr>
              <a:t>점</a:t>
            </a:r>
            <a:endParaRPr lang="ko-KR" altLang="en-US" sz="2400" b="1" dirty="0">
              <a:latin typeface="KoPub돋움체 Medium" pitchFamily="18" charset="-127"/>
              <a:ea typeface="KoPub돋움체 Medium" pitchFamily="18" charset="-127"/>
            </a:endParaRPr>
          </a:p>
        </p:txBody>
      </p:sp>
      <p:sp>
        <p:nvSpPr>
          <p:cNvPr id="12" name="TextBox 11"/>
          <p:cNvSpPr txBox="1"/>
          <p:nvPr/>
        </p:nvSpPr>
        <p:spPr>
          <a:xfrm>
            <a:off x="2030234" y="4153221"/>
            <a:ext cx="9620748" cy="830997"/>
          </a:xfrm>
          <a:prstGeom prst="rect">
            <a:avLst/>
          </a:prstGeom>
          <a:noFill/>
        </p:spPr>
        <p:txBody>
          <a:bodyPr wrap="square" rtlCol="0">
            <a:spAutoFit/>
          </a:bodyPr>
          <a:lstStyle/>
          <a:p>
            <a:r>
              <a:rPr lang="en-US" altLang="ko-KR" sz="2400" dirty="0" smtClean="0">
                <a:latin typeface="KoPub돋움체 Medium" pitchFamily="18" charset="-127"/>
                <a:ea typeface="KoPub돋움체 Medium" pitchFamily="18" charset="-127"/>
              </a:rPr>
              <a:t>-  </a:t>
            </a:r>
            <a:r>
              <a:rPr lang="ko-KR" altLang="en-US" sz="2400" dirty="0" smtClean="0">
                <a:latin typeface="KoPub돋움체 Medium" pitchFamily="18" charset="-127"/>
                <a:ea typeface="KoPub돋움체 Medium" pitchFamily="18" charset="-127"/>
              </a:rPr>
              <a:t>텍스트데이터분석을 하면서</a:t>
            </a:r>
            <a:r>
              <a:rPr lang="en-US" altLang="ko-KR" sz="2400" dirty="0" smtClean="0">
                <a:latin typeface="KoPub돋움체 Medium" pitchFamily="18" charset="-127"/>
                <a:ea typeface="KoPub돋움체 Medium" pitchFamily="18" charset="-127"/>
              </a:rPr>
              <a:t>, </a:t>
            </a:r>
            <a:r>
              <a:rPr lang="ko-KR" altLang="en-US" sz="2400" dirty="0" smtClean="0">
                <a:latin typeface="KoPub돋움체 Medium" pitchFamily="18" charset="-127"/>
                <a:ea typeface="KoPub돋움체 Medium" pitchFamily="18" charset="-127"/>
              </a:rPr>
              <a:t>텍스트 안에 숨어있는 특징들을 찾는 과정이 재미있다고 느꼈다</a:t>
            </a:r>
            <a:r>
              <a:rPr lang="en-US" altLang="ko-KR" sz="2400" dirty="0" smtClean="0">
                <a:latin typeface="KoPub돋움체 Medium" pitchFamily="18" charset="-127"/>
                <a:ea typeface="KoPub돋움체 Medium" pitchFamily="18" charset="-127"/>
              </a:rPr>
              <a:t>. </a:t>
            </a:r>
            <a:r>
              <a:rPr lang="ko-KR" altLang="en-US" sz="2400" dirty="0" smtClean="0">
                <a:latin typeface="KoPub돋움체 Medium" pitchFamily="18" charset="-127"/>
                <a:ea typeface="KoPub돋움체 Medium" pitchFamily="18" charset="-127"/>
              </a:rPr>
              <a:t>흥미를 느끼고</a:t>
            </a:r>
            <a:r>
              <a:rPr lang="en-US" altLang="ko-KR" sz="2400" dirty="0" smtClean="0">
                <a:latin typeface="KoPub돋움체 Medium" pitchFamily="18" charset="-127"/>
                <a:ea typeface="KoPub돋움체 Medium" pitchFamily="18" charset="-127"/>
              </a:rPr>
              <a:t> </a:t>
            </a:r>
            <a:r>
              <a:rPr lang="ko-KR" altLang="en-US" sz="2400" dirty="0" smtClean="0">
                <a:latin typeface="KoPub돋움체 Medium" pitchFamily="18" charset="-127"/>
                <a:ea typeface="KoPub돋움체 Medium" pitchFamily="18" charset="-127"/>
              </a:rPr>
              <a:t>앞으로 스스로 더욱 공부할 동기가 생겼다</a:t>
            </a:r>
            <a:r>
              <a:rPr lang="en-US" altLang="ko-KR" sz="2400" dirty="0" smtClean="0">
                <a:latin typeface="KoPub돋움체 Medium" pitchFamily="18" charset="-127"/>
                <a:ea typeface="KoPub돋움체 Medium" pitchFamily="18" charset="-127"/>
              </a:rPr>
              <a:t>.</a:t>
            </a:r>
            <a:endParaRPr lang="en-US" altLang="ko-KR" sz="2400" dirty="0"/>
          </a:p>
        </p:txBody>
      </p:sp>
    </p:spTree>
    <p:extLst>
      <p:ext uri="{BB962C8B-B14F-4D97-AF65-F5344CB8AC3E}">
        <p14:creationId xmlns:p14="http://schemas.microsoft.com/office/powerpoint/2010/main" val="184518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67A82"/>
        </a:solidFill>
        <a:effectLst/>
      </p:bgPr>
    </p:bg>
    <p:spTree>
      <p:nvGrpSpPr>
        <p:cNvPr id="1" name=""/>
        <p:cNvGrpSpPr/>
        <p:nvPr/>
      </p:nvGrpSpPr>
      <p:grpSpPr>
        <a:xfrm>
          <a:off x="0" y="0"/>
          <a:ext cx="0" cy="0"/>
          <a:chOff x="0" y="0"/>
          <a:chExt cx="0" cy="0"/>
        </a:xfrm>
      </p:grpSpPr>
      <p:sp>
        <p:nvSpPr>
          <p:cNvPr id="9" name="TextBox 8"/>
          <p:cNvSpPr txBox="1"/>
          <p:nvPr/>
        </p:nvSpPr>
        <p:spPr>
          <a:xfrm>
            <a:off x="4209107" y="2921169"/>
            <a:ext cx="3773790" cy="1015663"/>
          </a:xfrm>
          <a:prstGeom prst="rect">
            <a:avLst/>
          </a:prstGeom>
          <a:noFill/>
        </p:spPr>
        <p:txBody>
          <a:bodyPr wrap="none" rtlCol="0">
            <a:spAutoFit/>
          </a:bodyPr>
          <a:lstStyle/>
          <a:p>
            <a:pPr algn="ctr"/>
            <a:r>
              <a:rPr lang="ko-KR" altLang="en-US" sz="6000" dirty="0" smtClean="0">
                <a:solidFill>
                  <a:schemeClr val="bg1"/>
                </a:solidFill>
                <a:latin typeface="KoPub돋움체 Bold" panose="00000800000000000000" pitchFamily="2" charset="-127"/>
                <a:ea typeface="KoPub돋움체 Bold" panose="00000800000000000000" pitchFamily="2" charset="-127"/>
              </a:rPr>
              <a:t>감사합니다</a:t>
            </a:r>
            <a:r>
              <a:rPr lang="en-US" altLang="ko-KR" sz="6000" dirty="0" smtClean="0">
                <a:solidFill>
                  <a:schemeClr val="bg1"/>
                </a:solidFill>
                <a:latin typeface="KoPub돋움체 Bold" panose="00000800000000000000" pitchFamily="2" charset="-127"/>
                <a:ea typeface="KoPub돋움체 Bold" panose="00000800000000000000" pitchFamily="2" charset="-127"/>
              </a:rPr>
              <a:t>!</a:t>
            </a:r>
            <a:endParaRPr lang="ko-KR" altLang="en-US" sz="6000" dirty="0">
              <a:solidFill>
                <a:schemeClr val="bg1"/>
              </a:solidFill>
              <a:latin typeface="KoPub돋움체 Bold" panose="00000800000000000000" pitchFamily="2" charset="-127"/>
              <a:ea typeface="KoPub돋움체 Bold" panose="00000800000000000000" pitchFamily="2" charset="-127"/>
            </a:endParaRPr>
          </a:p>
        </p:txBody>
      </p:sp>
    </p:spTree>
    <p:extLst>
      <p:ext uri="{BB962C8B-B14F-4D97-AF65-F5344CB8AC3E}">
        <p14:creationId xmlns:p14="http://schemas.microsoft.com/office/powerpoint/2010/main" val="1318411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타원 5"/>
          <p:cNvSpPr/>
          <p:nvPr/>
        </p:nvSpPr>
        <p:spPr>
          <a:xfrm>
            <a:off x="2194560" y="2517713"/>
            <a:ext cx="1991360" cy="1991360"/>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2695554" y="3175673"/>
            <a:ext cx="989373" cy="646331"/>
          </a:xfrm>
          <a:prstGeom prst="rect">
            <a:avLst/>
          </a:prstGeom>
          <a:noFill/>
        </p:spPr>
        <p:txBody>
          <a:bodyPr wrap="none" rtlCol="0">
            <a:spAutoFit/>
          </a:bodyPr>
          <a:lstStyle/>
          <a:p>
            <a:pPr algn="ctr"/>
            <a:r>
              <a:rPr lang="ko-KR" altLang="en-US" sz="3600" dirty="0" smtClean="0">
                <a:solidFill>
                  <a:schemeClr val="bg1"/>
                </a:solidFill>
                <a:latin typeface="KoPub돋움체 Bold" panose="00000800000000000000" pitchFamily="2" charset="-127"/>
                <a:ea typeface="KoPub돋움체 Bold" panose="00000800000000000000" pitchFamily="2" charset="-127"/>
              </a:rPr>
              <a:t>목차</a:t>
            </a:r>
            <a:endParaRPr lang="ko-KR" altLang="en-US" sz="3600" dirty="0">
              <a:solidFill>
                <a:schemeClr val="bg1"/>
              </a:solidFill>
              <a:latin typeface="KoPub돋움체 Bold" panose="00000800000000000000" pitchFamily="2" charset="-127"/>
              <a:ea typeface="KoPub돋움체 Bold" panose="00000800000000000000" pitchFamily="2" charset="-127"/>
            </a:endParaRPr>
          </a:p>
        </p:txBody>
      </p:sp>
      <p:sp>
        <p:nvSpPr>
          <p:cNvPr id="13" name="직사각형 12"/>
          <p:cNvSpPr/>
          <p:nvPr/>
        </p:nvSpPr>
        <p:spPr>
          <a:xfrm>
            <a:off x="4470400" y="1856423"/>
            <a:ext cx="121920" cy="356234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5117012" y="2230686"/>
            <a:ext cx="582211" cy="938719"/>
          </a:xfrm>
          <a:prstGeom prst="rect">
            <a:avLst/>
          </a:prstGeom>
          <a:noFill/>
        </p:spPr>
        <p:txBody>
          <a:bodyPr wrap="none" rtlCol="0">
            <a:spAutoFit/>
          </a:bodyPr>
          <a:lstStyle/>
          <a:p>
            <a:r>
              <a:rPr lang="en-US" altLang="ko-KR" sz="5300" smtClean="0">
                <a:solidFill>
                  <a:srgbClr val="404040"/>
                </a:solidFill>
                <a:latin typeface="KoPub돋움체 Medium" panose="00000600000000000000" pitchFamily="2" charset="-127"/>
                <a:ea typeface="KoPub돋움체 Medium" panose="00000600000000000000" pitchFamily="2" charset="-127"/>
              </a:rPr>
              <a:t>1</a:t>
            </a:r>
            <a:endParaRPr lang="ko-KR" altLang="en-US" sz="5300">
              <a:solidFill>
                <a:srgbClr val="404040"/>
              </a:solidFill>
              <a:latin typeface="KoPub돋움체 Medium" panose="00000600000000000000" pitchFamily="2" charset="-127"/>
              <a:ea typeface="KoPub돋움체 Medium" panose="00000600000000000000" pitchFamily="2" charset="-127"/>
            </a:endParaRPr>
          </a:p>
        </p:txBody>
      </p:sp>
      <p:sp>
        <p:nvSpPr>
          <p:cNvPr id="16" name="TextBox 15"/>
          <p:cNvSpPr txBox="1"/>
          <p:nvPr/>
        </p:nvSpPr>
        <p:spPr>
          <a:xfrm>
            <a:off x="5982335" y="2713697"/>
            <a:ext cx="918841" cy="307777"/>
          </a:xfrm>
          <a:prstGeom prst="rect">
            <a:avLst/>
          </a:prstGeom>
          <a:noFill/>
        </p:spPr>
        <p:txBody>
          <a:bodyPr wrap="none" rtlCol="0">
            <a:spAutoFit/>
          </a:bodyPr>
          <a:lstStyle/>
          <a:p>
            <a:r>
              <a:rPr lang="ko-KR" altLang="en-US"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요약</a:t>
            </a:r>
            <a:r>
              <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서론</a:t>
            </a:r>
            <a:endPar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18" name="TextBox 17"/>
          <p:cNvSpPr txBox="1"/>
          <p:nvPr/>
        </p:nvSpPr>
        <p:spPr>
          <a:xfrm>
            <a:off x="5117012" y="3140660"/>
            <a:ext cx="582211" cy="938719"/>
          </a:xfrm>
          <a:prstGeom prst="rect">
            <a:avLst/>
          </a:prstGeom>
          <a:noFill/>
        </p:spPr>
        <p:txBody>
          <a:bodyPr wrap="none" rtlCol="0">
            <a:spAutoFit/>
          </a:bodyPr>
          <a:lstStyle/>
          <a:p>
            <a:r>
              <a:rPr lang="en-US" altLang="ko-KR" sz="5300">
                <a:solidFill>
                  <a:srgbClr val="404040"/>
                </a:solidFill>
                <a:latin typeface="KoPub돋움체 Medium" panose="00000600000000000000" pitchFamily="2" charset="-127"/>
                <a:ea typeface="KoPub돋움체 Medium" panose="00000600000000000000" pitchFamily="2" charset="-127"/>
              </a:rPr>
              <a:t>2</a:t>
            </a:r>
            <a:endParaRPr lang="ko-KR" altLang="en-US" sz="5300">
              <a:solidFill>
                <a:srgbClr val="404040"/>
              </a:solidFill>
              <a:latin typeface="KoPub돋움체 Medium" panose="00000600000000000000" pitchFamily="2" charset="-127"/>
              <a:ea typeface="KoPub돋움체 Medium" panose="00000600000000000000" pitchFamily="2" charset="-127"/>
            </a:endParaRPr>
          </a:p>
        </p:txBody>
      </p:sp>
      <p:sp>
        <p:nvSpPr>
          <p:cNvPr id="17" name="TextBox 16"/>
          <p:cNvSpPr txBox="1"/>
          <p:nvPr/>
        </p:nvSpPr>
        <p:spPr>
          <a:xfrm>
            <a:off x="5972175" y="3269429"/>
            <a:ext cx="633507" cy="400110"/>
          </a:xfrm>
          <a:prstGeom prst="rect">
            <a:avLst/>
          </a:prstGeom>
          <a:noFill/>
        </p:spPr>
        <p:txBody>
          <a:bodyPr wrap="none" rtlCol="0">
            <a:spAutoFit/>
          </a:bodyPr>
          <a:lstStyle>
            <a:defPPr>
              <a:defRPr lang="ko-KR"/>
            </a:defPPr>
            <a:lvl1pPr>
              <a:defRPr sz="2400" b="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sz="2000" dirty="0" smtClean="0"/>
              <a:t>본론</a:t>
            </a:r>
            <a:endParaRPr lang="en-US" altLang="ko-KR" sz="2000" dirty="0" smtClean="0"/>
          </a:p>
        </p:txBody>
      </p:sp>
      <p:sp>
        <p:nvSpPr>
          <p:cNvPr id="19" name="TextBox 18"/>
          <p:cNvSpPr txBox="1"/>
          <p:nvPr/>
        </p:nvSpPr>
        <p:spPr>
          <a:xfrm>
            <a:off x="5982335" y="3613511"/>
            <a:ext cx="1595309" cy="307777"/>
          </a:xfrm>
          <a:prstGeom prst="rect">
            <a:avLst/>
          </a:prstGeom>
          <a:noFill/>
        </p:spPr>
        <p:txBody>
          <a:bodyPr wrap="none" rtlCol="0">
            <a:spAutoFit/>
          </a:bodyPr>
          <a:lstStyle/>
          <a:p>
            <a:r>
              <a:rPr lang="ko-KR" altLang="en-US"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데이터 설명 및 분석</a:t>
            </a:r>
            <a:endPar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21" name="TextBox 20"/>
          <p:cNvSpPr txBox="1"/>
          <p:nvPr/>
        </p:nvSpPr>
        <p:spPr>
          <a:xfrm>
            <a:off x="5117012" y="4050634"/>
            <a:ext cx="582211" cy="938719"/>
          </a:xfrm>
          <a:prstGeom prst="rect">
            <a:avLst/>
          </a:prstGeom>
          <a:noFill/>
        </p:spPr>
        <p:txBody>
          <a:bodyPr wrap="none" rtlCol="0">
            <a:spAutoFit/>
          </a:bodyPr>
          <a:lstStyle/>
          <a:p>
            <a:r>
              <a:rPr lang="en-US" altLang="ko-KR" sz="5300">
                <a:solidFill>
                  <a:srgbClr val="404040"/>
                </a:solidFill>
                <a:latin typeface="KoPub돋움체 Medium" panose="00000600000000000000" pitchFamily="2" charset="-127"/>
                <a:ea typeface="KoPub돋움체 Medium" panose="00000600000000000000" pitchFamily="2" charset="-127"/>
              </a:rPr>
              <a:t>3</a:t>
            </a:r>
            <a:endParaRPr lang="ko-KR" altLang="en-US" sz="5300">
              <a:solidFill>
                <a:srgbClr val="404040"/>
              </a:solidFill>
              <a:latin typeface="KoPub돋움체 Medium" panose="00000600000000000000" pitchFamily="2" charset="-127"/>
              <a:ea typeface="KoPub돋움체 Medium" panose="00000600000000000000" pitchFamily="2" charset="-127"/>
            </a:endParaRPr>
          </a:p>
        </p:txBody>
      </p:sp>
      <p:sp>
        <p:nvSpPr>
          <p:cNvPr id="20" name="TextBox 19"/>
          <p:cNvSpPr txBox="1"/>
          <p:nvPr/>
        </p:nvSpPr>
        <p:spPr>
          <a:xfrm>
            <a:off x="5972175" y="4169243"/>
            <a:ext cx="633507" cy="400110"/>
          </a:xfrm>
          <a:prstGeom prst="rect">
            <a:avLst/>
          </a:prstGeom>
          <a:noFill/>
        </p:spPr>
        <p:txBody>
          <a:bodyPr wrap="none" rtlCol="0">
            <a:spAutoFit/>
          </a:bodyPr>
          <a:lstStyle>
            <a:defPPr>
              <a:defRPr lang="ko-KR"/>
            </a:defPPr>
            <a:lvl1pPr>
              <a:defRPr sz="2400" b="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sz="2000" dirty="0" smtClean="0"/>
              <a:t>결론</a:t>
            </a:r>
            <a:endParaRPr lang="en-US" altLang="ko-KR" sz="2000" dirty="0"/>
          </a:p>
        </p:txBody>
      </p:sp>
      <p:sp>
        <p:nvSpPr>
          <p:cNvPr id="26" name="TextBox 25"/>
          <p:cNvSpPr txBox="1"/>
          <p:nvPr/>
        </p:nvSpPr>
        <p:spPr>
          <a:xfrm>
            <a:off x="5982335" y="2313587"/>
            <a:ext cx="633507" cy="400110"/>
          </a:xfrm>
          <a:prstGeom prst="rect">
            <a:avLst/>
          </a:prstGeom>
          <a:noFill/>
        </p:spPr>
        <p:txBody>
          <a:bodyPr wrap="none" rtlCol="0">
            <a:spAutoFit/>
          </a:bodyPr>
          <a:lstStyle>
            <a:defPPr>
              <a:defRPr lang="ko-KR"/>
            </a:defPPr>
            <a:lvl1pPr>
              <a:defRPr sz="2400" b="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sz="2000" dirty="0" smtClean="0"/>
              <a:t>도</a:t>
            </a:r>
            <a:r>
              <a:rPr lang="ko-KR" altLang="en-US" sz="2000" dirty="0"/>
              <a:t>입</a:t>
            </a:r>
            <a:endParaRPr lang="en-US" altLang="ko-KR" sz="2000" dirty="0" smtClean="0"/>
          </a:p>
        </p:txBody>
      </p:sp>
      <p:sp>
        <p:nvSpPr>
          <p:cNvPr id="22" name="TextBox 21"/>
          <p:cNvSpPr txBox="1"/>
          <p:nvPr/>
        </p:nvSpPr>
        <p:spPr>
          <a:xfrm>
            <a:off x="6077873" y="4569353"/>
            <a:ext cx="2015295" cy="307777"/>
          </a:xfrm>
          <a:prstGeom prst="rect">
            <a:avLst/>
          </a:prstGeom>
          <a:noFill/>
        </p:spPr>
        <p:txBody>
          <a:bodyPr wrap="none" rtlCol="0">
            <a:spAutoFit/>
          </a:bodyPr>
          <a:lstStyle/>
          <a:p>
            <a:r>
              <a:rPr lang="ko-KR" altLang="en-US"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결과해석</a:t>
            </a:r>
            <a:r>
              <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 </a:t>
            </a:r>
            <a:r>
              <a:rPr lang="ko-KR" altLang="en-US"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한계 및 느낀 점</a:t>
            </a:r>
            <a:endPar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endParaRPr>
          </a:p>
        </p:txBody>
      </p:sp>
      <p:sp>
        <p:nvSpPr>
          <p:cNvPr id="27" name="TextBox 26"/>
          <p:cNvSpPr txBox="1"/>
          <p:nvPr/>
        </p:nvSpPr>
        <p:spPr>
          <a:xfrm>
            <a:off x="8421144" y="4552584"/>
            <a:ext cx="683200" cy="307777"/>
          </a:xfrm>
          <a:prstGeom prst="rect">
            <a:avLst/>
          </a:prstGeom>
          <a:noFill/>
        </p:spPr>
        <p:txBody>
          <a:bodyPr wrap="none" rtlCol="0">
            <a:spAutoFit/>
          </a:bodyPr>
          <a:lstStyle/>
          <a:p>
            <a:r>
              <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13~16</a:t>
            </a:r>
          </a:p>
        </p:txBody>
      </p:sp>
      <p:sp>
        <p:nvSpPr>
          <p:cNvPr id="28" name="TextBox 27"/>
          <p:cNvSpPr txBox="1"/>
          <p:nvPr/>
        </p:nvSpPr>
        <p:spPr>
          <a:xfrm>
            <a:off x="8421144" y="3637597"/>
            <a:ext cx="582211" cy="307777"/>
          </a:xfrm>
          <a:prstGeom prst="rect">
            <a:avLst/>
          </a:prstGeom>
          <a:noFill/>
        </p:spPr>
        <p:txBody>
          <a:bodyPr wrap="none" rtlCol="0">
            <a:spAutoFit/>
          </a:bodyPr>
          <a:lstStyle/>
          <a:p>
            <a:r>
              <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3~15</a:t>
            </a:r>
          </a:p>
        </p:txBody>
      </p:sp>
      <p:sp>
        <p:nvSpPr>
          <p:cNvPr id="29" name="TextBox 28"/>
          <p:cNvSpPr txBox="1"/>
          <p:nvPr/>
        </p:nvSpPr>
        <p:spPr>
          <a:xfrm>
            <a:off x="8421144" y="2713697"/>
            <a:ext cx="481222" cy="307777"/>
          </a:xfrm>
          <a:prstGeom prst="rect">
            <a:avLst/>
          </a:prstGeom>
          <a:noFill/>
        </p:spPr>
        <p:txBody>
          <a:bodyPr wrap="none" rtlCol="0">
            <a:spAutoFit/>
          </a:bodyPr>
          <a:lstStyle/>
          <a:p>
            <a:r>
              <a:rPr lang="en-US" altLang="ko-KR" sz="1400" dirty="0" smtClean="0">
                <a:ln>
                  <a:solidFill>
                    <a:schemeClr val="bg2">
                      <a:lumMod val="25000"/>
                      <a:alpha val="15000"/>
                    </a:schemeClr>
                  </a:solidFill>
                </a:ln>
                <a:solidFill>
                  <a:schemeClr val="tx1">
                    <a:lumMod val="75000"/>
                    <a:lumOff val="25000"/>
                  </a:schemeClr>
                </a:solidFill>
                <a:latin typeface="KoPub돋움체 Medium" panose="00000600000000000000" pitchFamily="2" charset="-127"/>
                <a:ea typeface="KoPub돋움체 Medium" panose="00000600000000000000" pitchFamily="2" charset="-127"/>
              </a:rPr>
              <a:t>1~2</a:t>
            </a:r>
          </a:p>
        </p:txBody>
      </p:sp>
    </p:spTree>
    <p:extLst>
      <p:ext uri="{BB962C8B-B14F-4D97-AF65-F5344CB8AC3E}">
        <p14:creationId xmlns:p14="http://schemas.microsoft.com/office/powerpoint/2010/main" val="32489433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1609736"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도입 </a:t>
            </a:r>
            <a:r>
              <a:rPr lang="en-US" altLang="ko-KR" b="0" dirty="0" smtClean="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요약</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a:solidFill>
                  <a:srgbClr val="067A82"/>
                </a:solidFill>
              </a:rPr>
              <a:t>01</a:t>
            </a:r>
            <a:endParaRPr lang="ko-KR" altLang="en-US" sz="200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a:t>01</a:t>
            </a:r>
            <a:endParaRPr lang="ko-KR" altLang="en-US" sz="2000"/>
          </a:p>
        </p:txBody>
      </p:sp>
      <p:sp>
        <p:nvSpPr>
          <p:cNvPr id="5" name="TextBox 4"/>
          <p:cNvSpPr txBox="1"/>
          <p:nvPr/>
        </p:nvSpPr>
        <p:spPr>
          <a:xfrm>
            <a:off x="2558139" y="1364039"/>
            <a:ext cx="7075715" cy="1015663"/>
          </a:xfrm>
          <a:prstGeom prst="rect">
            <a:avLst/>
          </a:prstGeom>
          <a:noFill/>
        </p:spPr>
        <p:txBody>
          <a:bodyPr wrap="square" rtlCol="0">
            <a:spAutoFit/>
          </a:bodyPr>
          <a:lstStyle/>
          <a:p>
            <a:r>
              <a:rPr lang="ko-KR" altLang="en-US" sz="2000" dirty="0" smtClean="0">
                <a:latin typeface="KoPub돋움체 Medium" pitchFamily="18" charset="-127"/>
                <a:ea typeface="KoPub돋움체 Medium" pitchFamily="18" charset="-127"/>
              </a:rPr>
              <a:t>국민청원의 </a:t>
            </a:r>
            <a:r>
              <a:rPr lang="ko-KR" altLang="en-US" sz="2000" dirty="0" smtClean="0">
                <a:latin typeface="KoPub돋움체 Medium" pitchFamily="18" charset="-127"/>
                <a:ea typeface="KoPub돋움체 Medium" pitchFamily="18" charset="-127"/>
              </a:rPr>
              <a:t>참여인원의 많고 적음을 </a:t>
            </a:r>
            <a:r>
              <a:rPr lang="ko-KR" altLang="en-US" sz="2000" dirty="0" smtClean="0">
                <a:latin typeface="KoPub돋움체 Medium" pitchFamily="18" charset="-127"/>
                <a:ea typeface="KoPub돋움체 Medium" pitchFamily="18" charset="-127"/>
              </a:rPr>
              <a:t>결정하는 요소가 주제인지</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어휘인지를 알아본다</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예를 들어 </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사랑</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부탁</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과 같은 일상 단어가 </a:t>
            </a:r>
            <a:r>
              <a:rPr lang="ko-KR" altLang="en-US" sz="2000" dirty="0" smtClean="0">
                <a:latin typeface="KoPub돋움체 Medium" pitchFamily="18" charset="-127"/>
                <a:ea typeface="KoPub돋움체 Medium" pitchFamily="18" charset="-127"/>
              </a:rPr>
              <a:t>참여인원이 많은 청원에 자주 </a:t>
            </a:r>
            <a:r>
              <a:rPr lang="ko-KR" altLang="en-US" sz="2000" dirty="0" smtClean="0">
                <a:latin typeface="KoPub돋움체 Medium" pitchFamily="18" charset="-127"/>
                <a:ea typeface="KoPub돋움체 Medium" pitchFamily="18" charset="-127"/>
              </a:rPr>
              <a:t>등장하는지에 대해서 검증한다</a:t>
            </a:r>
            <a:r>
              <a:rPr lang="en-US" altLang="ko-KR" sz="2000" dirty="0" smtClean="0">
                <a:latin typeface="KoPub돋움체 Medium" pitchFamily="18" charset="-127"/>
                <a:ea typeface="KoPub돋움체 Medium" pitchFamily="18" charset="-127"/>
              </a:rPr>
              <a:t>.</a:t>
            </a:r>
          </a:p>
        </p:txBody>
      </p:sp>
      <p:sp>
        <p:nvSpPr>
          <p:cNvPr id="13" name="TextBox 12"/>
          <p:cNvSpPr txBox="1"/>
          <p:nvPr/>
        </p:nvSpPr>
        <p:spPr>
          <a:xfrm>
            <a:off x="2558142" y="2714638"/>
            <a:ext cx="7173686" cy="707886"/>
          </a:xfrm>
          <a:prstGeom prst="rect">
            <a:avLst/>
          </a:prstGeom>
          <a:noFill/>
        </p:spPr>
        <p:txBody>
          <a:bodyPr wrap="square" rtlCol="0">
            <a:spAutoFit/>
          </a:bodyPr>
          <a:lstStyle/>
          <a:p>
            <a:r>
              <a:rPr lang="ko-KR" altLang="en-US" sz="2000" dirty="0">
                <a:latin typeface="KoPub돋움체 Medium" pitchFamily="18" charset="-127"/>
                <a:ea typeface="KoPub돋움체 Medium" pitchFamily="18" charset="-127"/>
              </a:rPr>
              <a:t>감성분석을 통해서 일정 </a:t>
            </a:r>
            <a:r>
              <a:rPr lang="ko-KR" altLang="en-US" sz="2000" dirty="0" smtClean="0">
                <a:latin typeface="KoPub돋움체 Medium" pitchFamily="18" charset="-127"/>
                <a:ea typeface="KoPub돋움체 Medium" pitchFamily="18" charset="-127"/>
              </a:rPr>
              <a:t>수의 이상의 인원이 동의한 청원과 </a:t>
            </a:r>
            <a:r>
              <a:rPr lang="ko-KR" altLang="en-US" sz="2000" dirty="0">
                <a:latin typeface="KoPub돋움체 Medium" pitchFamily="18" charset="-127"/>
                <a:ea typeface="KoPub돋움체 Medium" pitchFamily="18" charset="-127"/>
              </a:rPr>
              <a:t>그렇지 않은 청원의 </a:t>
            </a:r>
            <a:r>
              <a:rPr lang="ko-KR" altLang="en-US" sz="2000" dirty="0" smtClean="0">
                <a:latin typeface="KoPub돋움체 Medium" pitchFamily="18" charset="-127"/>
                <a:ea typeface="KoPub돋움체 Medium" pitchFamily="18" charset="-127"/>
              </a:rPr>
              <a:t>어휘 상 차이점을 알아본다</a:t>
            </a:r>
            <a:r>
              <a:rPr lang="en-US" altLang="ko-KR" sz="2000" dirty="0" smtClean="0">
                <a:latin typeface="KoPub돋움체 Medium" pitchFamily="18" charset="-127"/>
                <a:ea typeface="KoPub돋움체 Medium" pitchFamily="18" charset="-127"/>
              </a:rPr>
              <a:t>.</a:t>
            </a:r>
            <a:endParaRPr lang="ko-KR" altLang="en-US" sz="2000" dirty="0">
              <a:latin typeface="KoPub돋움체 Medium" pitchFamily="18" charset="-127"/>
              <a:ea typeface="KoPub돋움체 Medium" pitchFamily="18" charset="-127"/>
            </a:endParaRPr>
          </a:p>
        </p:txBody>
      </p:sp>
      <p:sp>
        <p:nvSpPr>
          <p:cNvPr id="17" name="TextBox 16"/>
          <p:cNvSpPr txBox="1"/>
          <p:nvPr/>
        </p:nvSpPr>
        <p:spPr>
          <a:xfrm>
            <a:off x="2558141" y="3726401"/>
            <a:ext cx="7075715" cy="707886"/>
          </a:xfrm>
          <a:prstGeom prst="rect">
            <a:avLst/>
          </a:prstGeom>
          <a:noFill/>
        </p:spPr>
        <p:txBody>
          <a:bodyPr wrap="square" rtlCol="0">
            <a:spAutoFit/>
          </a:bodyPr>
          <a:lstStyle/>
          <a:p>
            <a:r>
              <a:rPr lang="ko-KR" altLang="en-US" sz="2000" dirty="0" smtClean="0">
                <a:latin typeface="KoPub돋움체 Medium" pitchFamily="18" charset="-127"/>
                <a:ea typeface="KoPub돋움체 Medium" pitchFamily="18" charset="-127"/>
              </a:rPr>
              <a:t>검증 결과 청원 </a:t>
            </a:r>
            <a:r>
              <a:rPr lang="ko-KR" altLang="en-US" sz="2000" dirty="0" smtClean="0">
                <a:latin typeface="KoPub돋움체 Medium" pitchFamily="18" charset="-127"/>
                <a:ea typeface="KoPub돋움체 Medium" pitchFamily="18" charset="-127"/>
              </a:rPr>
              <a:t>참여인원 수에 </a:t>
            </a:r>
            <a:r>
              <a:rPr lang="ko-KR" altLang="en-US" sz="2000" dirty="0" smtClean="0">
                <a:latin typeface="KoPub돋움체 Medium" pitchFamily="18" charset="-127"/>
                <a:ea typeface="KoPub돋움체 Medium" pitchFamily="18" charset="-127"/>
              </a:rPr>
              <a:t>영향을 미치는 것은 단어보다 주제임을 알게 되었다</a:t>
            </a:r>
            <a:r>
              <a:rPr lang="en-US" altLang="ko-KR" sz="2000" dirty="0" smtClean="0">
                <a:latin typeface="KoPub돋움체 Medium" pitchFamily="18" charset="-127"/>
                <a:ea typeface="KoPub돋움체 Medium" pitchFamily="18" charset="-127"/>
              </a:rPr>
              <a:t>.</a:t>
            </a:r>
          </a:p>
        </p:txBody>
      </p:sp>
      <p:sp>
        <p:nvSpPr>
          <p:cNvPr id="12" name="TextBox 11"/>
          <p:cNvSpPr txBox="1"/>
          <p:nvPr/>
        </p:nvSpPr>
        <p:spPr>
          <a:xfrm>
            <a:off x="2558142" y="4664376"/>
            <a:ext cx="7075715" cy="707886"/>
          </a:xfrm>
          <a:prstGeom prst="rect">
            <a:avLst/>
          </a:prstGeom>
          <a:noFill/>
        </p:spPr>
        <p:txBody>
          <a:bodyPr wrap="square" rtlCol="0">
            <a:spAutoFit/>
          </a:bodyPr>
          <a:lstStyle/>
          <a:p>
            <a:r>
              <a:rPr lang="ko-KR" altLang="en-US" sz="2000" dirty="0" smtClean="0">
                <a:latin typeface="KoPub돋움체 Medium" pitchFamily="18" charset="-127"/>
                <a:ea typeface="KoPub돋움체 Medium" pitchFamily="18" charset="-127"/>
              </a:rPr>
              <a:t>청원내용의 어휘는 참여인원에 영향을 미치지 않는다고 판단하고</a:t>
            </a:r>
            <a:r>
              <a:rPr lang="en-US" altLang="ko-KR" sz="2000" dirty="0" smtClean="0">
                <a:latin typeface="KoPub돋움체 Medium" pitchFamily="18" charset="-127"/>
                <a:ea typeface="KoPub돋움체 Medium" pitchFamily="18" charset="-127"/>
              </a:rPr>
              <a:t>, </a:t>
            </a:r>
          </a:p>
          <a:p>
            <a:r>
              <a:rPr lang="ko-KR" altLang="en-US" sz="2000" dirty="0" smtClean="0">
                <a:latin typeface="KoPub돋움체 Medium" pitchFamily="18" charset="-127"/>
                <a:ea typeface="KoPub돋움체 Medium" pitchFamily="18" charset="-127"/>
              </a:rPr>
              <a:t>청원 내용 자동 </a:t>
            </a:r>
            <a:r>
              <a:rPr lang="ko-KR" altLang="en-US" sz="2000" dirty="0" err="1" smtClean="0">
                <a:latin typeface="KoPub돋움체 Medium" pitchFamily="18" charset="-127"/>
                <a:ea typeface="KoPub돋움체 Medium" pitchFamily="18" charset="-127"/>
              </a:rPr>
              <a:t>생성기를</a:t>
            </a:r>
            <a:r>
              <a:rPr lang="ko-KR" altLang="en-US" sz="2000" dirty="0" smtClean="0">
                <a:latin typeface="KoPub돋움체 Medium" pitchFamily="18" charset="-127"/>
                <a:ea typeface="KoPub돋움체 Medium" pitchFamily="18" charset="-127"/>
              </a:rPr>
              <a:t> 통해 청원내용을 자동으로 생성했다</a:t>
            </a:r>
            <a:r>
              <a:rPr lang="en-US" altLang="ko-KR" sz="2000" dirty="0" smtClean="0">
                <a:latin typeface="KoPub돋움체 Medium" pitchFamily="18" charset="-127"/>
                <a:ea typeface="KoPub돋움체 Medium" pitchFamily="18" charset="-127"/>
              </a:rPr>
              <a:t>.</a:t>
            </a:r>
          </a:p>
        </p:txBody>
      </p:sp>
      <p:sp>
        <p:nvSpPr>
          <p:cNvPr id="15" name="타원 14"/>
          <p:cNvSpPr/>
          <p:nvPr/>
        </p:nvSpPr>
        <p:spPr>
          <a:xfrm>
            <a:off x="2020389" y="1850564"/>
            <a:ext cx="200296" cy="114877"/>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KoPub돋움체 Medium" pitchFamily="18" charset="-127"/>
              <a:ea typeface="KoPub돋움체 Medium" pitchFamily="18" charset="-127"/>
            </a:endParaRPr>
          </a:p>
        </p:txBody>
      </p:sp>
      <p:sp>
        <p:nvSpPr>
          <p:cNvPr id="16" name="타원 15"/>
          <p:cNvSpPr/>
          <p:nvPr/>
        </p:nvSpPr>
        <p:spPr>
          <a:xfrm>
            <a:off x="2020389" y="4960880"/>
            <a:ext cx="200296" cy="114877"/>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KoPub돋움체 Medium" pitchFamily="18" charset="-127"/>
              <a:ea typeface="KoPub돋움체 Medium" pitchFamily="18" charset="-127"/>
            </a:endParaRPr>
          </a:p>
        </p:txBody>
      </p:sp>
      <p:sp>
        <p:nvSpPr>
          <p:cNvPr id="18" name="타원 17"/>
          <p:cNvSpPr/>
          <p:nvPr/>
        </p:nvSpPr>
        <p:spPr>
          <a:xfrm>
            <a:off x="2020389" y="3886673"/>
            <a:ext cx="200296" cy="114877"/>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KoPub돋움체 Medium" pitchFamily="18" charset="-127"/>
              <a:ea typeface="KoPub돋움체 Medium" pitchFamily="18" charset="-127"/>
            </a:endParaRPr>
          </a:p>
        </p:txBody>
      </p:sp>
      <p:sp>
        <p:nvSpPr>
          <p:cNvPr id="19" name="타원 18"/>
          <p:cNvSpPr/>
          <p:nvPr/>
        </p:nvSpPr>
        <p:spPr>
          <a:xfrm>
            <a:off x="2020390" y="3011142"/>
            <a:ext cx="200296" cy="114877"/>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840930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1609736"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도입 </a:t>
            </a:r>
            <a:r>
              <a:rPr lang="en-US" altLang="ko-KR" b="0" dirty="0" smtClean="0">
                <a:ln>
                  <a:solidFill>
                    <a:schemeClr val="bg1">
                      <a:alpha val="35000"/>
                    </a:schemeClr>
                  </a:solidFill>
                </a:ln>
                <a:solidFill>
                  <a:schemeClr val="bg1"/>
                </a:solidFill>
              </a:rPr>
              <a:t>- </a:t>
            </a:r>
            <a:r>
              <a:rPr lang="ko-KR" altLang="en-US" b="0" dirty="0" smtClean="0">
                <a:ln>
                  <a:solidFill>
                    <a:schemeClr val="bg1">
                      <a:alpha val="35000"/>
                    </a:schemeClr>
                  </a:solidFill>
                </a:ln>
                <a:solidFill>
                  <a:schemeClr val="bg1"/>
                </a:solidFill>
              </a:rPr>
              <a:t>서론</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a:solidFill>
                  <a:srgbClr val="067A82"/>
                </a:solidFill>
              </a:rPr>
              <a:t>01</a:t>
            </a:r>
            <a:endParaRPr lang="ko-KR" altLang="en-US" sz="200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02</a:t>
            </a:r>
            <a:endParaRPr lang="ko-KR" altLang="en-US" sz="2000" dirty="0"/>
          </a:p>
        </p:txBody>
      </p:sp>
      <p:sp>
        <p:nvSpPr>
          <p:cNvPr id="13" name="TextBox 12"/>
          <p:cNvSpPr txBox="1"/>
          <p:nvPr/>
        </p:nvSpPr>
        <p:spPr>
          <a:xfrm>
            <a:off x="458599" y="1706271"/>
            <a:ext cx="1012371" cy="523220"/>
          </a:xfrm>
          <a:prstGeom prst="rect">
            <a:avLst/>
          </a:prstGeom>
          <a:noFill/>
        </p:spPr>
        <p:txBody>
          <a:bodyPr wrap="square" rtlCol="0">
            <a:spAutoFit/>
          </a:bodyPr>
          <a:lstStyle/>
          <a:p>
            <a:pPr algn="ctr"/>
            <a:r>
              <a:rPr lang="ko-KR" altLang="en-US" sz="2800" b="1" dirty="0" smtClean="0">
                <a:latin typeface="KoPub돋움체 Medium" pitchFamily="18" charset="-127"/>
                <a:ea typeface="KoPub돋움체 Medium" pitchFamily="18" charset="-127"/>
              </a:rPr>
              <a:t>목적</a:t>
            </a:r>
            <a:endParaRPr lang="ko-KR" altLang="en-US" sz="2800" b="1" dirty="0">
              <a:latin typeface="KoPub돋움체 Medium" pitchFamily="18" charset="-127"/>
              <a:ea typeface="KoPub돋움체 Medium" pitchFamily="18" charset="-127"/>
            </a:endParaRPr>
          </a:p>
        </p:txBody>
      </p:sp>
      <p:sp>
        <p:nvSpPr>
          <p:cNvPr id="4" name="TextBox 3"/>
          <p:cNvSpPr txBox="1"/>
          <p:nvPr/>
        </p:nvSpPr>
        <p:spPr>
          <a:xfrm>
            <a:off x="1956124" y="798309"/>
            <a:ext cx="9620748" cy="2554545"/>
          </a:xfrm>
          <a:prstGeom prst="rect">
            <a:avLst/>
          </a:prstGeom>
          <a:noFill/>
        </p:spPr>
        <p:txBody>
          <a:bodyPr wrap="square" rtlCol="0">
            <a:spAutoFit/>
          </a:bodyPr>
          <a:lstStyle/>
          <a:p>
            <a:pPr marL="342900" indent="-342900">
              <a:buFontTx/>
              <a:buChar char="-"/>
            </a:pPr>
            <a:r>
              <a:rPr lang="ko-KR" altLang="en-US" sz="2000" dirty="0" smtClean="0">
                <a:latin typeface="KoPub돋움체 Medium" pitchFamily="18" charset="-127"/>
                <a:ea typeface="KoPub돋움체 Medium" pitchFamily="18" charset="-127"/>
              </a:rPr>
              <a:t>청와대 국민청원에 참여인원이 많은 청원들은 어휘 상 공통적인 특징이 있는지 알아본다</a:t>
            </a:r>
            <a:r>
              <a:rPr lang="en-US" altLang="ko-KR" sz="2000" dirty="0" smtClean="0">
                <a:latin typeface="KoPub돋움체 Medium" pitchFamily="18" charset="-127"/>
                <a:ea typeface="KoPub돋움체 Medium" pitchFamily="18" charset="-127"/>
              </a:rPr>
              <a:t>.</a:t>
            </a:r>
          </a:p>
          <a:p>
            <a:r>
              <a:rPr lang="en-US" altLang="ko-KR" sz="2000" dirty="0">
                <a:latin typeface="KoPub돋움체 Medium" pitchFamily="18" charset="-127"/>
                <a:ea typeface="KoPub돋움체 Medium" pitchFamily="18" charset="-127"/>
              </a:rPr>
              <a:t> </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예를 들어</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고마운</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슬</a:t>
            </a:r>
            <a:r>
              <a:rPr lang="ko-KR" altLang="en-US" sz="2000" dirty="0">
                <a:latin typeface="KoPub돋움체 Medium" pitchFamily="18" charset="-127"/>
                <a:ea typeface="KoPub돋움체 Medium" pitchFamily="18" charset="-127"/>
              </a:rPr>
              <a:t>픈</a:t>
            </a:r>
            <a:r>
              <a:rPr lang="en-US" altLang="ko-KR" sz="2000" dirty="0" smtClean="0">
                <a:latin typeface="KoPub돋움체 Medium" pitchFamily="18" charset="-127"/>
                <a:ea typeface="KoPub돋움체 Medium" pitchFamily="18" charset="-127"/>
              </a:rPr>
              <a:t>’</a:t>
            </a:r>
            <a:r>
              <a:rPr lang="ko-KR" altLang="en-US" sz="2000" dirty="0">
                <a:latin typeface="KoPub돋움체 Medium" pitchFamily="18" charset="-127"/>
                <a:ea typeface="KoPub돋움체 Medium" pitchFamily="18" charset="-127"/>
              </a:rPr>
              <a:t>과</a:t>
            </a:r>
            <a:r>
              <a:rPr lang="ko-KR" altLang="en-US" sz="2000" dirty="0" smtClean="0">
                <a:latin typeface="KoPub돋움체 Medium" pitchFamily="18" charset="-127"/>
                <a:ea typeface="KoPub돋움체 Medium" pitchFamily="18" charset="-127"/>
              </a:rPr>
              <a:t> 같은 청원주제와 관련 없는 일반적 어휘</a:t>
            </a:r>
            <a:r>
              <a:rPr lang="en-US" altLang="ko-KR" sz="2000" dirty="0" smtClean="0">
                <a:latin typeface="KoPub돋움체 Medium" pitchFamily="18" charset="-127"/>
                <a:ea typeface="KoPub돋움체 Medium" pitchFamily="18" charset="-127"/>
              </a:rPr>
              <a:t>)</a:t>
            </a:r>
          </a:p>
          <a:p>
            <a:endParaRPr lang="en-US" altLang="ko-KR" sz="2000" dirty="0" smtClean="0">
              <a:latin typeface="KoPub돋움체 Medium" pitchFamily="18" charset="-127"/>
              <a:ea typeface="KoPub돋움체 Medium" pitchFamily="18" charset="-127"/>
            </a:endParaRPr>
          </a:p>
          <a:p>
            <a:pPr marL="285750" indent="-285750">
              <a:buFontTx/>
              <a:buChar char="-"/>
            </a:pPr>
            <a:r>
              <a:rPr lang="ko-KR" altLang="en-US" sz="2000" dirty="0" smtClean="0">
                <a:latin typeface="KoPub돋움체 Medium" pitchFamily="18" charset="-127"/>
                <a:ea typeface="KoPub돋움체 Medium" pitchFamily="18" charset="-127"/>
              </a:rPr>
              <a:t>공통된 특징이 없다면</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사람들이 청원에 동의하게 되는 동기는 글의 주제나</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제목에서 발현하는 것으로 보고</a:t>
            </a:r>
            <a:r>
              <a:rPr lang="en-US" altLang="ko-KR" sz="2000" dirty="0" smtClean="0">
                <a:latin typeface="KoPub돋움체 Medium" pitchFamily="18" charset="-127"/>
                <a:ea typeface="KoPub돋움체 Medium" pitchFamily="18" charset="-127"/>
              </a:rPr>
              <a:t>, </a:t>
            </a:r>
            <a:r>
              <a:rPr lang="ko-KR" altLang="en-US" sz="2000" dirty="0" smtClean="0">
                <a:latin typeface="KoPub돋움체 Medium" pitchFamily="18" charset="-127"/>
                <a:ea typeface="KoPub돋움체 Medium" pitchFamily="18" charset="-127"/>
              </a:rPr>
              <a:t>청</a:t>
            </a:r>
            <a:r>
              <a:rPr lang="ko-KR" altLang="en-US" sz="2000" dirty="0">
                <a:latin typeface="KoPub돋움체 Medium" pitchFamily="18" charset="-127"/>
                <a:ea typeface="KoPub돋움체 Medium" pitchFamily="18" charset="-127"/>
              </a:rPr>
              <a:t>원</a:t>
            </a:r>
            <a:r>
              <a:rPr lang="ko-KR" altLang="en-US" sz="2000" dirty="0" smtClean="0">
                <a:latin typeface="KoPub돋움체 Medium" pitchFamily="18" charset="-127"/>
                <a:ea typeface="KoPub돋움체 Medium" pitchFamily="18" charset="-127"/>
              </a:rPr>
              <a:t>의 내용 작성에 공을 들일 필요가 없다고 판단한다</a:t>
            </a:r>
            <a:r>
              <a:rPr lang="en-US" altLang="ko-KR" sz="2000" dirty="0" smtClean="0">
                <a:latin typeface="KoPub돋움체 Medium" pitchFamily="18" charset="-127"/>
                <a:ea typeface="KoPub돋움체 Medium" pitchFamily="18" charset="-127"/>
              </a:rPr>
              <a:t>. </a:t>
            </a:r>
          </a:p>
          <a:p>
            <a:pPr marL="285750" indent="-285750">
              <a:buFontTx/>
              <a:buChar char="-"/>
            </a:pPr>
            <a:endParaRPr lang="en-US" altLang="ko-KR" sz="2000" dirty="0">
              <a:latin typeface="KoPub돋움체 Medium" pitchFamily="18" charset="-127"/>
              <a:ea typeface="KoPub돋움체 Medium" pitchFamily="18" charset="-127"/>
            </a:endParaRPr>
          </a:p>
          <a:p>
            <a:pPr marL="285750" indent="-285750">
              <a:buFontTx/>
              <a:buChar char="-"/>
            </a:pPr>
            <a:r>
              <a:rPr lang="ko-KR" altLang="en-US" sz="2000" dirty="0" smtClean="0">
                <a:latin typeface="KoPub돋움체 Medium" pitchFamily="18" charset="-127"/>
                <a:ea typeface="KoPub돋움체 Medium" pitchFamily="18" charset="-127"/>
              </a:rPr>
              <a:t>따라서 청원의 </a:t>
            </a:r>
            <a:r>
              <a:rPr lang="ko-KR" altLang="en-US" sz="2000" dirty="0">
                <a:latin typeface="KoPub돋움체 Medium" pitchFamily="18" charset="-127"/>
                <a:ea typeface="KoPub돋움체 Medium" pitchFamily="18" charset="-127"/>
              </a:rPr>
              <a:t>내용을 자동으로 </a:t>
            </a:r>
            <a:r>
              <a:rPr lang="ko-KR" altLang="en-US" sz="2000" dirty="0" smtClean="0">
                <a:latin typeface="KoPub돋움체 Medium" pitchFamily="18" charset="-127"/>
                <a:ea typeface="KoPub돋움체 Medium" pitchFamily="18" charset="-127"/>
              </a:rPr>
              <a:t>작</a:t>
            </a:r>
            <a:r>
              <a:rPr lang="ko-KR" altLang="en-US" sz="2000" dirty="0">
                <a:latin typeface="KoPub돋움체 Medium" pitchFamily="18" charset="-127"/>
                <a:ea typeface="KoPub돋움체 Medium" pitchFamily="18" charset="-127"/>
              </a:rPr>
              <a:t>성</a:t>
            </a:r>
            <a:r>
              <a:rPr lang="ko-KR" altLang="en-US" sz="2000" dirty="0" smtClean="0">
                <a:latin typeface="KoPub돋움체 Medium" pitchFamily="18" charset="-127"/>
                <a:ea typeface="KoPub돋움체 Medium" pitchFamily="18" charset="-127"/>
              </a:rPr>
              <a:t>해주는 </a:t>
            </a:r>
            <a:r>
              <a:rPr lang="en-US" altLang="ko-KR" sz="2000" dirty="0" smtClean="0">
                <a:latin typeface="KoPub돋움체 Medium" pitchFamily="18" charset="-127"/>
                <a:ea typeface="KoPub돋움체 Medium" pitchFamily="18" charset="-127"/>
              </a:rPr>
              <a:t>(GPT-2</a:t>
            </a:r>
            <a:r>
              <a:rPr lang="ko-KR" altLang="en-US" sz="2000" dirty="0" smtClean="0">
                <a:latin typeface="KoPub돋움체 Medium" pitchFamily="18" charset="-127"/>
                <a:ea typeface="KoPub돋움체 Medium" pitchFamily="18" charset="-127"/>
              </a:rPr>
              <a:t>를 이용한</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 청원내용 자동 </a:t>
            </a:r>
            <a:r>
              <a:rPr lang="ko-KR" altLang="en-US" sz="2000" dirty="0" err="1" smtClean="0">
                <a:latin typeface="KoPub돋움체 Medium" pitchFamily="18" charset="-127"/>
                <a:ea typeface="KoPub돋움체 Medium" pitchFamily="18" charset="-127"/>
              </a:rPr>
              <a:t>생성기를</a:t>
            </a:r>
            <a:r>
              <a:rPr lang="ko-KR" altLang="en-US" sz="2000" dirty="0" smtClean="0">
                <a:latin typeface="KoPub돋움체 Medium" pitchFamily="18" charset="-127"/>
                <a:ea typeface="KoPub돋움체 Medium" pitchFamily="18" charset="-127"/>
              </a:rPr>
              <a:t> 통해 청원내용을 자동화하여 작성하는 것을 목표로 한다</a:t>
            </a:r>
            <a:r>
              <a:rPr lang="en-US" altLang="ko-KR" sz="2000" dirty="0" smtClean="0">
                <a:latin typeface="KoPub돋움체 Medium" pitchFamily="18" charset="-127"/>
                <a:ea typeface="KoPub돋움체 Medium" pitchFamily="18" charset="-127"/>
              </a:rPr>
              <a:t>.</a:t>
            </a:r>
            <a:endParaRPr lang="en-US" altLang="ko-KR" sz="2000" dirty="0">
              <a:latin typeface="KoPub돋움체 Medium" pitchFamily="18" charset="-127"/>
              <a:ea typeface="KoPub돋움체 Medium" pitchFamily="18" charset="-127"/>
            </a:endParaRPr>
          </a:p>
        </p:txBody>
      </p:sp>
      <p:sp>
        <p:nvSpPr>
          <p:cNvPr id="20" name="TextBox 19"/>
          <p:cNvSpPr txBox="1"/>
          <p:nvPr/>
        </p:nvSpPr>
        <p:spPr>
          <a:xfrm>
            <a:off x="458599" y="3810336"/>
            <a:ext cx="1012371" cy="523220"/>
          </a:xfrm>
          <a:prstGeom prst="rect">
            <a:avLst/>
          </a:prstGeom>
          <a:noFill/>
        </p:spPr>
        <p:txBody>
          <a:bodyPr wrap="square" rtlCol="0">
            <a:spAutoFit/>
          </a:bodyPr>
          <a:lstStyle/>
          <a:p>
            <a:pPr algn="ctr"/>
            <a:r>
              <a:rPr lang="ko-KR" altLang="en-US" sz="2800" b="1" dirty="0" smtClean="0">
                <a:latin typeface="KoPub돋움체 Medium" pitchFamily="18" charset="-127"/>
                <a:ea typeface="KoPub돋움체 Medium" pitchFamily="18" charset="-127"/>
              </a:rPr>
              <a:t>가</a:t>
            </a:r>
            <a:r>
              <a:rPr lang="ko-KR" altLang="en-US" sz="2800" b="1" dirty="0">
                <a:latin typeface="KoPub돋움체 Medium" pitchFamily="18" charset="-127"/>
                <a:ea typeface="KoPub돋움체 Medium" pitchFamily="18" charset="-127"/>
              </a:rPr>
              <a:t>설</a:t>
            </a:r>
          </a:p>
        </p:txBody>
      </p:sp>
      <p:sp>
        <p:nvSpPr>
          <p:cNvPr id="21" name="TextBox 20"/>
          <p:cNvSpPr txBox="1"/>
          <p:nvPr/>
        </p:nvSpPr>
        <p:spPr>
          <a:xfrm>
            <a:off x="2030234" y="3871891"/>
            <a:ext cx="9620748" cy="400110"/>
          </a:xfrm>
          <a:prstGeom prst="rect">
            <a:avLst/>
          </a:prstGeom>
          <a:noFill/>
        </p:spPr>
        <p:txBody>
          <a:bodyPr wrap="square" rtlCol="0">
            <a:spAutoFit/>
          </a:bodyPr>
          <a:lstStyle/>
          <a:p>
            <a:r>
              <a:rPr lang="en-US" altLang="ko-KR" sz="2000" dirty="0" smtClean="0">
                <a:latin typeface="KoPub돋움체 Medium" pitchFamily="18" charset="-127"/>
                <a:ea typeface="KoPub돋움체 Medium" pitchFamily="18" charset="-127"/>
              </a:rPr>
              <a:t>-  </a:t>
            </a:r>
            <a:r>
              <a:rPr lang="ko-KR" altLang="en-US" sz="2000" dirty="0" smtClean="0"/>
              <a:t>국민청원에는 </a:t>
            </a:r>
            <a:r>
              <a:rPr lang="ko-KR" altLang="en-US" sz="2000" dirty="0"/>
              <a:t>주제를 초월하여 참여인원에 영향을 끼치는 어휘가 있다</a:t>
            </a:r>
            <a:r>
              <a:rPr lang="en-US" altLang="ko-KR" sz="2000" dirty="0"/>
              <a:t>.</a:t>
            </a:r>
          </a:p>
        </p:txBody>
      </p:sp>
      <p:sp>
        <p:nvSpPr>
          <p:cNvPr id="12" name="TextBox 11"/>
          <p:cNvSpPr txBox="1"/>
          <p:nvPr/>
        </p:nvSpPr>
        <p:spPr>
          <a:xfrm>
            <a:off x="458599" y="5074817"/>
            <a:ext cx="1012371" cy="1384995"/>
          </a:xfrm>
          <a:prstGeom prst="rect">
            <a:avLst/>
          </a:prstGeom>
          <a:noFill/>
        </p:spPr>
        <p:txBody>
          <a:bodyPr wrap="square" rtlCol="0">
            <a:spAutoFit/>
          </a:bodyPr>
          <a:lstStyle/>
          <a:p>
            <a:pPr algn="ctr"/>
            <a:r>
              <a:rPr lang="ko-KR" altLang="en-US" sz="2800" b="1" dirty="0" smtClean="0">
                <a:latin typeface="KoPub돋움체 Medium" pitchFamily="18" charset="-127"/>
                <a:ea typeface="KoPub돋움체 Medium" pitchFamily="18" charset="-127"/>
              </a:rPr>
              <a:t>가설검증 방법</a:t>
            </a:r>
            <a:endParaRPr lang="ko-KR" altLang="en-US" sz="2800" b="1" dirty="0">
              <a:latin typeface="KoPub돋움체 Medium" pitchFamily="18" charset="-127"/>
              <a:ea typeface="KoPub돋움체 Medium" pitchFamily="18" charset="-127"/>
            </a:endParaRPr>
          </a:p>
        </p:txBody>
      </p:sp>
      <p:sp>
        <p:nvSpPr>
          <p:cNvPr id="15" name="TextBox 14"/>
          <p:cNvSpPr txBox="1"/>
          <p:nvPr/>
        </p:nvSpPr>
        <p:spPr>
          <a:xfrm>
            <a:off x="1956124" y="4951706"/>
            <a:ext cx="9620748" cy="1631216"/>
          </a:xfrm>
          <a:prstGeom prst="rect">
            <a:avLst/>
          </a:prstGeom>
          <a:noFill/>
        </p:spPr>
        <p:txBody>
          <a:bodyPr wrap="square" rtlCol="0">
            <a:spAutoFit/>
          </a:bodyPr>
          <a:lstStyle/>
          <a:p>
            <a:pPr marL="342900" indent="-342900">
              <a:buFontTx/>
              <a:buChar char="-"/>
            </a:pPr>
            <a:r>
              <a:rPr lang="ko-KR" altLang="en-US" sz="2000" dirty="0" smtClean="0"/>
              <a:t>단어 별 가중치를 통해 청원 참여인원이 많은 청원은 어휘에서 특별한 차별성이       있는지 </a:t>
            </a:r>
            <a:r>
              <a:rPr lang="en-US" altLang="ko-KR" sz="2000" dirty="0" smtClean="0"/>
              <a:t>1</a:t>
            </a:r>
            <a:r>
              <a:rPr lang="ko-KR" altLang="en-US" sz="2000" dirty="0" smtClean="0"/>
              <a:t>차적으로 검증 한다</a:t>
            </a:r>
            <a:r>
              <a:rPr lang="en-US" altLang="ko-KR" sz="2000" dirty="0" smtClean="0"/>
              <a:t>.</a:t>
            </a:r>
          </a:p>
          <a:p>
            <a:pPr marL="342900" indent="-342900">
              <a:buFontTx/>
              <a:buChar char="-"/>
            </a:pPr>
            <a:endParaRPr lang="en-US" altLang="ko-KR" sz="2000" dirty="0" smtClean="0"/>
          </a:p>
          <a:p>
            <a:pPr marL="342900" indent="-342900">
              <a:buFontTx/>
              <a:buChar char="-"/>
            </a:pPr>
            <a:r>
              <a:rPr lang="ko-KR" altLang="en-US" sz="2000" dirty="0" smtClean="0"/>
              <a:t>학습이 완료된 모델로 학습데이터와 분포가 비슷한 </a:t>
            </a:r>
            <a:r>
              <a:rPr lang="en-US" altLang="ko-KR" sz="2000" dirty="0" err="1" smtClean="0"/>
              <a:t>testdata</a:t>
            </a:r>
            <a:r>
              <a:rPr lang="ko-KR" altLang="en-US" sz="2000" dirty="0" smtClean="0"/>
              <a:t>를 평가 후 정확도가 낮으면 어휘 상 공통점이 없는 것으로 판단하고 가설을 기각한다</a:t>
            </a:r>
            <a:r>
              <a:rPr lang="en-US" altLang="ko-KR" sz="2000" dirty="0" smtClean="0"/>
              <a:t>. </a:t>
            </a:r>
            <a:endParaRPr lang="en-US" altLang="ko-KR" sz="2000" dirty="0"/>
          </a:p>
        </p:txBody>
      </p:sp>
      <p:cxnSp>
        <p:nvCxnSpPr>
          <p:cNvPr id="11" name="직선 연결선 10"/>
          <p:cNvCxnSpPr/>
          <p:nvPr/>
        </p:nvCxnSpPr>
        <p:spPr>
          <a:xfrm>
            <a:off x="0" y="3576118"/>
            <a:ext cx="12192000" cy="0"/>
          </a:xfrm>
          <a:prstGeom prst="line">
            <a:avLst/>
          </a:prstGeom>
          <a:ln cmpd="dbl">
            <a:solidFill>
              <a:srgbClr val="8DB67A"/>
            </a:solidFill>
            <a:prstDash val="sys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208230" y="4561437"/>
            <a:ext cx="12493782" cy="18106"/>
          </a:xfrm>
          <a:prstGeom prst="line">
            <a:avLst/>
          </a:prstGeom>
          <a:ln cmpd="dbl">
            <a:solidFill>
              <a:srgbClr val="8DB67A"/>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746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257153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본</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데이터 수집 </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latin typeface="KoPub돋움체 Medium" pitchFamily="18" charset="-127"/>
                <a:ea typeface="KoPub돋움체 Medium" pitchFamily="18" charset="-127"/>
              </a:rPr>
              <a:t>03</a:t>
            </a:r>
            <a:endParaRPr lang="ko-KR" altLang="en-US" sz="2000" dirty="0">
              <a:latin typeface="KoPub돋움체 Medium" pitchFamily="18" charset="-127"/>
              <a:ea typeface="KoPub돋움체 Medium" pitchFamily="18" charset="-127"/>
            </a:endParaRPr>
          </a:p>
        </p:txBody>
      </p:sp>
      <p:sp>
        <p:nvSpPr>
          <p:cNvPr id="4" name="TextBox 3"/>
          <p:cNvSpPr txBox="1"/>
          <p:nvPr/>
        </p:nvSpPr>
        <p:spPr>
          <a:xfrm>
            <a:off x="83957" y="3149963"/>
            <a:ext cx="4380901" cy="1754326"/>
          </a:xfrm>
          <a:prstGeom prst="rect">
            <a:avLst/>
          </a:prstGeom>
          <a:noFill/>
        </p:spPr>
        <p:txBody>
          <a:bodyPr wrap="square" rtlCol="0">
            <a:spAutoFit/>
          </a:bodyPr>
          <a:lstStyle/>
          <a:p>
            <a:pPr marL="285750" indent="-285750">
              <a:buFontTx/>
              <a:buChar char="-"/>
            </a:pPr>
            <a:r>
              <a:rPr lang="ko-KR" altLang="en-US" dirty="0" smtClean="0">
                <a:latin typeface="KoPub돋움체 Medium" pitchFamily="18" charset="-127"/>
                <a:ea typeface="KoPub돋움체 Medium" pitchFamily="18" charset="-127"/>
              </a:rPr>
              <a:t>데이터는 청와대 국민청원에서 </a:t>
            </a:r>
            <a:r>
              <a:rPr lang="ko-KR" altLang="en-US" dirty="0" err="1" smtClean="0">
                <a:latin typeface="KoPub돋움체 Medium" pitchFamily="18" charset="-127"/>
                <a:ea typeface="KoPub돋움체 Medium" pitchFamily="18" charset="-127"/>
              </a:rPr>
              <a:t>크롤링</a:t>
            </a:r>
            <a:r>
              <a:rPr lang="en-US" altLang="ko-KR" dirty="0" smtClean="0">
                <a:latin typeface="KoPub돋움체 Medium" pitchFamily="18" charset="-127"/>
                <a:ea typeface="KoPub돋움체 Medium" pitchFamily="18" charset="-127"/>
              </a:rPr>
              <a:t>.</a:t>
            </a:r>
          </a:p>
          <a:p>
            <a:pPr marL="285750" indent="-285750">
              <a:buFontTx/>
              <a:buChar char="-"/>
            </a:pPr>
            <a:endParaRPr lang="en-US" altLang="ko-KR" dirty="0">
              <a:latin typeface="KoPub돋움체 Medium" pitchFamily="18" charset="-127"/>
              <a:ea typeface="KoPub돋움체 Medium" pitchFamily="18" charset="-127"/>
            </a:endParaRPr>
          </a:p>
          <a:p>
            <a:pPr marL="285750" indent="-285750">
              <a:buFontTx/>
              <a:buChar char="-"/>
            </a:pPr>
            <a:r>
              <a:rPr lang="ko-KR" altLang="en-US" dirty="0" smtClean="0">
                <a:latin typeface="KoPub돋움체 Medium" pitchFamily="18" charset="-127"/>
                <a:ea typeface="KoPub돋움체 Medium" pitchFamily="18" charset="-127"/>
              </a:rPr>
              <a:t>약 </a:t>
            </a:r>
            <a:r>
              <a:rPr lang="en-US" altLang="ko-KR" dirty="0" smtClean="0">
                <a:latin typeface="KoPub돋움체 Medium" pitchFamily="18" charset="-127"/>
                <a:ea typeface="KoPub돋움체 Medium" pitchFamily="18" charset="-127"/>
              </a:rPr>
              <a:t>3</a:t>
            </a:r>
            <a:r>
              <a:rPr lang="ko-KR" altLang="en-US" dirty="0" smtClean="0">
                <a:latin typeface="KoPub돋움체 Medium" pitchFamily="18" charset="-127"/>
                <a:ea typeface="KoPub돋움체 Medium" pitchFamily="18" charset="-127"/>
              </a:rPr>
              <a:t>만개의 글을 수집</a:t>
            </a:r>
            <a:r>
              <a:rPr lang="en-US" altLang="ko-KR" dirty="0" smtClean="0">
                <a:latin typeface="KoPub돋움체 Medium" pitchFamily="18" charset="-127"/>
                <a:ea typeface="KoPub돋움체 Medium" pitchFamily="18" charset="-127"/>
              </a:rPr>
              <a:t>.</a:t>
            </a:r>
          </a:p>
          <a:p>
            <a:pPr marL="285750" indent="-285750">
              <a:buFontTx/>
              <a:buChar char="-"/>
            </a:pPr>
            <a:endParaRPr lang="en-US" altLang="ko-KR" dirty="0" smtClean="0">
              <a:latin typeface="KoPub돋움체 Medium" pitchFamily="18" charset="-127"/>
              <a:ea typeface="KoPub돋움체 Medium" pitchFamily="18" charset="-127"/>
            </a:endParaRPr>
          </a:p>
          <a:p>
            <a:r>
              <a:rPr lang="en-US" altLang="ko-KR" dirty="0" smtClean="0">
                <a:latin typeface="KoPub돋움체 Medium" pitchFamily="18" charset="-127"/>
                <a:ea typeface="KoPub돋움체 Medium" pitchFamily="18" charset="-127"/>
              </a:rPr>
              <a:t>-  </a:t>
            </a:r>
            <a:r>
              <a:rPr lang="en-US" altLang="ko-KR" dirty="0" err="1" smtClean="0">
                <a:latin typeface="KoPub돋움체 Medium" pitchFamily="18" charset="-127"/>
                <a:ea typeface="KoPub돋움체 Medium" pitchFamily="18" charset="-127"/>
              </a:rPr>
              <a:t>Lxml</a:t>
            </a:r>
            <a:r>
              <a:rPr lang="ko-KR" altLang="en-US" dirty="0" smtClean="0">
                <a:latin typeface="KoPub돋움체 Medium" pitchFamily="18" charset="-127"/>
                <a:ea typeface="KoPub돋움체 Medium" pitchFamily="18" charset="-127"/>
              </a:rPr>
              <a:t>과 </a:t>
            </a:r>
            <a:r>
              <a:rPr lang="en-US" altLang="ko-KR" dirty="0" smtClean="0">
                <a:latin typeface="KoPub돋움체 Medium" pitchFamily="18" charset="-127"/>
                <a:ea typeface="KoPub돋움체 Medium" pitchFamily="18" charset="-127"/>
              </a:rPr>
              <a:t>selenium</a:t>
            </a:r>
            <a:r>
              <a:rPr lang="ko-KR" altLang="en-US" dirty="0" smtClean="0">
                <a:latin typeface="KoPub돋움체 Medium" pitchFamily="18" charset="-127"/>
                <a:ea typeface="KoPub돋움체 Medium" pitchFamily="18" charset="-127"/>
              </a:rPr>
              <a:t>을 활용</a:t>
            </a:r>
            <a:r>
              <a:rPr lang="en-US" altLang="ko-KR" dirty="0" smtClean="0">
                <a:latin typeface="KoPub돋움체 Medium" pitchFamily="18" charset="-127"/>
                <a:ea typeface="KoPub돋움체 Medium" pitchFamily="18" charset="-127"/>
              </a:rPr>
              <a:t>. </a:t>
            </a:r>
          </a:p>
          <a:p>
            <a:r>
              <a:rPr lang="ko-KR" altLang="en-US" dirty="0" smtClean="0">
                <a:latin typeface="KoPub돋움체 Medium" pitchFamily="18" charset="-127"/>
                <a:ea typeface="KoPub돋움체 Medium" pitchFamily="18" charset="-127"/>
              </a:rPr>
              <a:t> </a:t>
            </a:r>
            <a:endParaRPr lang="ko-KR" altLang="en-US" dirty="0">
              <a:latin typeface="KoPub돋움체 Medium" pitchFamily="18" charset="-127"/>
              <a:ea typeface="KoPub돋움체 Medium" pitchFamily="18" charset="-127"/>
            </a:endParaRPr>
          </a:p>
        </p:txBody>
      </p:sp>
      <p:pic>
        <p:nvPicPr>
          <p:cNvPr id="1029" name="Picture 5" descr="C:\Users\whgur\Desktop\캡처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188" y="2120476"/>
            <a:ext cx="6981212" cy="325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74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257153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본</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데이터 요약 </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latin typeface="KoPub돋움체 Medium" pitchFamily="18" charset="-127"/>
                <a:ea typeface="KoPub돋움체 Medium" pitchFamily="18" charset="-127"/>
              </a:rPr>
              <a:t>04</a:t>
            </a:r>
            <a:endParaRPr lang="ko-KR" altLang="en-US" sz="2000" dirty="0">
              <a:latin typeface="KoPub돋움체 Medium" pitchFamily="18" charset="-127"/>
              <a:ea typeface="KoPub돋움체 Medium" pitchFamily="18" charset="-127"/>
            </a:endParaRPr>
          </a:p>
        </p:txBody>
      </p:sp>
      <p:sp>
        <p:nvSpPr>
          <p:cNvPr id="5" name="TextBox 4"/>
          <p:cNvSpPr txBox="1"/>
          <p:nvPr/>
        </p:nvSpPr>
        <p:spPr>
          <a:xfrm>
            <a:off x="2182102" y="5322216"/>
            <a:ext cx="7827796" cy="923330"/>
          </a:xfrm>
          <a:prstGeom prst="rect">
            <a:avLst/>
          </a:prstGeom>
          <a:noFill/>
        </p:spPr>
        <p:txBody>
          <a:bodyPr wrap="square" rtlCol="0">
            <a:spAutoFit/>
          </a:bodyPr>
          <a:lstStyle/>
          <a:p>
            <a:pPr algn="ctr"/>
            <a:r>
              <a:rPr lang="ko-KR" altLang="en-US" dirty="0" err="1" smtClean="0">
                <a:latin typeface="KoPub돋움체 Medium" pitchFamily="18" charset="-127"/>
                <a:ea typeface="KoPub돋움체 Medium" pitchFamily="18" charset="-127"/>
              </a:rPr>
              <a:t>크롤링한</a:t>
            </a:r>
            <a:r>
              <a:rPr lang="ko-KR" altLang="en-US" dirty="0" smtClean="0">
                <a:latin typeface="KoPub돋움체 Medium" pitchFamily="18" charset="-127"/>
                <a:ea typeface="KoPub돋움체 Medium" pitchFamily="18" charset="-127"/>
              </a:rPr>
              <a:t> </a:t>
            </a:r>
            <a:r>
              <a:rPr lang="en-US" altLang="ko-KR" dirty="0" smtClean="0">
                <a:latin typeface="KoPub돋움체 Medium" pitchFamily="18" charset="-127"/>
                <a:ea typeface="KoPub돋움체 Medium" pitchFamily="18" charset="-127"/>
              </a:rPr>
              <a:t>32427</a:t>
            </a:r>
            <a:r>
              <a:rPr lang="ko-KR" altLang="en-US" dirty="0" smtClean="0">
                <a:latin typeface="KoPub돋움체 Medium" pitchFamily="18" charset="-127"/>
                <a:ea typeface="KoPub돋움체 Medium" pitchFamily="18" charset="-127"/>
              </a:rPr>
              <a:t>개의 데이터프레임</a:t>
            </a:r>
            <a:endParaRPr lang="en-US" altLang="ko-KR" dirty="0" smtClean="0">
              <a:latin typeface="KoPub돋움체 Medium" pitchFamily="18" charset="-127"/>
              <a:ea typeface="KoPub돋움체 Medium" pitchFamily="18" charset="-127"/>
            </a:endParaRPr>
          </a:p>
          <a:p>
            <a:pPr algn="ctr"/>
            <a:endParaRPr lang="en-US" altLang="ko-KR" dirty="0" smtClean="0">
              <a:latin typeface="KoPub돋움체 Medium" pitchFamily="18" charset="-127"/>
              <a:ea typeface="KoPub돋움체 Medium" pitchFamily="18" charset="-127"/>
            </a:endParaRPr>
          </a:p>
          <a:p>
            <a:pPr algn="ctr"/>
            <a:r>
              <a:rPr lang="ko-KR" altLang="en-US" dirty="0" smtClean="0">
                <a:latin typeface="KoPub돋움체 Medium" pitchFamily="18" charset="-127"/>
                <a:ea typeface="KoPub돋움체 Medium" pitchFamily="18" charset="-127"/>
              </a:rPr>
              <a:t>제목</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내용</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청원 수</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카테고리</a:t>
            </a:r>
            <a:r>
              <a:rPr lang="en-US" altLang="ko-KR" dirty="0" smtClean="0">
                <a:latin typeface="KoPub돋움체 Medium" pitchFamily="18" charset="-127"/>
                <a:ea typeface="KoPub돋움체 Medium" pitchFamily="18" charset="-127"/>
              </a:rPr>
              <a:t>/</a:t>
            </a:r>
            <a:r>
              <a:rPr lang="ko-KR" altLang="en-US" dirty="0" smtClean="0">
                <a:latin typeface="KoPub돋움체 Medium" pitchFamily="18" charset="-127"/>
                <a:ea typeface="KoPub돋움체 Medium" pitchFamily="18" charset="-127"/>
              </a:rPr>
              <a:t>청원 시작</a:t>
            </a:r>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마감일</a:t>
            </a:r>
            <a:r>
              <a:rPr lang="en-US" altLang="ko-KR" dirty="0" smtClean="0">
                <a:latin typeface="KoPub돋움체 Medium" pitchFamily="18" charset="-127"/>
                <a:ea typeface="KoPub돋움체 Medium" pitchFamily="18" charset="-127"/>
              </a:rPr>
              <a:t>/</a:t>
            </a:r>
            <a:r>
              <a:rPr lang="ko-KR" altLang="en-US" dirty="0" err="1" smtClean="0">
                <a:latin typeface="KoPub돋움체 Medium" pitchFamily="18" charset="-127"/>
                <a:ea typeface="KoPub돋움체 Medium" pitchFamily="18" charset="-127"/>
              </a:rPr>
              <a:t>청원인으로</a:t>
            </a:r>
            <a:r>
              <a:rPr lang="ko-KR" altLang="en-US" dirty="0" smtClean="0">
                <a:latin typeface="KoPub돋움체 Medium" pitchFamily="18" charset="-127"/>
                <a:ea typeface="KoPub돋움체 Medium" pitchFamily="18" charset="-127"/>
              </a:rPr>
              <a:t> 이루어져있음</a:t>
            </a:r>
            <a:r>
              <a:rPr lang="en-US" altLang="ko-KR" dirty="0" smtClean="0">
                <a:latin typeface="KoPub돋움체 Medium" pitchFamily="18" charset="-127"/>
                <a:ea typeface="KoPub돋움체 Medium" pitchFamily="18" charset="-127"/>
              </a:rPr>
              <a:t>.</a:t>
            </a:r>
            <a:endParaRPr lang="ko-KR" altLang="en-US" dirty="0">
              <a:latin typeface="KoPub돋움체 Medium" pitchFamily="18" charset="-127"/>
              <a:ea typeface="KoPub돋움체 Medium" pitchFamily="18" charset="-127"/>
            </a:endParaRPr>
          </a:p>
        </p:txBody>
      </p:sp>
      <p:pic>
        <p:nvPicPr>
          <p:cNvPr id="1028" name="Picture 4" descr="C:\Users\whgur\Desktop\캡처.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749" y="1018450"/>
            <a:ext cx="7188446" cy="416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20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2571538"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본</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데이터 정보 </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latin typeface="KoPub돋움체 Medium" pitchFamily="18" charset="-127"/>
                <a:ea typeface="KoPub돋움체 Medium" pitchFamily="18" charset="-127"/>
              </a:rPr>
              <a:t>05</a:t>
            </a:r>
            <a:endParaRPr lang="ko-KR" altLang="en-US" sz="2000" dirty="0">
              <a:latin typeface="KoPub돋움체 Medium" pitchFamily="18" charset="-127"/>
              <a:ea typeface="KoPub돋움체 Medium" pitchFamily="18" charset="-127"/>
            </a:endParaRPr>
          </a:p>
        </p:txBody>
      </p:sp>
      <p:pic>
        <p:nvPicPr>
          <p:cNvPr id="9" name="Picture 2" descr="C:\Users\whgur\Desktop\다운로드.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421" y="2583526"/>
            <a:ext cx="3668167" cy="23613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whgur\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486" y="1526949"/>
            <a:ext cx="1924050" cy="36165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92349" y="5473499"/>
            <a:ext cx="4667579" cy="954107"/>
          </a:xfrm>
          <a:prstGeom prst="rect">
            <a:avLst/>
          </a:prstGeom>
          <a:noFill/>
        </p:spPr>
        <p:txBody>
          <a:bodyPr wrap="square" rtlCol="0">
            <a:spAutoFit/>
          </a:bodyPr>
          <a:lstStyle/>
          <a:p>
            <a:r>
              <a:rPr lang="ko-KR" altLang="en-US" sz="1400" dirty="0" smtClean="0">
                <a:latin typeface="KoPub돋움체 Medium" pitchFamily="18" charset="-127"/>
                <a:ea typeface="KoPub돋움체 Medium" pitchFamily="18" charset="-127"/>
              </a:rPr>
              <a:t>카테고리 별 </a:t>
            </a:r>
            <a:r>
              <a:rPr lang="ko-KR" altLang="en-US" sz="1400" dirty="0" err="1" smtClean="0">
                <a:latin typeface="KoPub돋움체 Medium" pitchFamily="18" charset="-127"/>
                <a:ea typeface="KoPub돋움체 Medium" pitchFamily="18" charset="-127"/>
              </a:rPr>
              <a:t>청원글은</a:t>
            </a:r>
            <a:r>
              <a:rPr lang="ko-KR" altLang="en-US" sz="1400" dirty="0" smtClean="0">
                <a:latin typeface="KoPub돋움체 Medium" pitchFamily="18" charset="-127"/>
                <a:ea typeface="KoPub돋움체 Medium" pitchFamily="18" charset="-127"/>
              </a:rPr>
              <a:t> 정치개혁이 </a:t>
            </a:r>
            <a:r>
              <a:rPr lang="en-US" altLang="ko-KR" sz="1400" dirty="0" smtClean="0">
                <a:latin typeface="KoPub돋움체 Medium" pitchFamily="18" charset="-127"/>
                <a:ea typeface="KoPub돋움체 Medium" pitchFamily="18" charset="-127"/>
              </a:rPr>
              <a:t>3993</a:t>
            </a:r>
            <a:r>
              <a:rPr lang="ko-KR" altLang="en-US" sz="1400" dirty="0" smtClean="0">
                <a:latin typeface="KoPub돋움체 Medium" pitchFamily="18" charset="-127"/>
                <a:ea typeface="KoPub돋움체 Medium" pitchFamily="18" charset="-127"/>
              </a:rPr>
              <a:t>개로 가장 많다</a:t>
            </a:r>
            <a:r>
              <a:rPr lang="en-US" altLang="ko-KR" sz="1400" dirty="0" smtClean="0">
                <a:latin typeface="KoPub돋움체 Medium" pitchFamily="18" charset="-127"/>
                <a:ea typeface="KoPub돋움체 Medium" pitchFamily="18" charset="-127"/>
              </a:rPr>
              <a:t>.</a:t>
            </a:r>
          </a:p>
          <a:p>
            <a:endParaRPr lang="en-US" altLang="ko-KR" sz="1400" dirty="0" smtClean="0">
              <a:latin typeface="KoPub돋움체 Medium" pitchFamily="18" charset="-127"/>
              <a:ea typeface="KoPub돋움체 Medium" pitchFamily="18" charset="-127"/>
            </a:endParaRPr>
          </a:p>
          <a:p>
            <a:r>
              <a:rPr lang="ko-KR" altLang="en-US" sz="1400" dirty="0" smtClean="0">
                <a:latin typeface="KoPub돋움체 Medium" pitchFamily="18" charset="-127"/>
                <a:ea typeface="KoPub돋움체 Medium" pitchFamily="18" charset="-127"/>
              </a:rPr>
              <a:t>위의 표를 통해 국민들이 대체로 어느 부분에서의 개혁을 원하는지 파악할 수 있다</a:t>
            </a:r>
            <a:r>
              <a:rPr lang="en-US" altLang="ko-KR" sz="1400" dirty="0" smtClean="0">
                <a:latin typeface="KoPub돋움체 Medium" pitchFamily="18" charset="-127"/>
                <a:ea typeface="KoPub돋움체 Medium" pitchFamily="18" charset="-127"/>
              </a:rPr>
              <a:t>.</a:t>
            </a:r>
            <a:endParaRPr lang="ko-KR" altLang="en-US" sz="1400" dirty="0">
              <a:latin typeface="KoPub돋움체 Medium" pitchFamily="18" charset="-127"/>
              <a:ea typeface="KoPub돋움체 Medium" pitchFamily="18" charset="-127"/>
            </a:endParaRPr>
          </a:p>
        </p:txBody>
      </p:sp>
      <p:sp>
        <p:nvSpPr>
          <p:cNvPr id="11" name="TextBox 10"/>
          <p:cNvSpPr txBox="1"/>
          <p:nvPr/>
        </p:nvSpPr>
        <p:spPr>
          <a:xfrm>
            <a:off x="7034030" y="5405239"/>
            <a:ext cx="4368510" cy="307777"/>
          </a:xfrm>
          <a:prstGeom prst="rect">
            <a:avLst/>
          </a:prstGeom>
          <a:noFill/>
        </p:spPr>
        <p:txBody>
          <a:bodyPr wrap="square" rtlCol="0">
            <a:spAutoFit/>
          </a:bodyPr>
          <a:lstStyle/>
          <a:p>
            <a:pPr algn="ctr"/>
            <a:r>
              <a:rPr lang="ko-KR" altLang="en-US" sz="1400" dirty="0" smtClean="0">
                <a:latin typeface="KoPub돋움체 Medium" pitchFamily="18" charset="-127"/>
                <a:ea typeface="KoPub돋움체 Medium" pitchFamily="18" charset="-127"/>
              </a:rPr>
              <a:t>청원인 분포</a:t>
            </a:r>
            <a:r>
              <a:rPr lang="en-US" altLang="ko-KR" sz="1400" dirty="0" smtClean="0">
                <a:latin typeface="KoPub돋움체 Medium" pitchFamily="18" charset="-127"/>
                <a:ea typeface="KoPub돋움체 Medium" pitchFamily="18" charset="-127"/>
              </a:rPr>
              <a:t>: 20</a:t>
            </a:r>
            <a:r>
              <a:rPr lang="ko-KR" altLang="en-US" sz="1400" dirty="0" err="1" smtClean="0">
                <a:latin typeface="KoPub돋움체 Medium" pitchFamily="18" charset="-127"/>
                <a:ea typeface="KoPub돋움체 Medium" pitchFamily="18" charset="-127"/>
              </a:rPr>
              <a:t>만명을</a:t>
            </a:r>
            <a:r>
              <a:rPr lang="ko-KR" altLang="en-US" sz="1400" dirty="0" smtClean="0">
                <a:latin typeface="KoPub돋움체 Medium" pitchFamily="18" charset="-127"/>
                <a:ea typeface="KoPub돋움체 Medium" pitchFamily="18" charset="-127"/>
              </a:rPr>
              <a:t> 넘는 청원은 극히 소수이다</a:t>
            </a:r>
            <a:r>
              <a:rPr lang="en-US" altLang="ko-KR" sz="1400" dirty="0" smtClean="0">
                <a:latin typeface="KoPub돋움체 Medium" pitchFamily="18" charset="-127"/>
                <a:ea typeface="KoPub돋움체 Medium" pitchFamily="18" charset="-127"/>
              </a:rPr>
              <a:t>.</a:t>
            </a:r>
            <a:endParaRPr lang="ko-KR" altLang="en-US" sz="1400"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4243197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3" name="TextBox 2"/>
          <p:cNvSpPr txBox="1"/>
          <p:nvPr/>
        </p:nvSpPr>
        <p:spPr>
          <a:xfrm>
            <a:off x="656272" y="106486"/>
            <a:ext cx="2749471"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본</a:t>
            </a:r>
            <a:r>
              <a:rPr lang="ko-KR" altLang="en-US" b="0" dirty="0">
                <a:ln>
                  <a:solidFill>
                    <a:schemeClr val="bg1">
                      <a:alpha val="35000"/>
                    </a:schemeClr>
                  </a:solidFill>
                </a:ln>
                <a:solidFill>
                  <a:schemeClr val="bg1"/>
                </a:solidFill>
                <a:latin typeface="KoPub돋움체 Medium" pitchFamily="18" charset="-127"/>
                <a:ea typeface="KoPub돋움체 Medium" pitchFamily="18" charset="-127"/>
              </a:rPr>
              <a:t>론</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en-US" altLang="ko-KR" b="0" dirty="0" smtClean="0">
                <a:ln>
                  <a:solidFill>
                    <a:schemeClr val="bg1">
                      <a:alpha val="35000"/>
                    </a:schemeClr>
                  </a:solidFill>
                </a:ln>
                <a:solidFill>
                  <a:schemeClr val="bg1"/>
                </a:solidFill>
                <a:latin typeface="KoPub돋움체 Medium" pitchFamily="18" charset="-127"/>
                <a:ea typeface="KoPub돋움체 Medium" pitchFamily="18" charset="-127"/>
              </a:rPr>
              <a:t>– </a:t>
            </a:r>
            <a:r>
              <a:rPr lang="ko-KR" altLang="en-US" b="0" dirty="0" smtClean="0">
                <a:ln>
                  <a:solidFill>
                    <a:schemeClr val="bg1">
                      <a:alpha val="35000"/>
                    </a:schemeClr>
                  </a:solidFill>
                </a:ln>
                <a:solidFill>
                  <a:schemeClr val="bg1"/>
                </a:solidFill>
                <a:latin typeface="KoPub돋움체 Medium" pitchFamily="18" charset="-127"/>
                <a:ea typeface="KoPub돋움체 Medium" pitchFamily="18" charset="-127"/>
              </a:rPr>
              <a:t>데이터 전처리</a:t>
            </a:r>
            <a:endParaRPr lang="en-US" altLang="ko-KR" b="0" dirty="0">
              <a:ln>
                <a:solidFill>
                  <a:schemeClr val="bg1">
                    <a:alpha val="35000"/>
                  </a:schemeClr>
                </a:solidFill>
              </a:ln>
              <a:solidFill>
                <a:schemeClr val="bg1"/>
              </a:solidFill>
              <a:latin typeface="KoPub돋움체 Medium" pitchFamily="18" charset="-127"/>
              <a:ea typeface="KoPub돋움체 Medium" pitchFamily="18" charset="-127"/>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latin typeface="KoPub돋움체 Medium" pitchFamily="18" charset="-127"/>
                <a:ea typeface="KoPub돋움체 Medium" pitchFamily="18" charset="-127"/>
              </a:rPr>
              <a:t>02</a:t>
            </a:r>
            <a:endParaRPr lang="ko-KR" altLang="en-US" sz="2000" dirty="0">
              <a:solidFill>
                <a:srgbClr val="067A82"/>
              </a:solidFill>
              <a:latin typeface="KoPub돋움체 Medium" pitchFamily="18" charset="-127"/>
              <a:ea typeface="KoPub돋움체 Medium" pitchFamily="18" charset="-127"/>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latin typeface="KoPub돋움체 Medium" pitchFamily="18" charset="-127"/>
                <a:ea typeface="KoPub돋움체 Medium" pitchFamily="18" charset="-127"/>
              </a:rPr>
              <a:t>06</a:t>
            </a:r>
            <a:endParaRPr lang="ko-KR" altLang="en-US" sz="2000" dirty="0">
              <a:latin typeface="KoPub돋움체 Medium" pitchFamily="18" charset="-127"/>
              <a:ea typeface="KoPub돋움체 Medium" pitchFamily="18" charset="-127"/>
            </a:endParaRPr>
          </a:p>
        </p:txBody>
      </p:sp>
      <p:sp>
        <p:nvSpPr>
          <p:cNvPr id="4" name="TextBox 3"/>
          <p:cNvSpPr txBox="1"/>
          <p:nvPr/>
        </p:nvSpPr>
        <p:spPr>
          <a:xfrm>
            <a:off x="1655837" y="1429550"/>
            <a:ext cx="9469363" cy="1477328"/>
          </a:xfrm>
          <a:prstGeom prst="rect">
            <a:avLst/>
          </a:prstGeom>
          <a:noFill/>
        </p:spPr>
        <p:txBody>
          <a:bodyPr wrap="square" rtlCol="0">
            <a:spAutoFit/>
          </a:bodyPr>
          <a:lstStyle/>
          <a:p>
            <a:pPr marL="285750" indent="-285750">
              <a:buFontTx/>
              <a:buChar char="-"/>
            </a:pPr>
            <a:r>
              <a:rPr lang="en-US" altLang="ko-KR" dirty="0" smtClean="0">
                <a:latin typeface="KoPub돋움체 Medium" pitchFamily="18" charset="-127"/>
                <a:ea typeface="KoPub돋움체 Medium" pitchFamily="18" charset="-127"/>
              </a:rPr>
              <a:t>1</a:t>
            </a:r>
            <a:r>
              <a:rPr lang="ko-KR" altLang="en-US" dirty="0" smtClean="0">
                <a:latin typeface="KoPub돋움체 Medium" pitchFamily="18" charset="-127"/>
                <a:ea typeface="KoPub돋움체 Medium" pitchFamily="18" charset="-127"/>
              </a:rPr>
              <a:t>천명 이상이 동의한 청원을 </a:t>
            </a:r>
            <a:r>
              <a:rPr lang="en-US" altLang="ko-KR" dirty="0" smtClean="0">
                <a:latin typeface="KoPub돋움체 Medium" pitchFamily="18" charset="-127"/>
                <a:ea typeface="KoPub돋움체 Medium" pitchFamily="18" charset="-127"/>
              </a:rPr>
              <a:t>1, </a:t>
            </a:r>
            <a:r>
              <a:rPr lang="ko-KR" altLang="en-US" dirty="0" smtClean="0">
                <a:latin typeface="KoPub돋움체 Medium" pitchFamily="18" charset="-127"/>
                <a:ea typeface="KoPub돋움체 Medium" pitchFamily="18" charset="-127"/>
              </a:rPr>
              <a:t>그렇지 않은 청원을 </a:t>
            </a:r>
            <a:r>
              <a:rPr lang="en-US" altLang="ko-KR" dirty="0" smtClean="0">
                <a:latin typeface="KoPub돋움체 Medium" pitchFamily="18" charset="-127"/>
                <a:ea typeface="KoPub돋움체 Medium" pitchFamily="18" charset="-127"/>
              </a:rPr>
              <a:t>0</a:t>
            </a:r>
            <a:r>
              <a:rPr lang="ko-KR" altLang="en-US" dirty="0" smtClean="0">
                <a:latin typeface="KoPub돋움체 Medium" pitchFamily="18" charset="-127"/>
                <a:ea typeface="KoPub돋움체 Medium" pitchFamily="18" charset="-127"/>
              </a:rPr>
              <a:t>으로 분류하여 </a:t>
            </a:r>
            <a:r>
              <a:rPr lang="ko-KR" altLang="en-US" dirty="0" err="1" smtClean="0">
                <a:latin typeface="KoPub돋움체 Medium" pitchFamily="18" charset="-127"/>
                <a:ea typeface="KoPub돋움체 Medium" pitchFamily="18" charset="-127"/>
              </a:rPr>
              <a:t>이진라벨링을</a:t>
            </a:r>
            <a:r>
              <a:rPr lang="ko-KR" altLang="en-US" dirty="0" smtClean="0">
                <a:latin typeface="KoPub돋움체 Medium" pitchFamily="18" charset="-127"/>
                <a:ea typeface="KoPub돋움체 Medium" pitchFamily="18" charset="-127"/>
              </a:rPr>
              <a:t> 했다</a:t>
            </a:r>
            <a:r>
              <a:rPr lang="en-US" altLang="ko-KR" dirty="0" smtClean="0">
                <a:latin typeface="KoPub돋움체 Medium" pitchFamily="18" charset="-127"/>
                <a:ea typeface="KoPub돋움체 Medium" pitchFamily="18" charset="-127"/>
              </a:rPr>
              <a:t>.</a:t>
            </a:r>
          </a:p>
          <a:p>
            <a:pPr marL="285750" indent="-285750">
              <a:buFontTx/>
              <a:buChar char="-"/>
            </a:pPr>
            <a:endParaRPr lang="en-US" altLang="ko-KR" dirty="0">
              <a:latin typeface="KoPub돋움체 Medium" pitchFamily="18" charset="-127"/>
              <a:ea typeface="KoPub돋움체 Medium" pitchFamily="18" charset="-127"/>
            </a:endParaRPr>
          </a:p>
          <a:p>
            <a:r>
              <a:rPr lang="en-US" altLang="ko-KR" dirty="0" smtClean="0">
                <a:latin typeface="KoPub돋움체 Medium" pitchFamily="18" charset="-127"/>
                <a:ea typeface="KoPub돋움체 Medium" pitchFamily="18" charset="-127"/>
              </a:rPr>
              <a:t>-  </a:t>
            </a:r>
            <a:r>
              <a:rPr lang="ko-KR" altLang="en-US" dirty="0" smtClean="0">
                <a:latin typeface="KoPub돋움체 Medium" pitchFamily="18" charset="-127"/>
                <a:ea typeface="KoPub돋움체 Medium" pitchFamily="18" charset="-127"/>
              </a:rPr>
              <a:t>두 집단간 </a:t>
            </a:r>
            <a:r>
              <a:rPr lang="ko-KR" altLang="en-US" dirty="0" smtClean="0">
                <a:latin typeface="KoPub돋움체 Medium" pitchFamily="18" charset="-127"/>
                <a:ea typeface="KoPub돋움체 Medium" pitchFamily="18" charset="-127"/>
              </a:rPr>
              <a:t>차이적 특징을 더 두드러지게 학습하기 위해서 양극단 값을 사용했다</a:t>
            </a:r>
            <a:r>
              <a:rPr lang="en-US" altLang="ko-KR" dirty="0" smtClean="0">
                <a:latin typeface="KoPub돋움체 Medium" pitchFamily="18" charset="-127"/>
                <a:ea typeface="KoPub돋움체 Medium" pitchFamily="18" charset="-127"/>
              </a:rPr>
              <a:t>.</a:t>
            </a:r>
          </a:p>
          <a:p>
            <a:endParaRPr lang="en-US" altLang="ko-KR" dirty="0">
              <a:latin typeface="KoPub돋움체 Medium" pitchFamily="18" charset="-127"/>
              <a:ea typeface="KoPub돋움체 Medium" pitchFamily="18" charset="-127"/>
            </a:endParaRPr>
          </a:p>
          <a:p>
            <a:endParaRPr lang="ko-KR" altLang="en-US" dirty="0">
              <a:latin typeface="KoPub돋움체 Medium" pitchFamily="18" charset="-127"/>
              <a:ea typeface="KoPub돋움체 Medium" pitchFamily="18" charset="-127"/>
            </a:endParaRPr>
          </a:p>
        </p:txBody>
      </p:sp>
      <p:sp>
        <p:nvSpPr>
          <p:cNvPr id="5" name="직사각형 4"/>
          <p:cNvSpPr/>
          <p:nvPr/>
        </p:nvSpPr>
        <p:spPr>
          <a:xfrm>
            <a:off x="3782786" y="4789714"/>
            <a:ext cx="4838700" cy="2612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cxnSp>
        <p:nvCxnSpPr>
          <p:cNvPr id="10" name="직선 연결선 9"/>
          <p:cNvCxnSpPr/>
          <p:nvPr/>
        </p:nvCxnSpPr>
        <p:spPr>
          <a:xfrm>
            <a:off x="4657098" y="4620985"/>
            <a:ext cx="0" cy="555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7569026" y="4642756"/>
            <a:ext cx="0" cy="5551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4212771" y="3646714"/>
            <a:ext cx="1516897"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H="1" flipV="1">
            <a:off x="6596743" y="3646714"/>
            <a:ext cx="1518558"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9350" y="3277382"/>
            <a:ext cx="1493835" cy="369332"/>
          </a:xfrm>
          <a:prstGeom prst="rect">
            <a:avLst/>
          </a:prstGeom>
          <a:noFill/>
        </p:spPr>
        <p:txBody>
          <a:bodyPr wrap="square" rtlCol="0">
            <a:spAutoFit/>
          </a:bodyPr>
          <a:lstStyle/>
          <a:p>
            <a:r>
              <a:rPr lang="ko-KR" altLang="en-US" dirty="0" smtClean="0">
                <a:latin typeface="KoPub돋움체 Medium" pitchFamily="18" charset="-127"/>
                <a:ea typeface="KoPub돋움체 Medium" pitchFamily="18" charset="-127"/>
              </a:rPr>
              <a:t>학습 데이터</a:t>
            </a:r>
            <a:endParaRPr lang="ko-KR" altLang="en-US" dirty="0">
              <a:latin typeface="KoPub돋움체 Medium" pitchFamily="18" charset="-127"/>
              <a:ea typeface="KoPub돋움체 Medium" pitchFamily="18" charset="-127"/>
            </a:endParaRPr>
          </a:p>
        </p:txBody>
      </p:sp>
      <p:cxnSp>
        <p:nvCxnSpPr>
          <p:cNvPr id="20" name="직선 화살표 연결선 19"/>
          <p:cNvCxnSpPr>
            <a:stCxn id="5" idx="2"/>
          </p:cNvCxnSpPr>
          <p:nvPr/>
        </p:nvCxnSpPr>
        <p:spPr>
          <a:xfrm>
            <a:off x="6202136" y="5050971"/>
            <a:ext cx="0" cy="408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81324" y="5535386"/>
            <a:ext cx="1667175" cy="369332"/>
          </a:xfrm>
          <a:prstGeom prst="rect">
            <a:avLst/>
          </a:prstGeom>
          <a:noFill/>
        </p:spPr>
        <p:txBody>
          <a:bodyPr wrap="square" rtlCol="0">
            <a:spAutoFit/>
          </a:bodyPr>
          <a:lstStyle/>
          <a:p>
            <a:r>
              <a:rPr lang="ko-KR" altLang="en-US" dirty="0" smtClean="0">
                <a:latin typeface="KoPub돋움체 Medium" pitchFamily="18" charset="-127"/>
                <a:ea typeface="KoPub돋움체 Medium" pitchFamily="18" charset="-127"/>
              </a:rPr>
              <a:t>테스트 데이터</a:t>
            </a:r>
            <a:endParaRPr lang="ko-KR" altLang="en-US" dirty="0">
              <a:latin typeface="KoPub돋움체 Medium" pitchFamily="18" charset="-127"/>
              <a:ea typeface="KoPub돋움체 Medium" pitchFamily="18" charset="-127"/>
            </a:endParaRPr>
          </a:p>
        </p:txBody>
      </p:sp>
      <p:sp>
        <p:nvSpPr>
          <p:cNvPr id="9" name="TextBox 8"/>
          <p:cNvSpPr txBox="1"/>
          <p:nvPr/>
        </p:nvSpPr>
        <p:spPr>
          <a:xfrm>
            <a:off x="3405743" y="5104225"/>
            <a:ext cx="1306286" cy="369332"/>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116</a:t>
            </a:r>
            <a:endParaRPr lang="ko-KR" altLang="en-US" dirty="0">
              <a:latin typeface="KoPub돋움체 Medium" pitchFamily="18" charset="-127"/>
              <a:ea typeface="KoPub돋움체 Medium" pitchFamily="18" charset="-127"/>
            </a:endParaRPr>
          </a:p>
        </p:txBody>
      </p:sp>
      <p:sp>
        <p:nvSpPr>
          <p:cNvPr id="11" name="TextBox 10"/>
          <p:cNvSpPr txBox="1"/>
          <p:nvPr/>
        </p:nvSpPr>
        <p:spPr>
          <a:xfrm>
            <a:off x="8158844" y="5070412"/>
            <a:ext cx="1970315" cy="369332"/>
          </a:xfrm>
          <a:prstGeom prst="rect">
            <a:avLst/>
          </a:prstGeom>
          <a:noFill/>
        </p:spPr>
        <p:txBody>
          <a:bodyPr wrap="square" rtlCol="0">
            <a:spAutoFit/>
          </a:bodyPr>
          <a:lstStyle/>
          <a:p>
            <a:r>
              <a:rPr lang="en-US" altLang="ko-KR" dirty="0" smtClean="0">
                <a:latin typeface="KoPub돋움체 Medium" pitchFamily="18" charset="-127"/>
                <a:ea typeface="KoPub돋움체 Medium" pitchFamily="18" charset="-127"/>
              </a:rPr>
              <a:t>250000</a:t>
            </a:r>
            <a:endParaRPr lang="ko-KR" altLang="en-US"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2860503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0" y="0"/>
            <a:ext cx="12192000" cy="721360"/>
          </a:xfrm>
          <a:prstGeom prst="rect">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656272" y="106486"/>
            <a:ext cx="2839239" cy="461665"/>
          </a:xfrm>
          <a:prstGeom prst="rect">
            <a:avLst/>
          </a:prstGeom>
          <a:noFill/>
        </p:spPr>
        <p:txBody>
          <a:bodyPr wrap="none" rtlCol="0">
            <a:spAutoFit/>
          </a:bodyPr>
          <a:lstStyle>
            <a:defPPr>
              <a:defRPr lang="ko-KR"/>
            </a:defPPr>
            <a:lvl1pPr>
              <a:defRPr sz="2400" b="1">
                <a:solidFill>
                  <a:schemeClr val="tx1">
                    <a:lumMod val="75000"/>
                    <a:lumOff val="25000"/>
                  </a:schemeClr>
                </a:solidFill>
                <a:latin typeface="KoPub돋움체 Medium" panose="00000600000000000000" pitchFamily="2" charset="-127"/>
                <a:ea typeface="KoPub돋움체 Medium" panose="00000600000000000000" pitchFamily="2" charset="-127"/>
              </a:defRPr>
            </a:lvl1pPr>
          </a:lstStyle>
          <a:p>
            <a:r>
              <a:rPr lang="ko-KR" altLang="en-US" b="0" dirty="0" smtClean="0">
                <a:ln>
                  <a:solidFill>
                    <a:schemeClr val="bg1">
                      <a:alpha val="35000"/>
                    </a:schemeClr>
                  </a:solidFill>
                </a:ln>
                <a:solidFill>
                  <a:schemeClr val="bg1"/>
                </a:solidFill>
              </a:rPr>
              <a:t>본</a:t>
            </a:r>
            <a:r>
              <a:rPr lang="ko-KR" altLang="en-US" b="0" dirty="0">
                <a:ln>
                  <a:solidFill>
                    <a:schemeClr val="bg1">
                      <a:alpha val="35000"/>
                    </a:schemeClr>
                  </a:solidFill>
                </a:ln>
                <a:solidFill>
                  <a:schemeClr val="bg1"/>
                </a:solidFill>
              </a:rPr>
              <a:t>론</a:t>
            </a:r>
            <a:r>
              <a:rPr lang="ko-KR" altLang="en-US" b="0" dirty="0" smtClean="0">
                <a:ln>
                  <a:solidFill>
                    <a:schemeClr val="bg1">
                      <a:alpha val="35000"/>
                    </a:schemeClr>
                  </a:solidFill>
                </a:ln>
                <a:solidFill>
                  <a:schemeClr val="bg1"/>
                </a:solidFill>
              </a:rPr>
              <a:t> </a:t>
            </a:r>
            <a:r>
              <a:rPr lang="en-US" altLang="ko-KR" b="0" dirty="0" smtClean="0">
                <a:ln>
                  <a:solidFill>
                    <a:schemeClr val="bg1">
                      <a:alpha val="35000"/>
                    </a:schemeClr>
                  </a:solidFill>
                </a:ln>
                <a:solidFill>
                  <a:schemeClr val="bg1"/>
                </a:solidFill>
              </a:rPr>
              <a:t>–</a:t>
            </a:r>
            <a:r>
              <a:rPr lang="ko-KR" altLang="en-US" b="0" dirty="0" smtClean="0">
                <a:ln>
                  <a:solidFill>
                    <a:schemeClr val="bg1">
                      <a:alpha val="35000"/>
                    </a:schemeClr>
                  </a:solidFill>
                </a:ln>
                <a:solidFill>
                  <a:schemeClr val="bg1"/>
                </a:solidFill>
              </a:rPr>
              <a:t> 데이터 전처리 </a:t>
            </a:r>
            <a:endParaRPr lang="en-US" altLang="ko-KR" b="0" dirty="0">
              <a:ln>
                <a:solidFill>
                  <a:schemeClr val="bg1">
                    <a:alpha val="35000"/>
                  </a:schemeClr>
                </a:solidFill>
              </a:ln>
              <a:solidFill>
                <a:schemeClr val="bg1"/>
              </a:solidFill>
            </a:endParaRPr>
          </a:p>
        </p:txBody>
      </p:sp>
      <p:sp>
        <p:nvSpPr>
          <p:cNvPr id="8" name="타원 7"/>
          <p:cNvSpPr/>
          <p:nvPr/>
        </p:nvSpPr>
        <p:spPr>
          <a:xfrm>
            <a:off x="220029" y="123455"/>
            <a:ext cx="436243" cy="409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220029" y="132588"/>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solidFill>
                  <a:srgbClr val="067A82"/>
                </a:solidFill>
              </a:rPr>
              <a:t>02</a:t>
            </a:r>
            <a:endParaRPr lang="ko-KR" altLang="en-US" sz="2000" dirty="0">
              <a:solidFill>
                <a:srgbClr val="067A82"/>
              </a:solidFill>
            </a:endParaRPr>
          </a:p>
        </p:txBody>
      </p:sp>
      <p:sp>
        <p:nvSpPr>
          <p:cNvPr id="6" name="타원 5"/>
          <p:cNvSpPr/>
          <p:nvPr/>
        </p:nvSpPr>
        <p:spPr>
          <a:xfrm>
            <a:off x="11650982" y="6311204"/>
            <a:ext cx="436243" cy="436243"/>
          </a:xfrm>
          <a:prstGeom prst="ellipse">
            <a:avLst/>
          </a:prstGeom>
          <a:solidFill>
            <a:srgbClr val="067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1642025" y="6330254"/>
            <a:ext cx="473206" cy="400110"/>
          </a:xfrm>
          <a:prstGeom prst="rect">
            <a:avLst/>
          </a:prstGeom>
          <a:noFill/>
        </p:spPr>
        <p:txBody>
          <a:bodyPr wrap="none" rtlCol="0">
            <a:spAutoFit/>
          </a:bodyPr>
          <a:lstStyle>
            <a:defPPr>
              <a:defRPr lang="ko-KR"/>
            </a:defPPr>
            <a:lvl1pPr algn="ctr">
              <a:defRPr sz="3600">
                <a:solidFill>
                  <a:schemeClr val="bg1"/>
                </a:solidFill>
                <a:latin typeface="KoPub돋움체 Bold" panose="00000800000000000000" pitchFamily="2" charset="-127"/>
                <a:ea typeface="KoPub돋움체 Bold" panose="00000800000000000000" pitchFamily="2" charset="-127"/>
              </a:defRPr>
            </a:lvl1pPr>
          </a:lstStyle>
          <a:p>
            <a:r>
              <a:rPr lang="en-US" altLang="ko-KR" sz="2000" dirty="0" smtClean="0"/>
              <a:t>07</a:t>
            </a:r>
            <a:endParaRPr lang="ko-KR" altLang="en-US" sz="2000" dirty="0"/>
          </a:p>
        </p:txBody>
      </p:sp>
      <p:pic>
        <p:nvPicPr>
          <p:cNvPr id="10" name="Picture 3" descr="C:\Users\whgur\Desktop\다운로드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18" y="1507671"/>
            <a:ext cx="3356609" cy="376645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whgur\Desktop\다운로드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9142" y="1507671"/>
            <a:ext cx="3862387" cy="3766457"/>
          </a:xfrm>
          <a:prstGeom prst="rect">
            <a:avLst/>
          </a:prstGeom>
          <a:noFill/>
          <a:extLst>
            <a:ext uri="{909E8E84-426E-40DD-AFC4-6F175D3DCCD1}">
              <a14:hiddenFill xmlns:a14="http://schemas.microsoft.com/office/drawing/2010/main">
                <a:solidFill>
                  <a:srgbClr val="FFFFFF"/>
                </a:solidFill>
              </a14:hiddenFill>
            </a:ext>
          </a:extLst>
        </p:spPr>
      </p:pic>
      <p:sp>
        <p:nvSpPr>
          <p:cNvPr id="4" name="오른쪽 화살표 3"/>
          <p:cNvSpPr/>
          <p:nvPr/>
        </p:nvSpPr>
        <p:spPr>
          <a:xfrm>
            <a:off x="5829299" y="3362413"/>
            <a:ext cx="713015" cy="487313"/>
          </a:xfrm>
          <a:prstGeom prst="rightArrow">
            <a:avLst/>
          </a:prstGeom>
          <a:solidFill>
            <a:srgbClr val="BCB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itchFamily="18" charset="-127"/>
              <a:ea typeface="KoPub돋움체 Medium" pitchFamily="18" charset="-127"/>
            </a:endParaRPr>
          </a:p>
        </p:txBody>
      </p:sp>
      <p:sp>
        <p:nvSpPr>
          <p:cNvPr id="5" name="TextBox 4"/>
          <p:cNvSpPr txBox="1"/>
          <p:nvPr/>
        </p:nvSpPr>
        <p:spPr>
          <a:xfrm>
            <a:off x="2803072" y="5622368"/>
            <a:ext cx="7238999" cy="707886"/>
          </a:xfrm>
          <a:prstGeom prst="rect">
            <a:avLst/>
          </a:prstGeom>
          <a:noFill/>
        </p:spPr>
        <p:txBody>
          <a:bodyPr wrap="square" rtlCol="0">
            <a:spAutoFit/>
          </a:bodyPr>
          <a:lstStyle/>
          <a:p>
            <a:r>
              <a:rPr lang="ko-KR" altLang="en-US" sz="2000" dirty="0" smtClean="0">
                <a:latin typeface="KoPub돋움체 Medium" pitchFamily="18" charset="-127"/>
                <a:ea typeface="KoPub돋움체 Medium" pitchFamily="18" charset="-127"/>
              </a:rPr>
              <a:t>학습데이터의 라벨의 분포가 불균형해서 분포를 일정하게 정제하고</a:t>
            </a:r>
            <a:r>
              <a:rPr lang="en-US" altLang="ko-KR" sz="2000" dirty="0" smtClean="0">
                <a:latin typeface="KoPub돋움체 Medium" pitchFamily="18" charset="-127"/>
                <a:ea typeface="KoPub돋움체 Medium" pitchFamily="18" charset="-127"/>
              </a:rPr>
              <a:t>, </a:t>
            </a:r>
            <a:r>
              <a:rPr lang="en-US" altLang="ko-KR" sz="2000" dirty="0" smtClean="0">
                <a:latin typeface="KoPub돋움체 Medium" pitchFamily="18" charset="-127"/>
                <a:ea typeface="KoPub돋움체 Medium" pitchFamily="18" charset="-127"/>
              </a:rPr>
              <a:t>Baseline</a:t>
            </a:r>
            <a:r>
              <a:rPr lang="ko-KR" altLang="en-US" sz="2000" dirty="0" smtClean="0">
                <a:latin typeface="KoPub돋움체 Medium" pitchFamily="18" charset="-127"/>
                <a:ea typeface="KoPub돋움체 Medium" pitchFamily="18" charset="-127"/>
              </a:rPr>
              <a:t>을 </a:t>
            </a:r>
            <a:r>
              <a:rPr lang="en-US" altLang="ko-KR" sz="2000" dirty="0" smtClean="0">
                <a:latin typeface="KoPub돋움체 Medium" pitchFamily="18" charset="-127"/>
                <a:ea typeface="KoPub돋움체 Medium" pitchFamily="18" charset="-127"/>
              </a:rPr>
              <a:t>50</a:t>
            </a:r>
            <a:r>
              <a:rPr lang="en-US" altLang="ko-KR" sz="2000" dirty="0" smtClean="0">
                <a:latin typeface="KoPub돋움체 Medium" pitchFamily="18" charset="-127"/>
                <a:ea typeface="KoPub돋움체 Medium" pitchFamily="18" charset="-127"/>
              </a:rPr>
              <a:t>%</a:t>
            </a:r>
            <a:r>
              <a:rPr lang="ko-KR" altLang="en-US" sz="2000" dirty="0" smtClean="0">
                <a:latin typeface="KoPub돋움체 Medium" pitchFamily="18" charset="-127"/>
                <a:ea typeface="KoPub돋움체 Medium" pitchFamily="18" charset="-127"/>
              </a:rPr>
              <a:t>로 </a:t>
            </a:r>
            <a:r>
              <a:rPr lang="ko-KR" altLang="en-US" sz="2000" dirty="0" smtClean="0">
                <a:latin typeface="KoPub돋움체 Medium" pitchFamily="18" charset="-127"/>
                <a:ea typeface="KoPub돋움체 Medium" pitchFamily="18" charset="-127"/>
              </a:rPr>
              <a:t>설정했다</a:t>
            </a:r>
            <a:r>
              <a:rPr lang="en-US" altLang="ko-KR" sz="2000" dirty="0" smtClean="0">
                <a:latin typeface="KoPub돋움체 Medium" pitchFamily="18" charset="-127"/>
                <a:ea typeface="KoPub돋움체 Medium" pitchFamily="18" charset="-127"/>
              </a:rPr>
              <a:t>.</a:t>
            </a:r>
            <a:endParaRPr lang="ko-KR" altLang="en-US" sz="2000" dirty="0">
              <a:latin typeface="KoPub돋움체 Medium" pitchFamily="18" charset="-127"/>
              <a:ea typeface="KoPub돋움체 Medium" pitchFamily="18" charset="-127"/>
            </a:endParaRPr>
          </a:p>
        </p:txBody>
      </p:sp>
    </p:spTree>
    <p:extLst>
      <p:ext uri="{BB962C8B-B14F-4D97-AF65-F5344CB8AC3E}">
        <p14:creationId xmlns:p14="http://schemas.microsoft.com/office/powerpoint/2010/main" val="4243197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1036</TotalTime>
  <Words>1756</Words>
  <Application>Microsoft Office PowerPoint</Application>
  <PresentationFormat>사용자 지정</PresentationFormat>
  <Paragraphs>157</Paragraphs>
  <Slides>19</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굴림</vt:lpstr>
      <vt:lpstr>Arial</vt:lpstr>
      <vt:lpstr>KoPub돋움체 Medium</vt:lpstr>
      <vt:lpstr>KoPub돋움체 Bold</vt:lpstr>
      <vt:lpstr>맑은 고딕</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조혁준</cp:lastModifiedBy>
  <cp:revision>62</cp:revision>
  <dcterms:created xsi:type="dcterms:W3CDTF">2018-08-30T11:36:00Z</dcterms:created>
  <dcterms:modified xsi:type="dcterms:W3CDTF">2020-06-26T13:04:37Z</dcterms:modified>
</cp:coreProperties>
</file>