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60" r:id="rId4"/>
    <p:sldId id="259" r:id="rId5"/>
    <p:sldId id="261" r:id="rId6"/>
    <p:sldId id="265" r:id="rId7"/>
    <p:sldId id="262" r:id="rId8"/>
    <p:sldId id="263" r:id="rId9"/>
    <p:sldId id="264" r:id="rId10"/>
    <p:sldId id="257" r:id="rId11"/>
    <p:sldId id="258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C9-A928-9049-85C0-2AF6F05D190F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9D31-ACD5-4B4C-9801-1E88F1BF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2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C9-A928-9049-85C0-2AF6F05D190F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9D31-ACD5-4B4C-9801-1E88F1BF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8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C9-A928-9049-85C0-2AF6F05D190F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9D31-ACD5-4B4C-9801-1E88F1BF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6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C9-A928-9049-85C0-2AF6F05D190F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9D31-ACD5-4B4C-9801-1E88F1BF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7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C9-A928-9049-85C0-2AF6F05D190F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9D31-ACD5-4B4C-9801-1E88F1BF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4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C9-A928-9049-85C0-2AF6F05D190F}" type="datetimeFigureOut">
              <a:rPr lang="en-US" smtClean="0"/>
              <a:t>10/6/14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9D31-ACD5-4B4C-9801-1E88F1BF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7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C9-A928-9049-85C0-2AF6F05D190F}" type="datetimeFigureOut">
              <a:rPr lang="en-US" smtClean="0"/>
              <a:t>10/6/14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9D31-ACD5-4B4C-9801-1E88F1BF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7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C9-A928-9049-85C0-2AF6F05D190F}" type="datetimeFigureOut">
              <a:rPr lang="en-US" smtClean="0"/>
              <a:t>10/6/14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9D31-ACD5-4B4C-9801-1E88F1BF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1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C9-A928-9049-85C0-2AF6F05D190F}" type="datetimeFigureOut">
              <a:rPr lang="en-US" smtClean="0"/>
              <a:t>10/6/14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9D31-ACD5-4B4C-9801-1E88F1BF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C9-A928-9049-85C0-2AF6F05D190F}" type="datetimeFigureOut">
              <a:rPr lang="en-US" smtClean="0"/>
              <a:t>10/6/14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9D31-ACD5-4B4C-9801-1E88F1BF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C9-A928-9049-85C0-2AF6F05D190F}" type="datetimeFigureOut">
              <a:rPr lang="en-US" smtClean="0"/>
              <a:t>10/6/14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9D31-ACD5-4B4C-9801-1E88F1BF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3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43C9-A928-9049-85C0-2AF6F05D190F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9D31-ACD5-4B4C-9801-1E88F1BF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3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OMG Specifications</a:t>
            </a:r>
            <a:br>
              <a:rPr lang="en-US" dirty="0" smtClean="0"/>
            </a:br>
            <a:r>
              <a:rPr lang="en-US" sz="3600" dirty="0" smtClean="0"/>
              <a:t>AML OMG Submission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Deepak Sharma</a:t>
            </a:r>
          </a:p>
          <a:p>
            <a:r>
              <a:rPr lang="en-US" dirty="0" smtClean="0"/>
              <a:t>October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0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Specifications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err="1" smtClean="0">
                <a:latin typeface="Courier"/>
                <a:cs typeface="Courier"/>
              </a:rPr>
              <a:t>github</a:t>
            </a:r>
            <a:r>
              <a:rPr lang="en-US" sz="2000" dirty="0" smtClean="0">
                <a:latin typeface="Courier"/>
                <a:cs typeface="Courier"/>
              </a:rPr>
              <a:t>&gt;/AML/</a:t>
            </a:r>
            <a:r>
              <a:rPr lang="en-US" sz="2000" dirty="0" err="1" smtClean="0">
                <a:latin typeface="Courier"/>
                <a:cs typeface="Courier"/>
              </a:rPr>
              <a:t>specification.mdzip</a:t>
            </a:r>
            <a:endParaRPr lang="en-US" sz="2000" dirty="0" smtClean="0">
              <a:latin typeface="Courier"/>
              <a:cs typeface="Courier"/>
            </a:endParaRPr>
          </a:p>
          <a:p>
            <a:endParaRPr lang="en-US" dirty="0" smtClean="0"/>
          </a:p>
          <a:p>
            <a:r>
              <a:rPr lang="en-US" dirty="0" smtClean="0"/>
              <a:t>Open in Cameo/</a:t>
            </a:r>
            <a:r>
              <a:rPr lang="en-US" dirty="0" err="1" smtClean="0"/>
              <a:t>MagicDraw</a:t>
            </a:r>
            <a:endParaRPr lang="en-US" dirty="0"/>
          </a:p>
        </p:txBody>
      </p:sp>
      <p:pic>
        <p:nvPicPr>
          <p:cNvPr id="4" name="Picture 3" descr="Screen Shot 2014-10-06 at 9.52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12" y="66846"/>
            <a:ext cx="2758317" cy="67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3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4-10-06 at 11.25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90" y="0"/>
            <a:ext cx="3719710" cy="67660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Ordering</a:t>
            </a:r>
            <a:endParaRPr lang="en-US" dirty="0"/>
          </a:p>
        </p:txBody>
      </p:sp>
      <p:pic>
        <p:nvPicPr>
          <p:cNvPr id="4" name="Content Placeholder 3" descr="Screen Shot 2014-10-06 at 9.56.1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397" r="-91397"/>
          <a:stretch>
            <a:fillRect/>
          </a:stretch>
        </p:blipFill>
        <p:spPr>
          <a:xfrm>
            <a:off x="-779407" y="1600200"/>
            <a:ext cx="8229600" cy="4525963"/>
          </a:xfrm>
        </p:spPr>
      </p:pic>
      <p:sp>
        <p:nvSpPr>
          <p:cNvPr id="6" name="Oval Callout 5"/>
          <p:cNvSpPr/>
          <p:nvPr/>
        </p:nvSpPr>
        <p:spPr>
          <a:xfrm>
            <a:off x="300797" y="2239348"/>
            <a:ext cx="1863266" cy="2013828"/>
          </a:xfrm>
          <a:prstGeom prst="wedgeEllipseCallout">
            <a:avLst>
              <a:gd name="adj1" fmla="val 76925"/>
              <a:gd name="adj2" fmla="val 2013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Ordered by first numeral in package name</a:t>
            </a:r>
          </a:p>
          <a:p>
            <a:pPr algn="ctr"/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3466021" y="1232434"/>
            <a:ext cx="2633971" cy="2013828"/>
          </a:xfrm>
          <a:prstGeom prst="wedgeEllipseCallout">
            <a:avLst>
              <a:gd name="adj1" fmla="val 37814"/>
              <a:gd name="adj2" fmla="val 20343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Helps maps to corresponding section in generated document</a:t>
            </a:r>
          </a:p>
          <a:p>
            <a:pPr algn="ctr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30696" y="3660229"/>
            <a:ext cx="1702294" cy="2737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2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Template</a:t>
            </a:r>
            <a:endParaRPr lang="en-US" dirty="0"/>
          </a:p>
        </p:txBody>
      </p:sp>
      <p:pic>
        <p:nvPicPr>
          <p:cNvPr id="4" name="Content Placeholder 3" descr="Screen Shot 2014-10-06 at 10.42.4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798" r="-130798"/>
          <a:stretch>
            <a:fillRect/>
          </a:stretch>
        </p:blipFill>
        <p:spPr/>
      </p:pic>
      <p:cxnSp>
        <p:nvCxnSpPr>
          <p:cNvPr id="6" name="Straight Arrow Connector 5"/>
          <p:cNvCxnSpPr/>
          <p:nvPr/>
        </p:nvCxnSpPr>
        <p:spPr>
          <a:xfrm flipV="1">
            <a:off x="2787732" y="4936083"/>
            <a:ext cx="774814" cy="159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9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4-10-06 at 10.42.3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262" r="-70262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Template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837015" y="1417638"/>
            <a:ext cx="1356712" cy="2625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836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over the packages in scope.</a:t>
            </a:r>
          </a:p>
          <a:p>
            <a:r>
              <a:rPr lang="en-US" dirty="0" smtClean="0"/>
              <a:t>For each package – get diagrams</a:t>
            </a:r>
          </a:p>
          <a:p>
            <a:r>
              <a:rPr lang="en-US" dirty="0" smtClean="0"/>
              <a:t>For each diagram</a:t>
            </a:r>
          </a:p>
          <a:p>
            <a:pPr lvl="1"/>
            <a:r>
              <a:rPr lang="en-US" dirty="0" smtClean="0"/>
              <a:t>Get elements in the diagram</a:t>
            </a:r>
          </a:p>
          <a:p>
            <a:pPr lvl="1"/>
            <a:r>
              <a:rPr lang="en-US" dirty="0" smtClean="0"/>
              <a:t>Render </a:t>
            </a:r>
          </a:p>
          <a:p>
            <a:pPr lvl="2"/>
            <a:r>
              <a:rPr lang="en-US" dirty="0" smtClean="0"/>
              <a:t>Top Packages are first sections</a:t>
            </a:r>
          </a:p>
          <a:p>
            <a:pPr lvl="2"/>
            <a:r>
              <a:rPr lang="en-US" dirty="0" smtClean="0"/>
              <a:t>Sub-packages are Model components</a:t>
            </a:r>
          </a:p>
          <a:p>
            <a:pPr lvl="2"/>
            <a:r>
              <a:rPr lang="en-US" dirty="0" smtClean="0"/>
              <a:t>Classes, Interfaces, Enumerations, Data types, Stereotypes, profiles (???)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Code Snippet</a:t>
            </a:r>
            <a:endParaRPr lang="en-US" dirty="0"/>
          </a:p>
        </p:txBody>
      </p:sp>
      <p:pic>
        <p:nvPicPr>
          <p:cNvPr id="4" name="Content Placeholder 3" descr="Screen Shot 2014-10-06 at 10.51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771" r="-427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0872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Document </a:t>
            </a:r>
            <a:endParaRPr lang="en-US" dirty="0"/>
          </a:p>
        </p:txBody>
      </p:sp>
      <p:pic>
        <p:nvPicPr>
          <p:cNvPr id="4" name="Content Placeholder 3" descr="Screen Shot 2014-10-06 at 10.53.2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9" r="-16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4236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Document </a:t>
            </a:r>
            <a:endParaRPr lang="en-US" dirty="0"/>
          </a:p>
        </p:txBody>
      </p:sp>
      <p:pic>
        <p:nvPicPr>
          <p:cNvPr id="5" name="Content Placeholder 4" descr="Screen Shot 2014-10-06 at 10.59.00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0" r="-870"/>
          <a:stretch/>
        </p:blipFill>
        <p:spPr>
          <a:xfrm>
            <a:off x="914992" y="0"/>
            <a:ext cx="7312044" cy="6858000"/>
          </a:xfrm>
        </p:spPr>
      </p:pic>
    </p:spTree>
    <p:extLst>
      <p:ext uri="{BB962C8B-B14F-4D97-AF65-F5344CB8AC3E}">
        <p14:creationId xmlns:p14="http://schemas.microsoft.com/office/powerpoint/2010/main" val="408103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06 at 11.03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71" y="0"/>
            <a:ext cx="6127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1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0-06 at 11.04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0"/>
            <a:ext cx="6592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3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Magic Draw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IBM Rational Software Architect (RSA).</a:t>
            </a:r>
          </a:p>
          <a:p>
            <a:r>
              <a:rPr lang="en-US" dirty="0" smtClean="0"/>
              <a:t>Business Intelligence Reporting Tool (BIRT).</a:t>
            </a:r>
          </a:p>
          <a:p>
            <a:pPr lvl="1"/>
            <a:r>
              <a:rPr lang="en-US" dirty="0" smtClean="0"/>
              <a:t>Learning curve.</a:t>
            </a:r>
          </a:p>
          <a:p>
            <a:pPr lvl="1"/>
            <a:r>
              <a:rPr lang="en-US" dirty="0" smtClean="0"/>
              <a:t>Configure Dataset and queries.</a:t>
            </a:r>
          </a:p>
          <a:p>
            <a:pPr lvl="1"/>
            <a:r>
              <a:rPr lang="en-US" dirty="0" smtClean="0"/>
              <a:t>Format query output.</a:t>
            </a:r>
          </a:p>
          <a:p>
            <a:pPr lvl="1"/>
            <a:r>
              <a:rPr lang="en-US" dirty="0" smtClean="0"/>
              <a:t>Not easy to manage, limited free support.</a:t>
            </a:r>
          </a:p>
          <a:p>
            <a:pPr lvl="1"/>
            <a:r>
              <a:rPr lang="en-US" dirty="0" smtClean="0"/>
              <a:t>Works with IBM RSA only.</a:t>
            </a:r>
          </a:p>
          <a:p>
            <a:r>
              <a:rPr lang="en-US" dirty="0" smtClean="0"/>
              <a:t>Apache Velocity is better. Write script directly in document (</a:t>
            </a:r>
            <a:r>
              <a:rPr lang="en-US" dirty="0" err="1" smtClean="0"/>
              <a:t>docx</a:t>
            </a:r>
            <a:r>
              <a:rPr lang="en-US" dirty="0" smtClean="0"/>
              <a:t> 2 </a:t>
            </a:r>
            <a:r>
              <a:rPr lang="en-US" dirty="0" err="1" smtClean="0"/>
              <a:t>docx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Script can be made to run outside Cameo MD.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1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06 at 11.07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143000"/>
            <a:ext cx="6794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Enumeration, Data types, Interfaces, Stereotypes, Profiles (merge with any changes from </a:t>
            </a:r>
            <a:r>
              <a:rPr lang="en-US" sz="2400" dirty="0" err="1" smtClean="0"/>
              <a:t>Senthil</a:t>
            </a:r>
            <a:r>
              <a:rPr lang="en-US" sz="2400" dirty="0"/>
              <a:t> </a:t>
            </a:r>
            <a:r>
              <a:rPr lang="en-US" sz="2400" dirty="0" smtClean="0"/>
              <a:t>– no updates as of 10/6/2014)</a:t>
            </a:r>
          </a:p>
          <a:p>
            <a:r>
              <a:rPr lang="en-US" sz="2400" dirty="0" smtClean="0"/>
              <a:t>Import RSA documentation, manual ?</a:t>
            </a:r>
          </a:p>
          <a:p>
            <a:r>
              <a:rPr lang="en-US" sz="2400" dirty="0" smtClean="0"/>
              <a:t>Fix format issues</a:t>
            </a:r>
          </a:p>
          <a:p>
            <a:r>
              <a:rPr lang="en-US" sz="2400" dirty="0" smtClean="0"/>
              <a:t>Adjust to final format requirements</a:t>
            </a:r>
          </a:p>
          <a:p>
            <a:pPr lvl="1"/>
            <a:r>
              <a:rPr lang="en-US" sz="2400" dirty="0" smtClean="0"/>
              <a:t>Follow NIEM ? UPDM ?</a:t>
            </a:r>
          </a:p>
          <a:p>
            <a:pPr lvl="1"/>
            <a:r>
              <a:rPr lang="en-US" sz="2400" dirty="0" smtClean="0"/>
              <a:t>Manual formatting</a:t>
            </a:r>
          </a:p>
          <a:p>
            <a:r>
              <a:rPr lang="en-US" sz="2400" dirty="0" smtClean="0"/>
              <a:t>Manually fill out first 9 (preamble) sections.</a:t>
            </a:r>
          </a:p>
          <a:p>
            <a:r>
              <a:rPr lang="en-US" sz="2400" dirty="0" smtClean="0"/>
              <a:t>Anything I missed? Not much time </a:t>
            </a:r>
            <a:r>
              <a:rPr lang="en-US" sz="2400" dirty="0" smtClean="0">
                <a:sym typeface="Wingdings"/>
              </a:rPr>
              <a:t>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6063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velocity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32" r="-41732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1095" y="6317866"/>
            <a:ext cx="7756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>
                <a:solidFill>
                  <a:schemeClr val="bg1">
                    <a:lumMod val="75000"/>
                  </a:schemeClr>
                </a:solidFill>
              </a:rPr>
              <a:t>Diagram taken from : http://</a:t>
            </a:r>
            <a:r>
              <a:rPr lang="en-US" sz="1000" i="1" dirty="0" err="1" smtClean="0">
                <a:solidFill>
                  <a:schemeClr val="bg1">
                    <a:lumMod val="75000"/>
                  </a:schemeClr>
                </a:solidFill>
              </a:rPr>
              <a:t>www.onjava.com</a:t>
            </a:r>
            <a:r>
              <a:rPr lang="en-US" sz="1000" i="1" dirty="0" smtClean="0">
                <a:solidFill>
                  <a:schemeClr val="bg1">
                    <a:lumMod val="75000"/>
                  </a:schemeClr>
                </a:solidFill>
              </a:rPr>
              <a:t>/pub/a/</a:t>
            </a:r>
            <a:r>
              <a:rPr lang="en-US" sz="1000" i="1" dirty="0" err="1" smtClean="0">
                <a:solidFill>
                  <a:schemeClr val="bg1">
                    <a:lumMod val="75000"/>
                  </a:schemeClr>
                </a:solidFill>
              </a:rPr>
              <a:t>onjava</a:t>
            </a:r>
            <a:r>
              <a:rPr lang="en-US" sz="1000" i="1" dirty="0" smtClean="0">
                <a:solidFill>
                  <a:schemeClr val="bg1">
                    <a:lumMod val="75000"/>
                  </a:schemeClr>
                </a:solidFill>
              </a:rPr>
              <a:t>/2004/05/05/cg-vel1.html</a:t>
            </a:r>
            <a:endParaRPr lang="en-US" sz="10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0833" y="1765169"/>
            <a:ext cx="154164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specifications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3657600"/>
            <a:ext cx="639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docx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60865" y="3642484"/>
            <a:ext cx="639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2906" y="5312123"/>
            <a:ext cx="639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docx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5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model in UML (</a:t>
            </a:r>
            <a:r>
              <a:rPr lang="en-US" dirty="0" err="1" smtClean="0"/>
              <a:t>specification.mdzip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Creating template:</a:t>
            </a:r>
          </a:p>
          <a:p>
            <a:pPr lvl="1"/>
            <a:r>
              <a:rPr lang="en-US" dirty="0" smtClean="0"/>
              <a:t>Velocity Template Language</a:t>
            </a:r>
          </a:p>
          <a:p>
            <a:pPr lvl="1"/>
            <a:r>
              <a:rPr lang="en-US" dirty="0" smtClean="0"/>
              <a:t>Extension Libraries by MD</a:t>
            </a:r>
          </a:p>
          <a:p>
            <a:pPr lvl="1"/>
            <a:r>
              <a:rPr lang="en-US" dirty="0" smtClean="0"/>
              <a:t>MD Examples</a:t>
            </a:r>
          </a:p>
          <a:p>
            <a:pPr lvl="1"/>
            <a:r>
              <a:rPr lang="en-US" dirty="0" smtClean="0"/>
              <a:t>Decide target format (MSWord)</a:t>
            </a:r>
          </a:p>
          <a:p>
            <a:r>
              <a:rPr lang="en-US" dirty="0" smtClean="0"/>
              <a:t>Report generation workflow</a:t>
            </a:r>
          </a:p>
          <a:p>
            <a:pPr lvl="1"/>
            <a:r>
              <a:rPr lang="en-US" dirty="0" smtClean="0"/>
              <a:t>Velocity engine embedded/within MD.</a:t>
            </a:r>
          </a:p>
        </p:txBody>
      </p:sp>
    </p:spTree>
    <p:extLst>
      <p:ext uri="{BB962C8B-B14F-4D97-AF65-F5344CB8AC3E}">
        <p14:creationId xmlns:p14="http://schemas.microsoft.com/office/powerpoint/2010/main" val="160711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Cameo/MD Report Wizard</a:t>
            </a:r>
            <a:endParaRPr lang="en-US" dirty="0"/>
          </a:p>
        </p:txBody>
      </p:sp>
      <p:pic>
        <p:nvPicPr>
          <p:cNvPr id="4" name="Content Placeholder 3" descr="Screen Shot 2014-10-06 at 10.26.3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2" r="-44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50423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Cameo/MD Report Wizard</a:t>
            </a:r>
            <a:endParaRPr lang="en-US" dirty="0"/>
          </a:p>
        </p:txBody>
      </p:sp>
      <p:pic>
        <p:nvPicPr>
          <p:cNvPr id="5" name="Content Placeholder 4" descr="Screen Shot 2014-10-06 at 10.32.1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61" r="-16161"/>
          <a:stretch>
            <a:fillRect/>
          </a:stretch>
        </p:blipFill>
        <p:spPr/>
      </p:pic>
      <p:sp>
        <p:nvSpPr>
          <p:cNvPr id="6" name="Oval Callout 5"/>
          <p:cNvSpPr/>
          <p:nvPr/>
        </p:nvSpPr>
        <p:spPr>
          <a:xfrm>
            <a:off x="7469803" y="6199152"/>
            <a:ext cx="1538132" cy="529675"/>
          </a:xfrm>
          <a:prstGeom prst="wedgeEllipseCallout">
            <a:avLst>
              <a:gd name="adj1" fmla="val -102239"/>
              <a:gd name="adj2" fmla="val -21464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0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Cameo/MD Report Wizard</a:t>
            </a:r>
            <a:endParaRPr lang="en-US" dirty="0"/>
          </a:p>
        </p:txBody>
      </p:sp>
      <p:pic>
        <p:nvPicPr>
          <p:cNvPr id="5" name="Content Placeholder 4" descr="Screen Shot 2014-10-06 at 10.27.4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214" r="-222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447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Cameo/MD Report Wizard</a:t>
            </a:r>
            <a:endParaRPr lang="en-US" dirty="0"/>
          </a:p>
        </p:txBody>
      </p:sp>
      <p:pic>
        <p:nvPicPr>
          <p:cNvPr id="4" name="Content Placeholder 3" descr="Screen Shot 2014-10-06 at 10.28.2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06" r="-19706"/>
          <a:stretch>
            <a:fillRect/>
          </a:stretch>
        </p:blipFill>
        <p:spPr/>
      </p:pic>
      <p:sp>
        <p:nvSpPr>
          <p:cNvPr id="6" name="Oval Callout 5"/>
          <p:cNvSpPr/>
          <p:nvPr/>
        </p:nvSpPr>
        <p:spPr>
          <a:xfrm>
            <a:off x="7469803" y="6199152"/>
            <a:ext cx="1538132" cy="529675"/>
          </a:xfrm>
          <a:prstGeom prst="wedgeEllipseCallout">
            <a:avLst>
              <a:gd name="adj1" fmla="val -98649"/>
              <a:gd name="adj2" fmla="val -3203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Pkgs</a:t>
            </a:r>
            <a:r>
              <a:rPr lang="en-US" dirty="0" smtClean="0"/>
              <a:t> in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36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Cameo/MD Report Wizard</a:t>
            </a:r>
            <a:endParaRPr lang="en-US" dirty="0"/>
          </a:p>
        </p:txBody>
      </p:sp>
      <p:pic>
        <p:nvPicPr>
          <p:cNvPr id="5" name="Content Placeholder 4" descr="Screen Shot 2014-10-06 at 10.29.3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6" r="-19436"/>
          <a:stretch>
            <a:fillRect/>
          </a:stretch>
        </p:blipFill>
        <p:spPr/>
      </p:pic>
      <p:sp>
        <p:nvSpPr>
          <p:cNvPr id="6" name="Oval Callout 5"/>
          <p:cNvSpPr/>
          <p:nvPr/>
        </p:nvSpPr>
        <p:spPr>
          <a:xfrm>
            <a:off x="7469803" y="6199152"/>
            <a:ext cx="1538132" cy="529675"/>
          </a:xfrm>
          <a:prstGeom prst="wedgeEllipseCallout">
            <a:avLst>
              <a:gd name="adj1" fmla="val -179675"/>
              <a:gd name="adj2" fmla="val -56313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8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346</Words>
  <Application>Microsoft Macintosh PowerPoint</Application>
  <PresentationFormat>On-screen Show (4:3)</PresentationFormat>
  <Paragraphs>68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Model  OMG Specifications AML OMG Submission</vt:lpstr>
      <vt:lpstr>Before Magic Draw </vt:lpstr>
      <vt:lpstr>Generation</vt:lpstr>
      <vt:lpstr>What do we need?</vt:lpstr>
      <vt:lpstr>Cameo/MD Report Wizard</vt:lpstr>
      <vt:lpstr>Cameo/MD Report Wizard</vt:lpstr>
      <vt:lpstr>Cameo/MD Report Wizard</vt:lpstr>
      <vt:lpstr>Cameo/MD Report Wizard</vt:lpstr>
      <vt:lpstr>Cameo/MD Report Wizard</vt:lpstr>
      <vt:lpstr>AML Model</vt:lpstr>
      <vt:lpstr>Ordering</vt:lpstr>
      <vt:lpstr>Velocity Template</vt:lpstr>
      <vt:lpstr>Velocity Template</vt:lpstr>
      <vt:lpstr>Steps</vt:lpstr>
      <vt:lpstr>Velocity Code Snippet</vt:lpstr>
      <vt:lpstr>Output Document </vt:lpstr>
      <vt:lpstr>Output Document </vt:lpstr>
      <vt:lpstr>PowerPoint Presentation</vt:lpstr>
      <vt:lpstr>PowerPoint Presentation</vt:lpstr>
      <vt:lpstr>PowerPoint Presentation</vt:lpstr>
      <vt:lpstr>TODOs</vt:lpstr>
    </vt:vector>
  </TitlesOfParts>
  <Company>Mayo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AML OMG Specifcation</dc:title>
  <dc:creator>Deepak Sharma</dc:creator>
  <cp:lastModifiedBy>Deepak Sharma</cp:lastModifiedBy>
  <cp:revision>16</cp:revision>
  <dcterms:created xsi:type="dcterms:W3CDTF">2014-10-06T14:38:57Z</dcterms:created>
  <dcterms:modified xsi:type="dcterms:W3CDTF">2014-10-06T18:02:27Z</dcterms:modified>
</cp:coreProperties>
</file>