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0160000" cy="5715000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F3F3F3"/>
    <a:srgbClr val="DDDDDD"/>
    <a:srgbClr val="EAEAEA"/>
    <a:srgbClr val="F9F9F9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3589" autoAdjust="0"/>
  </p:normalViewPr>
  <p:slideViewPr>
    <p:cSldViewPr>
      <p:cViewPr varScale="1">
        <p:scale>
          <a:sx n="98" d="100"/>
          <a:sy n="98" d="100"/>
        </p:scale>
        <p:origin x="586" y="58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7B3861B-4416-4A18-B03F-F756F9DF0F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07FA3D-9875-40AC-BD81-70ED9DC265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797D41-A117-459D-BC31-F7BF7A1695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F508321-EF05-4276-B4D3-BE87CA630D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D16DBF2-3F5E-496C-B62D-17D6A8BD5E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AB6A7B-8181-4621-AD35-32A12B9D59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A229AC-539F-4BE6-AA39-03F6F399AC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2562BA3-EBDA-4BED-88FF-41D9601118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58D4B58-6FBB-46E8-9AA1-47E93CF39D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862AD120-9DD1-4E6E-B839-BC966C8A0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2C61060-ACD1-4B26-8CAE-0BF11CE08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35AF000-08AA-4F86-A492-28AD59BAB4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CA9F1F3-9F62-4F02-AE5E-B88F314B83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E8992B-AD34-42EF-B14F-D47CE02CA4F5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65DA2A1-6601-489B-80ED-882F55743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74E6473-575A-47F8-8AFF-7360FADD2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본 프로젝트를 통하여 </a:t>
            </a:r>
            <a:r>
              <a:rPr lang="en-US" altLang="ko-KR" sz="1200" dirty="0">
                <a:latin typeface="HY울릉도B" pitchFamily="18" charset="-127"/>
                <a:ea typeface="HY울릉도B" pitchFamily="18" charset="-127"/>
              </a:rPr>
              <a:t>‘</a:t>
            </a:r>
            <a:r>
              <a:rPr lang="ko-KR" altLang="en-US" sz="1200" dirty="0" err="1">
                <a:latin typeface="HY울릉도B" pitchFamily="18" charset="-127"/>
                <a:ea typeface="HY울릉도B" pitchFamily="18" charset="-127"/>
              </a:rPr>
              <a:t>빅데이터</a:t>
            </a: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 분석 및 활용</a:t>
            </a:r>
            <a:r>
              <a:rPr lang="en-US" altLang="ko-KR" sz="1200" dirty="0">
                <a:latin typeface="HY울릉도B" pitchFamily="18" charset="-127"/>
                <a:ea typeface="HY울릉도B" pitchFamily="18" charset="-127"/>
              </a:rPr>
              <a:t>’</a:t>
            </a: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이란 기법을 통하여 제조 라인의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생산성 향상과 완성 제품의 품질 수준 향상이란 목표를 달성하고 이를 넘어 제조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산업의 혁신을 이끌어 나갈 수 있는 하나의 </a:t>
            </a:r>
            <a:r>
              <a:rPr lang="en-US" altLang="ko-KR" sz="1200" dirty="0">
                <a:latin typeface="HY울릉도B" pitchFamily="18" charset="-127"/>
                <a:ea typeface="HY울릉도B" pitchFamily="18" charset="-127"/>
              </a:rPr>
              <a:t>Tool </a:t>
            </a:r>
            <a:r>
              <a:rPr lang="ko-KR" altLang="en-US" sz="1200" dirty="0">
                <a:latin typeface="HY울릉도B" pitchFamily="18" charset="-127"/>
                <a:ea typeface="HY울릉도B" pitchFamily="18" charset="-127"/>
              </a:rPr>
              <a:t>로써 자리 잡기를 기원해 본다</a:t>
            </a:r>
            <a:r>
              <a:rPr lang="en-US" altLang="ko-KR" sz="1200" dirty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AF000-08AA-4F86-A492-28AD59BAB4C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7">
            <a:extLst>
              <a:ext uri="{FF2B5EF4-FFF2-40B4-BE49-F238E27FC236}">
                <a16:creationId xmlns:a16="http://schemas.microsoft.com/office/drawing/2014/main" id="{188703CC-4516-4960-A5AC-D431078853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248275"/>
            <a:ext cx="10160000" cy="466725"/>
            <a:chOff x="-6" y="4731102"/>
            <a:chExt cx="9144006" cy="420507"/>
          </a:xfrm>
        </p:grpSpPr>
        <p:pic>
          <p:nvPicPr>
            <p:cNvPr id="5" name="그림 19">
              <a:extLst>
                <a:ext uri="{FF2B5EF4-FFF2-40B4-BE49-F238E27FC236}">
                  <a16:creationId xmlns:a16="http://schemas.microsoft.com/office/drawing/2014/main" id="{A2E7CCF2-1037-48DF-A92A-C9C5CA4F0F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1" y="4731102"/>
              <a:ext cx="2428875" cy="28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id="{8772B4A3-4042-43D3-8AF0-8114862485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6" y="5015676"/>
              <a:ext cx="9144006" cy="135933"/>
              <a:chOff x="-6" y="6278130"/>
              <a:chExt cx="9144006" cy="13373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3ED9C68-9899-4E74-95CD-39FC3FFC79F4}"/>
                  </a:ext>
                </a:extLst>
              </p:cNvPr>
              <p:cNvSpPr/>
              <p:nvPr userDrawn="1"/>
            </p:nvSpPr>
            <p:spPr>
              <a:xfrm>
                <a:off x="-6" y="6283813"/>
                <a:ext cx="9144006" cy="12805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34CD0F0B-BC55-4A60-858B-6E620C059D86}"/>
                  </a:ext>
                </a:extLst>
              </p:cNvPr>
              <p:cNvSpPr/>
              <p:nvPr userDrawn="1"/>
            </p:nvSpPr>
            <p:spPr>
              <a:xfrm flipH="1">
                <a:off x="5767862" y="6278184"/>
                <a:ext cx="200025" cy="133679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A619477-F8A3-48DF-AA7B-0276256D9F89}"/>
                  </a:ext>
                </a:extLst>
              </p:cNvPr>
              <p:cNvSpPr/>
              <p:nvPr userDrawn="1"/>
            </p:nvSpPr>
            <p:spPr>
              <a:xfrm>
                <a:off x="5967887" y="6283813"/>
                <a:ext cx="3176113" cy="128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1775367"/>
            <a:ext cx="8636000" cy="1225021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38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62850D50-A07B-4B26-8299-98E8F46D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C76660-8486-4D4E-ABDC-7763DF9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2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BDC3-81E6-471E-BFFA-2C1305F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EFB65-F767-4372-A414-A0F691CD8A2B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A332D-30AE-4720-93A0-5339AB1B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4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228877"/>
            <a:ext cx="2286000" cy="4876271"/>
          </a:xfrm>
        </p:spPr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1" y="228877"/>
            <a:ext cx="6688667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C194-0B63-43AE-A515-7279981A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3607A-A435-4872-8879-72EB7DE614E8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89A3F-AC7E-4AFF-AFE3-AB50C4CF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20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2E78D-066E-4AFB-BC5C-1BF1B593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AD47-5A94-4EA0-A39D-089B036A5362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73B0A-B38C-41B5-87B9-CB90D189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571" y="3672429"/>
            <a:ext cx="8636000" cy="1135063"/>
          </a:xfrm>
        </p:spPr>
        <p:txBody>
          <a:bodyPr rtlCol="0">
            <a:normAutofit/>
          </a:bodyPr>
          <a:lstStyle>
            <a:lvl1pPr>
              <a:defRPr lang="ko-KR" altLang="en-US">
                <a:solidFill>
                  <a:srgbClr val="3333F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571" y="2422261"/>
            <a:ext cx="86360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1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86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82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78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73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6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65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29AC0-7326-4CFF-808B-D27DC020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3DC2D-C8BC-4F93-AD83-4B52025B7829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B4E9D-95E6-4275-8F01-CFDCBDD8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2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4668" y="1333500"/>
            <a:ext cx="4487333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4CC37-E66C-4AAE-B0A0-4061F14F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F1DC4-38F3-4E09-9207-4FDD0D253315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8737A-C8FD-47AF-B815-2D1F981C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9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8" y="1279268"/>
            <a:ext cx="4489097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57" indent="0">
              <a:buNone/>
              <a:defRPr sz="1667" b="1"/>
            </a:lvl2pPr>
            <a:lvl3pPr marL="761913" indent="0">
              <a:buNone/>
              <a:defRPr sz="1500" b="1"/>
            </a:lvl3pPr>
            <a:lvl4pPr marL="1142869" indent="0">
              <a:buNone/>
              <a:defRPr sz="1333" b="1"/>
            </a:lvl4pPr>
            <a:lvl5pPr marL="1523825" indent="0">
              <a:buNone/>
              <a:defRPr sz="1333" b="1"/>
            </a:lvl5pPr>
            <a:lvl6pPr marL="1904780" indent="0">
              <a:buNone/>
              <a:defRPr sz="1333" b="1"/>
            </a:lvl6pPr>
            <a:lvl7pPr marL="2285738" indent="0">
              <a:buNone/>
              <a:defRPr sz="1333" b="1"/>
            </a:lvl7pPr>
            <a:lvl8pPr marL="2666693" indent="0">
              <a:buNone/>
              <a:defRPr sz="1333" b="1"/>
            </a:lvl8pPr>
            <a:lvl9pPr marL="304765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8" y="1812396"/>
            <a:ext cx="4489097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1140" y="1279268"/>
            <a:ext cx="4490861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57" indent="0">
              <a:buNone/>
              <a:defRPr sz="1667" b="1"/>
            </a:lvl2pPr>
            <a:lvl3pPr marL="761913" indent="0">
              <a:buNone/>
              <a:defRPr sz="1500" b="1"/>
            </a:lvl3pPr>
            <a:lvl4pPr marL="1142869" indent="0">
              <a:buNone/>
              <a:defRPr sz="1333" b="1"/>
            </a:lvl4pPr>
            <a:lvl5pPr marL="1523825" indent="0">
              <a:buNone/>
              <a:defRPr sz="1333" b="1"/>
            </a:lvl5pPr>
            <a:lvl6pPr marL="1904780" indent="0">
              <a:buNone/>
              <a:defRPr sz="1333" b="1"/>
            </a:lvl6pPr>
            <a:lvl7pPr marL="2285738" indent="0">
              <a:buNone/>
              <a:defRPr sz="1333" b="1"/>
            </a:lvl7pPr>
            <a:lvl8pPr marL="2666693" indent="0">
              <a:buNone/>
              <a:defRPr sz="1333" b="1"/>
            </a:lvl8pPr>
            <a:lvl9pPr marL="304765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1140" y="1812396"/>
            <a:ext cx="4490861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E67731-3F8D-4EE3-8781-3FF35757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365E-802B-48D2-810D-315BC7C0D37D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911789-3D88-42E3-B5D7-30A7361F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6EC14-356D-4308-9B27-5B1F28A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A7FC-9BEF-43DA-9B3C-2D7DFF5BA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just">
              <a:defRPr sz="2333">
                <a:latin typeface="+mn-ea"/>
                <a:ea typeface="+mn-ea"/>
              </a:defRPr>
            </a:lvl1pPr>
            <a:lvl2pPr>
              <a:defRPr sz="2333">
                <a:latin typeface="+mn-ea"/>
                <a:ea typeface="+mn-ea"/>
              </a:defRPr>
            </a:lvl2pPr>
            <a:lvl3pPr>
              <a:defRPr sz="2333">
                <a:latin typeface="+mn-ea"/>
                <a:ea typeface="+mn-ea"/>
              </a:defRPr>
            </a:lvl3pPr>
            <a:lvl4pPr>
              <a:defRPr sz="2333">
                <a:latin typeface="+mn-ea"/>
                <a:ea typeface="+mn-ea"/>
              </a:defRPr>
            </a:lvl4pPr>
            <a:lvl5pPr>
              <a:defRPr sz="2333">
                <a:latin typeface="+mn-ea"/>
                <a:ea typeface="+mn-ea"/>
              </a:defRPr>
            </a:lvl5pPr>
          </a:lstStyle>
          <a:p>
            <a:pPr lvl="0"/>
            <a:endParaRPr lang="ko-KR" altLang="en-US" noProof="0" dirty="0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0E2130FD-D079-486C-90E5-49BA0FCF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2AF5A-4C04-49C3-A592-AD3F13015287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1C77DC9C-6C3C-4DDA-B51D-FD76CE30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30B35FD0-D96B-4885-9D7B-83C12A2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AFF8-E052-4F25-AABA-BF09353B5C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9144000" cy="952500"/>
          </a:xfrm>
        </p:spPr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846C7260-97D3-43F7-9391-6D297DF7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71BF0-8EEA-4108-9C6B-A19361F3F445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4" name="바닥글 개체 틀 2">
            <a:extLst>
              <a:ext uri="{FF2B5EF4-FFF2-40B4-BE49-F238E27FC236}">
                <a16:creationId xmlns:a16="http://schemas.microsoft.com/office/drawing/2014/main" id="{CED99A91-88C7-4CB9-A83D-E36AAA5E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2663156C-28EA-4085-8A8D-B3289276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5C41-E805-4554-AFBF-C69E4FFF99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1" y="227554"/>
            <a:ext cx="3342571" cy="968375"/>
          </a:xfrm>
        </p:spPr>
        <p:txBody>
          <a:bodyPr rtlCol="0">
            <a:normAutofit/>
          </a:bodyPr>
          <a:lstStyle>
            <a:lvl1pPr>
              <a:defRPr lang="ko-KR" altLang="en-US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2277" y="227542"/>
            <a:ext cx="5679723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1" y="1195920"/>
            <a:ext cx="3342571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57" indent="0">
              <a:buNone/>
              <a:defRPr sz="1000"/>
            </a:lvl2pPr>
            <a:lvl3pPr marL="761913" indent="0">
              <a:buNone/>
              <a:defRPr sz="833"/>
            </a:lvl3pPr>
            <a:lvl4pPr marL="1142869" indent="0">
              <a:buNone/>
              <a:defRPr sz="750"/>
            </a:lvl4pPr>
            <a:lvl5pPr marL="1523825" indent="0">
              <a:buNone/>
              <a:defRPr sz="750"/>
            </a:lvl5pPr>
            <a:lvl6pPr marL="1904780" indent="0">
              <a:buNone/>
              <a:defRPr sz="750"/>
            </a:lvl6pPr>
            <a:lvl7pPr marL="2285738" indent="0">
              <a:buNone/>
              <a:defRPr sz="750"/>
            </a:lvl7pPr>
            <a:lvl8pPr marL="2666693" indent="0">
              <a:buNone/>
              <a:defRPr sz="750"/>
            </a:lvl8pPr>
            <a:lvl9pPr marL="304765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2A8CB-AF1D-4987-8B03-C6FEE2EF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51C2D-3A4A-4F88-A035-E7769CB36BC6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4A57E-204E-41FE-8D87-06A5C43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1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2667"/>
            </a:lvl1pPr>
            <a:lvl2pPr marL="380957" indent="0">
              <a:buNone/>
              <a:defRPr sz="2333"/>
            </a:lvl2pPr>
            <a:lvl3pPr marL="761913" indent="0">
              <a:buNone/>
              <a:defRPr sz="2000"/>
            </a:lvl3pPr>
            <a:lvl4pPr marL="1142869" indent="0">
              <a:buNone/>
              <a:defRPr sz="1667"/>
            </a:lvl4pPr>
            <a:lvl5pPr marL="1523825" indent="0">
              <a:buNone/>
              <a:defRPr sz="1667"/>
            </a:lvl5pPr>
            <a:lvl6pPr marL="1904780" indent="0">
              <a:buNone/>
              <a:defRPr sz="1667"/>
            </a:lvl6pPr>
            <a:lvl7pPr marL="2285738" indent="0">
              <a:buNone/>
              <a:defRPr sz="1667"/>
            </a:lvl7pPr>
            <a:lvl8pPr marL="2666693" indent="0">
              <a:buNone/>
              <a:defRPr sz="1667"/>
            </a:lvl8pPr>
            <a:lvl9pPr marL="3047650" indent="0">
              <a:buNone/>
              <a:defRPr sz="16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57" indent="0">
              <a:buNone/>
              <a:defRPr sz="1000"/>
            </a:lvl2pPr>
            <a:lvl3pPr marL="761913" indent="0">
              <a:buNone/>
              <a:defRPr sz="833"/>
            </a:lvl3pPr>
            <a:lvl4pPr marL="1142869" indent="0">
              <a:buNone/>
              <a:defRPr sz="750"/>
            </a:lvl4pPr>
            <a:lvl5pPr marL="1523825" indent="0">
              <a:buNone/>
              <a:defRPr sz="750"/>
            </a:lvl5pPr>
            <a:lvl6pPr marL="1904780" indent="0">
              <a:buNone/>
              <a:defRPr sz="750"/>
            </a:lvl6pPr>
            <a:lvl7pPr marL="2285738" indent="0">
              <a:buNone/>
              <a:defRPr sz="750"/>
            </a:lvl7pPr>
            <a:lvl8pPr marL="2666693" indent="0">
              <a:buNone/>
              <a:defRPr sz="750"/>
            </a:lvl8pPr>
            <a:lvl9pPr marL="304765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1438-46DE-4B39-8AFE-321CA21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4E87-811F-42D3-A306-E35425D87793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947A8-B796-40F1-B689-9DB3A14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D5704CA7-CDB2-4302-8ED8-0898B2686F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8000" y="11049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8806BC40-ABA1-4291-8F6B-B19F5F1CB3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8000" y="1333500"/>
            <a:ext cx="9144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A6389-1433-4A22-886C-B9389DE6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0" y="5297488"/>
            <a:ext cx="23701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5D39099-D67F-4189-9B41-F471BD84A862}" type="datetimeFigureOut">
              <a:rPr lang="ko-KR" altLang="en-US"/>
              <a:pPr>
                <a:defRPr/>
              </a:pPr>
              <a:t>2019-07-30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D3EE9-D3D9-4E98-B028-450046D5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863" y="5297488"/>
            <a:ext cx="3216275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53AD7-DCF4-413D-B4BC-451B8D198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81863" y="5297488"/>
            <a:ext cx="2370137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513D928-1B64-4459-A296-403D073FD6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1" name="그룹 34">
            <a:extLst>
              <a:ext uri="{FF2B5EF4-FFF2-40B4-BE49-F238E27FC236}">
                <a16:creationId xmlns:a16="http://schemas.microsoft.com/office/drawing/2014/main" id="{629315B0-AAE7-42E2-8896-A6C91CFDAA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5248275"/>
            <a:ext cx="10160000" cy="466725"/>
            <a:chOff x="-1" y="4731102"/>
            <a:chExt cx="9144001" cy="420472"/>
          </a:xfrm>
        </p:grpSpPr>
        <p:pic>
          <p:nvPicPr>
            <p:cNvPr id="1040" name="그림 36">
              <a:extLst>
                <a:ext uri="{FF2B5EF4-FFF2-40B4-BE49-F238E27FC236}">
                  <a16:creationId xmlns:a16="http://schemas.microsoft.com/office/drawing/2014/main" id="{CC53E9E1-8C9D-49C5-822A-1F68E274EC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1" y="4731102"/>
              <a:ext cx="2428875" cy="28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1" name="그룹 38">
              <a:extLst>
                <a:ext uri="{FF2B5EF4-FFF2-40B4-BE49-F238E27FC236}">
                  <a16:creationId xmlns:a16="http://schemas.microsoft.com/office/drawing/2014/main" id="{7714A59C-7017-421F-993A-BFDE8D3866F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1" y="5015473"/>
              <a:ext cx="9144001" cy="136101"/>
              <a:chOff x="-1" y="6277964"/>
              <a:chExt cx="9144001" cy="13389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0B7DCAD-F651-4988-87B4-87F60EF74793}"/>
                  </a:ext>
                </a:extLst>
              </p:cNvPr>
              <p:cNvSpPr/>
              <p:nvPr userDrawn="1"/>
            </p:nvSpPr>
            <p:spPr>
              <a:xfrm>
                <a:off x="-1" y="6283823"/>
                <a:ext cx="9144001" cy="12804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7A43BAC7-CAE1-41AA-8DFD-89754F39D9E2}"/>
                  </a:ext>
                </a:extLst>
              </p:cNvPr>
              <p:cNvSpPr/>
              <p:nvPr userDrawn="1"/>
            </p:nvSpPr>
            <p:spPr>
              <a:xfrm flipH="1">
                <a:off x="5766435" y="6278194"/>
                <a:ext cx="200025" cy="133669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379DF63-C3F3-4B55-B58B-B962AFF41627}"/>
                  </a:ext>
                </a:extLst>
              </p:cNvPr>
              <p:cNvSpPr/>
              <p:nvPr userDrawn="1"/>
            </p:nvSpPr>
            <p:spPr>
              <a:xfrm>
                <a:off x="5966460" y="6283823"/>
                <a:ext cx="3177540" cy="12804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C4014C17-B6DE-4A9E-AC4B-AA5CE8463145}"/>
              </a:ext>
            </a:extLst>
          </p:cNvPr>
          <p:cNvSpPr/>
          <p:nvPr userDrawn="1"/>
        </p:nvSpPr>
        <p:spPr bwMode="auto">
          <a:xfrm flipH="1">
            <a:off x="4565650" y="1588"/>
            <a:ext cx="95250" cy="85725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32062">
              <a:defRPr/>
            </a:pPr>
            <a:endParaRPr lang="ko-KR" altLang="en-US" sz="851" kern="0">
              <a:solidFill>
                <a:sysClr val="window" lastClr="FFFFFF"/>
              </a:solidFill>
              <a:latin typeface="맑은 고딕"/>
            </a:endParaRPr>
          </a:p>
        </p:txBody>
      </p:sp>
      <p:grpSp>
        <p:nvGrpSpPr>
          <p:cNvPr id="1033" name="그룹 1">
            <a:extLst>
              <a:ext uri="{FF2B5EF4-FFF2-40B4-BE49-F238E27FC236}">
                <a16:creationId xmlns:a16="http://schemas.microsoft.com/office/drawing/2014/main" id="{5FE6B556-A933-4599-8AC1-747896C6EC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88" y="0"/>
            <a:ext cx="10158412" cy="415925"/>
            <a:chOff x="1588" y="0"/>
            <a:chExt cx="10158412" cy="4159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E60918-D778-4AEB-A53D-9F893988010F}"/>
                </a:ext>
              </a:extLst>
            </p:cNvPr>
            <p:cNvSpPr/>
            <p:nvPr userDrawn="1"/>
          </p:nvSpPr>
          <p:spPr bwMode="auto">
            <a:xfrm flipH="1">
              <a:off x="1588" y="0"/>
              <a:ext cx="3557587" cy="139700"/>
            </a:xfrm>
            <a:prstGeom prst="rect">
              <a:avLst/>
            </a:prstGeom>
            <a:solidFill>
              <a:srgbClr val="3AB426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432062">
                <a:defRPr/>
              </a:pPr>
              <a:endParaRPr lang="ko-KR" altLang="en-US" sz="851" kern="0" dirty="0">
                <a:solidFill>
                  <a:sysClr val="window" lastClr="FFFFFF"/>
                </a:solidFill>
                <a:latin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3899330-122C-4AFB-846A-192C66CC3D46}"/>
                </a:ext>
              </a:extLst>
            </p:cNvPr>
            <p:cNvSpPr/>
            <p:nvPr userDrawn="1"/>
          </p:nvSpPr>
          <p:spPr bwMode="auto">
            <a:xfrm flipH="1">
              <a:off x="3552825" y="0"/>
              <a:ext cx="3559175" cy="1397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432062">
                <a:defRPr/>
              </a:pPr>
              <a:endParaRPr lang="ko-KR" altLang="en-US" sz="851" kern="0" dirty="0">
                <a:solidFill>
                  <a:sysClr val="window" lastClr="FFFFFF"/>
                </a:solidFill>
                <a:latin typeface="맑은 고딕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F10BCDB-63AA-45B8-B340-47984F389056}"/>
                </a:ext>
              </a:extLst>
            </p:cNvPr>
            <p:cNvSpPr/>
            <p:nvPr userDrawn="1"/>
          </p:nvSpPr>
          <p:spPr bwMode="auto">
            <a:xfrm flipH="1">
              <a:off x="6602413" y="0"/>
              <a:ext cx="3557587" cy="139700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432062">
                <a:defRPr/>
              </a:pPr>
              <a:endParaRPr lang="ko-KR" altLang="en-US" sz="851" kern="0" dirty="0">
                <a:solidFill>
                  <a:sysClr val="window" lastClr="FFFFFF"/>
                </a:solidFill>
                <a:latin typeface="맑은 고딕"/>
              </a:endParaRP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A3ABE070-0A20-44FA-B64B-1C6146095978}"/>
                </a:ext>
              </a:extLst>
            </p:cNvPr>
            <p:cNvSpPr/>
            <p:nvPr userDrawn="1"/>
          </p:nvSpPr>
          <p:spPr bwMode="auto">
            <a:xfrm flipH="1">
              <a:off x="6389688" y="0"/>
              <a:ext cx="225425" cy="139700"/>
            </a:xfrm>
            <a:prstGeom prst="rtTriangle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432062">
                <a:defRPr/>
              </a:pPr>
              <a:endParaRPr lang="ko-KR" altLang="en-US" sz="851" kern="0">
                <a:solidFill>
                  <a:sysClr val="window" lastClr="FFFFFF"/>
                </a:solidFill>
                <a:latin typeface="맑은 고딕"/>
              </a:endParaRPr>
            </a:p>
          </p:txBody>
        </p:sp>
        <p:pic>
          <p:nvPicPr>
            <p:cNvPr id="1038" name="그림 2">
              <a:extLst>
                <a:ext uri="{FF2B5EF4-FFF2-40B4-BE49-F238E27FC236}">
                  <a16:creationId xmlns:a16="http://schemas.microsoft.com/office/drawing/2014/main" id="{FEA51E0B-C845-44F1-9BB1-9FE69D39B0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0350" y="192088"/>
              <a:ext cx="893763" cy="223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352A0AD2-EB75-400C-93B1-29E48CBF641B}"/>
                </a:ext>
              </a:extLst>
            </p:cNvPr>
            <p:cNvSpPr/>
            <p:nvPr userDrawn="1"/>
          </p:nvSpPr>
          <p:spPr bwMode="auto">
            <a:xfrm flipH="1">
              <a:off x="3328988" y="0"/>
              <a:ext cx="223837" cy="139700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432062">
                <a:defRPr/>
              </a:pPr>
              <a:endParaRPr lang="ko-KR" altLang="en-US" sz="851" ker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맑은 고딕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8" r:id="rId1"/>
    <p:sldLayoutId id="2147485129" r:id="rId2"/>
    <p:sldLayoutId id="2147485130" r:id="rId3"/>
    <p:sldLayoutId id="2147485131" r:id="rId4"/>
    <p:sldLayoutId id="2147485132" r:id="rId5"/>
    <p:sldLayoutId id="2147485133" r:id="rId6"/>
    <p:sldLayoutId id="2147485134" r:id="rId7"/>
    <p:sldLayoutId id="2147485135" r:id="rId8"/>
    <p:sldLayoutId id="2147485136" r:id="rId9"/>
    <p:sldLayoutId id="2147485137" r:id="rId10"/>
    <p:sldLayoutId id="2147485138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380957" algn="ctr" rtl="0" fontAlgn="base" latinLnBrk="1">
        <a:spcBef>
          <a:spcPct val="0"/>
        </a:spcBef>
        <a:spcAft>
          <a:spcPct val="0"/>
        </a:spcAft>
        <a:defRPr sz="3667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761913" algn="ctr" rtl="0" fontAlgn="base" latinLnBrk="1">
        <a:spcBef>
          <a:spcPct val="0"/>
        </a:spcBef>
        <a:spcAft>
          <a:spcPct val="0"/>
        </a:spcAft>
        <a:defRPr sz="3667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142869" algn="ctr" rtl="0" fontAlgn="base" latinLnBrk="1">
        <a:spcBef>
          <a:spcPct val="0"/>
        </a:spcBef>
        <a:spcAft>
          <a:spcPct val="0"/>
        </a:spcAft>
        <a:defRPr sz="3667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523825" algn="ctr" rtl="0" fontAlgn="base" latinLnBrk="1">
        <a:spcBef>
          <a:spcPct val="0"/>
        </a:spcBef>
        <a:spcAft>
          <a:spcPct val="0"/>
        </a:spcAft>
        <a:defRPr sz="3667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79400" indent="-2794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12775" indent="-23177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46150" indent="-1841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27150" indent="-1841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708150" indent="-1841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095259" indent="-190478" algn="l" defTabSz="76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215" indent="-190478" algn="l" defTabSz="76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172" indent="-190478" algn="l" defTabSz="76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127" indent="-190478" algn="l" defTabSz="76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57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13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9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25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780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38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693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50" algn="l" defTabSz="761913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CF0C244-F0AF-4DE2-B394-7F351DE1781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93900" y="1644650"/>
            <a:ext cx="61722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380985" algn="ctr" rtl="0" fontAlgn="base" latinLnBrk="1">
              <a:spcBef>
                <a:spcPct val="0"/>
              </a:spcBef>
              <a:spcAft>
                <a:spcPct val="0"/>
              </a:spcAft>
              <a:defRPr sz="3667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761970" algn="ctr" rtl="0" fontAlgn="base" latinLnBrk="1">
              <a:spcBef>
                <a:spcPct val="0"/>
              </a:spcBef>
              <a:spcAft>
                <a:spcPct val="0"/>
              </a:spcAft>
              <a:defRPr sz="3667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142954" algn="ctr" rtl="0" fontAlgn="base" latinLnBrk="1">
              <a:spcBef>
                <a:spcPct val="0"/>
              </a:spcBef>
              <a:spcAft>
                <a:spcPct val="0"/>
              </a:spcAft>
              <a:defRPr sz="3667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523939" algn="ctr" rtl="0" fontAlgn="base" latinLnBrk="1">
              <a:spcBef>
                <a:spcPct val="0"/>
              </a:spcBef>
              <a:spcAft>
                <a:spcPct val="0"/>
              </a:spcAft>
              <a:defRPr sz="3667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sz="2700" dirty="0">
                <a:latin typeface="HY울릉도B" pitchFamily="18" charset="-127"/>
                <a:ea typeface="HY울릉도B" pitchFamily="18" charset="-127"/>
              </a:rPr>
              <a:t>제조 빅데이터 전문가 </a:t>
            </a:r>
            <a:r>
              <a:rPr lang="en-US" altLang="ko-KR" sz="2700" dirty="0">
                <a:latin typeface="HY울릉도B" pitchFamily="18" charset="-127"/>
                <a:ea typeface="HY울릉도B" pitchFamily="18" charset="-127"/>
              </a:rPr>
              <a:t>4</a:t>
            </a:r>
            <a:r>
              <a:rPr lang="ko-KR" altLang="en-US" sz="2700" dirty="0">
                <a:latin typeface="HY울릉도B" pitchFamily="18" charset="-127"/>
                <a:ea typeface="HY울릉도B" pitchFamily="18" charset="-127"/>
              </a:rPr>
              <a:t>기</a:t>
            </a:r>
            <a:r>
              <a:rPr lang="en-US" altLang="ko-KR" sz="2700" dirty="0">
                <a:latin typeface="HY울릉도B" pitchFamily="18" charset="-127"/>
                <a:ea typeface="HY울릉도B" pitchFamily="18" charset="-127"/>
              </a:rPr>
              <a:t> 2</a:t>
            </a:r>
            <a:r>
              <a:rPr lang="ko-KR" altLang="en-US" sz="2700" dirty="0">
                <a:latin typeface="HY울릉도B" pitchFamily="18" charset="-127"/>
                <a:ea typeface="HY울릉도B" pitchFamily="18" charset="-127"/>
              </a:rPr>
              <a:t>조</a:t>
            </a:r>
            <a:br>
              <a:rPr lang="en-US" altLang="ko-KR" sz="2700" dirty="0">
                <a:latin typeface="HY울릉도B" pitchFamily="18" charset="-127"/>
                <a:ea typeface="HY울릉도B" pitchFamily="18" charset="-127"/>
              </a:rPr>
            </a:br>
            <a:br>
              <a:rPr lang="en-US" altLang="ko-KR" sz="788" dirty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(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프로젝트 </a:t>
            </a:r>
            <a:r>
              <a:rPr lang="ko-KR" altLang="en-US" sz="2400" dirty="0" err="1">
                <a:latin typeface="HY울릉도B" pitchFamily="18" charset="-127"/>
                <a:ea typeface="HY울릉도B" pitchFamily="18" charset="-127"/>
              </a:rPr>
              <a:t>주제명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)</a:t>
            </a:r>
            <a:endParaRPr lang="en-US" altLang="ko-KR" sz="900" dirty="0">
              <a:solidFill>
                <a:srgbClr val="3333FF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5363" name="TextBox 7">
            <a:extLst>
              <a:ext uri="{FF2B5EF4-FFF2-40B4-BE49-F238E27FC236}">
                <a16:creationId xmlns:a16="http://schemas.microsoft.com/office/drawing/2014/main" id="{7793B742-7236-4F0E-A0FC-9D730765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2963863"/>
            <a:ext cx="172085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2325" indent="-314325" latinLnBrk="1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0825" latinLnBrk="1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4825" indent="-250825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2825" indent="-250825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0025" indent="-2508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7225" indent="-2508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4425" indent="-2508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1625" indent="-2508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조원 </a:t>
            </a: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한용수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송영빈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하태용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신재원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김상은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김형석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r>
              <a:rPr lang="en-US" altLang="ko-KR" sz="1350" dirty="0">
                <a:latin typeface="HY울릉도B" pitchFamily="18" charset="-127"/>
                <a:ea typeface="HY울릉도B" pitchFamily="18" charset="-127"/>
              </a:rPr>
              <a:t>         </a:t>
            </a:r>
            <a:r>
              <a:rPr lang="ko-KR" altLang="en-US" sz="1350" dirty="0">
                <a:latin typeface="HY울릉도B" pitchFamily="18" charset="-127"/>
                <a:ea typeface="HY울릉도B" pitchFamily="18" charset="-127"/>
              </a:rPr>
              <a:t>         </a:t>
            </a: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  <a:p>
            <a:pPr algn="just" latinLnBrk="0">
              <a:spcBef>
                <a:spcPct val="0"/>
              </a:spcBef>
              <a:buFontTx/>
              <a:buNone/>
              <a:defRPr/>
            </a:pPr>
            <a:endParaRPr lang="en-US" altLang="ko-KR" sz="135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034A7B-CD85-48B7-9EE2-1E3E2FD7C91C}"/>
              </a:ext>
            </a:extLst>
          </p:cNvPr>
          <p:cNvSpPr txBox="1">
            <a:spLocks/>
          </p:cNvSpPr>
          <p:nvPr/>
        </p:nvSpPr>
        <p:spPr bwMode="auto">
          <a:xfrm>
            <a:off x="431800" y="2667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HY울릉도B" pitchFamily="18" charset="-127"/>
                <a:ea typeface="HY울릉도B" pitchFamily="18" charset="-127"/>
                <a:cs typeface="+mj-cs"/>
              </a:rPr>
              <a:t>5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결과평가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B" pitchFamily="18" charset="-127"/>
              <a:ea typeface="HY울릉도B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5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079B1F45-4113-49BE-A62B-DED710D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00100"/>
            <a:ext cx="9144000" cy="952500"/>
          </a:xfrm>
        </p:spPr>
        <p:txBody>
          <a:bodyPr/>
          <a:lstStyle/>
          <a:p>
            <a:pPr eaLnBrk="1" hangingPunct="1"/>
            <a:r>
              <a:rPr dirty="0">
                <a:latin typeface="HY울릉도B" pitchFamily="18" charset="-127"/>
                <a:ea typeface="HY울릉도B" pitchFamily="18" charset="-127"/>
              </a:rPr>
              <a:t>목 차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943100"/>
            <a:ext cx="6172200" cy="2800350"/>
          </a:xfrm>
        </p:spPr>
        <p:txBody>
          <a:bodyPr/>
          <a:lstStyle/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1.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프로젝트 개요</a:t>
            </a:r>
            <a:endParaRPr lang="en-US" altLang="ko-KR" sz="24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endParaRPr lang="en-US" altLang="ko-KR" sz="75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2.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데이터 수집</a:t>
            </a:r>
            <a:endParaRPr lang="en-US" altLang="ko-KR" sz="24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endParaRPr lang="en-US" altLang="ko-KR" sz="75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3.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데이터 탐색</a:t>
            </a:r>
            <a:endParaRPr lang="en-US" altLang="ko-KR" sz="24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endParaRPr lang="en-US" altLang="ko-KR" sz="75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4.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데이터 분석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(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모델링</a:t>
            </a: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)</a:t>
            </a:r>
          </a:p>
          <a:p>
            <a:pPr marL="283355" indent="-283355">
              <a:buFont typeface="Arial" panose="020B0604020202020204" pitchFamily="34" charset="0"/>
              <a:buNone/>
              <a:defRPr/>
            </a:pPr>
            <a:endParaRPr lang="en-US" altLang="ko-KR" sz="75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400" dirty="0">
                <a:latin typeface="HY울릉도B" pitchFamily="18" charset="-127"/>
                <a:ea typeface="HY울릉도B" pitchFamily="18" charset="-127"/>
              </a:rPr>
              <a:t>5. 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결과평가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400" y="1228724"/>
            <a:ext cx="5105400" cy="3686176"/>
          </a:xfrm>
          <a:prstGeom prst="rect">
            <a:avLst/>
          </a:prstGeom>
          <a:noFill/>
        </p:spPr>
      </p:pic>
      <p:sp>
        <p:nvSpPr>
          <p:cNvPr id="18434" name="제목 1">
            <a:extLst>
              <a:ext uri="{FF2B5EF4-FFF2-40B4-BE49-F238E27FC236}">
                <a16:creationId xmlns:a16="http://schemas.microsoft.com/office/drawing/2014/main" id="{8C034A7B-CD85-48B7-9EE2-1E3E2FD7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66700"/>
            <a:ext cx="9144000" cy="9525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ko-KR" dirty="0">
                <a:latin typeface="HY울릉도B" pitchFamily="18" charset="-127"/>
                <a:ea typeface="HY울릉도B" pitchFamily="18" charset="-127"/>
              </a:rPr>
              <a:t>1. </a:t>
            </a:r>
            <a:r>
              <a:rPr lang="ko-KR" altLang="en-US" dirty="0">
                <a:latin typeface="HY울릉도B" pitchFamily="18" charset="-127"/>
                <a:ea typeface="HY울릉도B" pitchFamily="18" charset="-127"/>
              </a:rPr>
              <a:t>프로젝트 </a:t>
            </a:r>
            <a:r>
              <a:rPr dirty="0" err="1">
                <a:latin typeface="HY울릉도B" pitchFamily="18" charset="-127"/>
                <a:ea typeface="HY울릉도B" pitchFamily="18" charset="-127"/>
              </a:rPr>
              <a:t>개요</a:t>
            </a:r>
            <a:endParaRPr lang="en-US" altLang="ko-KR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00" y="1352550"/>
            <a:ext cx="4724400" cy="3638550"/>
          </a:xfrm>
        </p:spPr>
        <p:txBody>
          <a:bodyPr/>
          <a:lstStyle/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 자동차 엔진 부품 제조 라인의 실제 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생산 공정에서 수집한 </a:t>
            </a:r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DATA</a:t>
            </a: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와</a:t>
            </a:r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완성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제품의 최종 테스트 결과값을 기반으로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결과 예측 모델을 생성하여 향후 제조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라인에서 발생하는 </a:t>
            </a:r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DATA</a:t>
            </a: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에 예측 모델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적용 및 분석하여 완성 제품의 품질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지수를 예측하는 방향의 프로젝트를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진행하기 결정하였다</a:t>
            </a:r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.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TSM\Desktop\lms2.pn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9800" y="2321400"/>
            <a:ext cx="324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C034A7B-CD85-48B7-9EE2-1E3E2FD7C91C}"/>
              </a:ext>
            </a:extLst>
          </p:cNvPr>
          <p:cNvSpPr txBox="1">
            <a:spLocks/>
          </p:cNvSpPr>
          <p:nvPr/>
        </p:nvSpPr>
        <p:spPr bwMode="auto">
          <a:xfrm>
            <a:off x="431800" y="2667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2.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데이터 수집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B" pitchFamily="18" charset="-127"/>
              <a:ea typeface="HY울릉도B" pitchFamily="18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333500"/>
            <a:ext cx="9677400" cy="838200"/>
          </a:xfrm>
        </p:spPr>
        <p:txBody>
          <a:bodyPr/>
          <a:lstStyle/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㈜</a:t>
            </a:r>
            <a:r>
              <a:rPr lang="ko-KR" altLang="en-US" sz="2000" dirty="0" err="1">
                <a:latin typeface="HY울릉도M" pitchFamily="18" charset="-127"/>
                <a:ea typeface="HY울릉도M" pitchFamily="18" charset="-127"/>
              </a:rPr>
              <a:t>텔스타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-</a:t>
            </a:r>
            <a:r>
              <a:rPr lang="ko-KR" altLang="en-US" sz="2000" dirty="0" err="1">
                <a:latin typeface="HY울릉도M" pitchFamily="18" charset="-127"/>
                <a:ea typeface="HY울릉도M" pitchFamily="18" charset="-127"/>
              </a:rPr>
              <a:t>홈멜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에서 진행하였던 한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프로젝트의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자동화 설비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+ LMS S/W) </a:t>
            </a: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실제 생산 라인의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LMS 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시스템을 통하여 수집된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DATA 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활용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" name="Picture 2" descr="C:\Users\TSM\Desktop\A76R0029.JPG"/>
          <p:cNvPicPr preferRelativeResize="0">
            <a:picLocks noChangeArrowheads="1"/>
          </p:cNvPicPr>
          <p:nvPr/>
        </p:nvPicPr>
        <p:blipFill>
          <a:blip r:embed="rId3" cstate="print"/>
          <a:srcRect l="5660" t="14151" r="1887" b="9434"/>
          <a:stretch>
            <a:fillRect/>
          </a:stretch>
        </p:blipFill>
        <p:spPr bwMode="auto">
          <a:xfrm>
            <a:off x="87400" y="2321400"/>
            <a:ext cx="324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D61450-971A-4375-927E-26BACDD429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/>
          <a:srcRect l="11864" t="15195" r="11443" b="13909"/>
          <a:stretch/>
        </p:blipFill>
        <p:spPr>
          <a:xfrm>
            <a:off x="6832600" y="2321400"/>
            <a:ext cx="324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79400" y="4876800"/>
            <a:ext cx="2895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부품 소재 및 완제품 조립 이미지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6000" y="4876800"/>
            <a:ext cx="2895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LMS S/W</a:t>
            </a:r>
            <a:endParaRPr lang="ko-KR" altLang="en-US" sz="1400" dirty="0">
              <a:latin typeface="HY울릉도M" pitchFamily="18" charset="-127"/>
              <a:ea typeface="HY울릉도M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5000" y="4876800"/>
            <a:ext cx="2895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캠모듈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 측정라인</a:t>
            </a:r>
            <a:r>
              <a:rPr lang="en-US" altLang="ko-KR" sz="1400" dirty="0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  3D </a:t>
            </a:r>
            <a:r>
              <a:rPr lang="ko-KR" altLang="en-US" sz="1400" dirty="0">
                <a:latin typeface="HY울릉도M" pitchFamily="18" charset="-127"/>
                <a:ea typeface="HY울릉도M" pitchFamily="18" charset="-127"/>
                <a:cs typeface="Arial" panose="020B0604020202020204" pitchFamily="34" charset="0"/>
              </a:rPr>
              <a:t>도면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 txBox="1">
            <a:spLocks/>
          </p:cNvSpPr>
          <p:nvPr/>
        </p:nvSpPr>
        <p:spPr bwMode="auto">
          <a:xfrm>
            <a:off x="203200" y="4076700"/>
            <a:ext cx="975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제조 공정은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고객사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內 가공라인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협력사를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통해 납품된 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25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부품을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</a:t>
            </a:r>
          </a:p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4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 라인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15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조립설비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8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측정설비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비전검사 공정으로 구성</a:t>
            </a:r>
            <a:endParaRPr lang="en-US" altLang="ko-KR" sz="2000" noProof="0" dirty="0">
              <a:latin typeface="HY울릉도M" pitchFamily="18" charset="-127"/>
              <a:ea typeface="HY울릉도M" pitchFamily="18" charset="-127"/>
            </a:endParaRPr>
          </a:p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연간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400,000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대 생산능력을 갖추고 있습니다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 descr="C:\Users\TSM\Desktop\A76R0283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2400" y="489900"/>
            <a:ext cx="468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3" descr="C:\Users\TSM\Desktop\DJI_0064.JPG"/>
          <p:cNvPicPr preferRelativeResize="0">
            <a:picLocks noChangeArrowheads="1"/>
          </p:cNvPicPr>
          <p:nvPr/>
        </p:nvPicPr>
        <p:blipFill>
          <a:blip r:embed="rId3" cstate="print"/>
          <a:srcRect b="7407"/>
          <a:stretch>
            <a:fillRect/>
          </a:stretch>
        </p:blipFill>
        <p:spPr bwMode="auto">
          <a:xfrm>
            <a:off x="127000" y="495300"/>
            <a:ext cx="468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034A7B-CD85-48B7-9EE2-1E3E2FD7C91C}"/>
              </a:ext>
            </a:extLst>
          </p:cNvPr>
          <p:cNvSpPr txBox="1">
            <a:spLocks/>
          </p:cNvSpPr>
          <p:nvPr/>
        </p:nvSpPr>
        <p:spPr bwMode="auto">
          <a:xfrm>
            <a:off x="431800" y="2667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HY울릉도B" pitchFamily="18" charset="-127"/>
                <a:ea typeface="HY울릉도B" pitchFamily="18" charset="-127"/>
                <a:cs typeface="+mj-cs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데이터 탐색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B" pitchFamily="18" charset="-127"/>
              <a:ea typeface="HY울릉도B" pitchFamily="18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333500"/>
            <a:ext cx="4800600" cy="990600"/>
          </a:xfrm>
        </p:spPr>
        <p:txBody>
          <a:bodyPr/>
          <a:lstStyle/>
          <a:p>
            <a:pPr marL="283355" indent="-283355">
              <a:buFont typeface="Arial" panose="020B0604020202020204" pitchFamily="34" charset="0"/>
              <a:buNone/>
              <a:defRPr/>
            </a:pP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파이썬 라이브러리로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EDA(Exploratory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Analysis)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하기위해 데이터의 특성을 조회합니다 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3738B-693E-47C7-B557-1F954CF3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5" y="2476500"/>
            <a:ext cx="4603800" cy="2343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74E551-C9DF-42EE-A9A7-6A96FB93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737" y="1028700"/>
            <a:ext cx="42267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 txBox="1">
            <a:spLocks/>
          </p:cNvSpPr>
          <p:nvPr/>
        </p:nvSpPr>
        <p:spPr bwMode="auto">
          <a:xfrm>
            <a:off x="298242" y="517130"/>
            <a:ext cx="42290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355" marR="0" lvl="0" indent="-283355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엑셀에 있는 데이터의 칼럼 방향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즉 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Feature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들을 개별로 특성탐색을 하고 있다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  <a:p>
            <a:pPr marL="283355" marR="0" lvl="0" indent="-283355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평균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(Mean)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이나 최소값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(Minimum),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최대값</a:t>
            </a: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(Maximum)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등의 숫자 데이터도 있고 분포를 </a:t>
            </a:r>
            <a:r>
              <a:rPr lang="ko-KR" altLang="en-US" sz="2000" dirty="0" err="1">
                <a:latin typeface="HY울릉도M" pitchFamily="18" charset="-127"/>
                <a:ea typeface="HY울릉도M" pitchFamily="18" charset="-127"/>
              </a:rPr>
              <a:t>알수</a:t>
            </a:r>
            <a:r>
              <a:rPr lang="ko-KR" altLang="en-US" sz="2000" dirty="0">
                <a:latin typeface="HY울릉도M" pitchFamily="18" charset="-127"/>
                <a:ea typeface="HY울릉도M" pitchFamily="18" charset="-127"/>
              </a:rPr>
              <a:t> 있는 차트도 존재한다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  <a:p>
            <a:pPr marL="283355" marR="0" lvl="0" indent="-283355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6B05A-D2EF-41C0-BDE4-25307526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9" y="723900"/>
            <a:ext cx="5384800" cy="438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68DC75-E56E-4890-A439-D5B13772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1" y="2839387"/>
            <a:ext cx="4519612" cy="21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C46864-28C9-4153-B740-7F3000977477}"/>
              </a:ext>
            </a:extLst>
          </p:cNvPr>
          <p:cNvSpPr txBox="1">
            <a:spLocks/>
          </p:cNvSpPr>
          <p:nvPr/>
        </p:nvSpPr>
        <p:spPr bwMode="auto">
          <a:xfrm>
            <a:off x="203200" y="4076700"/>
            <a:ext cx="975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상관관계는 연속형 변수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개의 상관 관계를 확인하기 위한 방법이다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위의 표는 데이터의 모든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Feature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들간의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영향을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Cross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로 표시하고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피어슨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 상관계수는 두 변수의 결합은 정규분포여야 한다는 가정을 포함하고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M" pitchFamily="18" charset="-127"/>
                <a:ea typeface="HY울릉도M" pitchFamily="18" charset="-127"/>
                <a:cs typeface="+mn-cs"/>
              </a:rPr>
              <a:t>.</a:t>
            </a: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  <a:p>
            <a:pPr marL="283355" marR="0" lvl="0" indent="-28335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41D3B-EB71-47B8-9918-25B9B991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6" y="647700"/>
            <a:ext cx="4572000" cy="304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2E791A-2047-4CE4-B8F7-853A5748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495301"/>
            <a:ext cx="5257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034A7B-CD85-48B7-9EE2-1E3E2FD7C91C}"/>
              </a:ext>
            </a:extLst>
          </p:cNvPr>
          <p:cNvSpPr txBox="1">
            <a:spLocks/>
          </p:cNvSpPr>
          <p:nvPr/>
        </p:nvSpPr>
        <p:spPr bwMode="auto">
          <a:xfrm>
            <a:off x="431800" y="26670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latin typeface="HY울릉도B" pitchFamily="18" charset="-127"/>
                <a:ea typeface="HY울릉도B" pitchFamily="18" charset="-127"/>
                <a:cs typeface="+mj-cs"/>
              </a:rPr>
              <a:t>4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울릉도B" pitchFamily="18" charset="-127"/>
                <a:ea typeface="HY울릉도B" pitchFamily="18" charset="-127"/>
                <a:cs typeface="+mj-cs"/>
              </a:rPr>
              <a:t>데이터 분석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울릉도B" pitchFamily="18" charset="-127"/>
              <a:ea typeface="HY울릉도B" pitchFamily="18" charset="-127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A9D94-A2E0-44BA-ADE7-7970BA73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00"/>
            <a:ext cx="702724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9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>
        <a:spAutoFit/>
      </a:bodyPr>
      <a:lstStyle>
        <a:defPPr>
          <a:defRPr sz="1200" dirty="0" smtClean="0"/>
        </a:defPPr>
      </a:lstStyle>
    </a:spDef>
    <a:txDef>
      <a:spPr>
        <a:noFill/>
      </a:spPr>
      <a:bodyPr wrap="none" rtlCol="0">
        <a:spAutoFit/>
      </a:bodyPr>
      <a:lstStyle>
        <a:defPPr>
          <a:defRPr sz="1400" dirty="0" smtClean="0">
            <a:ea typeface="나눔고딕" panose="020D0604000000000000" pitchFamily="50" charset="-127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24556</TotalTime>
  <Words>313</Words>
  <Application>Microsoft Office PowerPoint</Application>
  <PresentationFormat>사용자 지정</PresentationFormat>
  <Paragraphs>50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HY울릉도B</vt:lpstr>
      <vt:lpstr>HY울릉도M</vt:lpstr>
      <vt:lpstr>맑은 고딕</vt:lpstr>
      <vt:lpstr>Arial</vt:lpstr>
      <vt:lpstr>Office 테마</vt:lpstr>
      <vt:lpstr>PowerPoint 프레젠테이션</vt:lpstr>
      <vt:lpstr>목 차</vt:lpstr>
      <vt:lpstr>1.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김상은</dc:creator>
  <cp:lastModifiedBy>주민규</cp:lastModifiedBy>
  <cp:revision>1368</cp:revision>
  <cp:lastPrinted>2016-08-18T10:10:20Z</cp:lastPrinted>
  <dcterms:created xsi:type="dcterms:W3CDTF">1601-01-01T00:00:00Z</dcterms:created>
  <dcterms:modified xsi:type="dcterms:W3CDTF">2019-07-30T11:22:44Z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