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71" r:id="rId6"/>
    <p:sldId id="269" r:id="rId7"/>
    <p:sldId id="277" r:id="rId8"/>
    <p:sldId id="266" r:id="rId9"/>
    <p:sldId id="281" r:id="rId10"/>
    <p:sldId id="280" r:id="rId11"/>
    <p:sldId id="279" r:id="rId12"/>
    <p:sldId id="267" r:id="rId13"/>
    <p:sldId id="276" r:id="rId14"/>
    <p:sldId id="275" r:id="rId15"/>
    <p:sldId id="263" r:id="rId16"/>
    <p:sldId id="264" r:id="rId17"/>
    <p:sldId id="273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35" autoAdjust="0"/>
  </p:normalViewPr>
  <p:slideViewPr>
    <p:cSldViewPr snapToGrid="0">
      <p:cViewPr varScale="1">
        <p:scale>
          <a:sx n="46" d="100"/>
          <a:sy n="46" d="100"/>
        </p:scale>
        <p:origin x="1348" y="28"/>
      </p:cViewPr>
      <p:guideLst/>
    </p:cSldViewPr>
  </p:slideViewPr>
  <p:notesTextViewPr>
    <p:cViewPr>
      <p:scale>
        <a:sx n="150" d="100"/>
        <a:sy n="150" d="100"/>
      </p:scale>
      <p:origin x="0" y="-4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500" dirty="0"/>
              <a:t>100M</a:t>
            </a:r>
            <a:r>
              <a:rPr lang="en-US" altLang="zh-TW" sz="2500" baseline="0" dirty="0"/>
              <a:t> data with middle part </a:t>
            </a:r>
            <a:r>
              <a:rPr lang="en-US" altLang="zh-TW" sz="2500" baseline="0" dirty="0" err="1"/>
              <a:t>bulkloaded</a:t>
            </a:r>
            <a:r>
              <a:rPr lang="en-US" altLang="zh-TW" sz="2500" baseline="0" dirty="0"/>
              <a:t> and outlier inserted</a:t>
            </a:r>
            <a:endParaRPr lang="zh-TW" altLang="en-US" sz="2500" dirty="0"/>
          </a:p>
        </c:rich>
      </c:tx>
      <c:layout>
        <c:manualLayout>
          <c:xMode val="edge"/>
          <c:yMode val="edge"/>
          <c:x val="0.15091249419674482"/>
          <c:y val="3.398761376895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4311366740919457"/>
          <c:y val="0.1908870787779775"/>
          <c:w val="0.75563609780261887"/>
          <c:h val="0.5899877142290143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total lookup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工作表1!$A$2:$A$10</c:f>
              <c:numCache>
                <c:formatCode>0%</c:formatCode>
                <c:ptCount val="9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</c:numCache>
            </c:numRef>
          </c:cat>
          <c:val>
            <c:numRef>
              <c:f>工作表1!$B$2:$B$10</c:f>
              <c:numCache>
                <c:formatCode>General</c:formatCode>
                <c:ptCount val="9"/>
                <c:pt idx="0">
                  <c:v>4825948714</c:v>
                </c:pt>
                <c:pt idx="1">
                  <c:v>8778736965.333334</c:v>
                </c:pt>
                <c:pt idx="2">
                  <c:v>11072057885.666666</c:v>
                </c:pt>
                <c:pt idx="3">
                  <c:v>7024602981.666667</c:v>
                </c:pt>
                <c:pt idx="4">
                  <c:v>3645172459.6666665</c:v>
                </c:pt>
                <c:pt idx="5">
                  <c:v>3168544912</c:v>
                </c:pt>
                <c:pt idx="6">
                  <c:v>3245537107.6666665</c:v>
                </c:pt>
                <c:pt idx="7">
                  <c:v>1285803038.6666667</c:v>
                </c:pt>
                <c:pt idx="8">
                  <c:v>611518103.66666663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5A-425D-B133-94B8F343B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9723664"/>
        <c:axId val="70972942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工作表1!$C$1</c15:sqref>
                        </c15:formulaRef>
                      </c:ext>
                    </c:extLst>
                    <c:strCache>
                      <c:ptCount val="1"/>
                      <c:pt idx="0">
                        <c:v>bulk中+前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工作表1!$A$2:$A$10</c15:sqref>
                        </c15:formulaRef>
                      </c:ext>
                    </c:extLst>
                    <c:numCache>
                      <c:formatCode>0%</c:formatCode>
                      <c:ptCount val="9"/>
                      <c:pt idx="0">
                        <c:v>0.9</c:v>
                      </c:pt>
                      <c:pt idx="1">
                        <c:v>0.8</c:v>
                      </c:pt>
                      <c:pt idx="2">
                        <c:v>0.7</c:v>
                      </c:pt>
                      <c:pt idx="3">
                        <c:v>0.6</c:v>
                      </c:pt>
                      <c:pt idx="4">
                        <c:v>0.5</c:v>
                      </c:pt>
                      <c:pt idx="5">
                        <c:v>0.4</c:v>
                      </c:pt>
                      <c:pt idx="6">
                        <c:v>0.3</c:v>
                      </c:pt>
                      <c:pt idx="7">
                        <c:v>0.2</c:v>
                      </c:pt>
                      <c:pt idx="8">
                        <c:v>0.1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工作表1!$C$2:$C$10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7397704080.666667</c:v>
                      </c:pt>
                      <c:pt idx="1">
                        <c:v>7486377755</c:v>
                      </c:pt>
                      <c:pt idx="2">
                        <c:v>7217727395.333333</c:v>
                      </c:pt>
                      <c:pt idx="3">
                        <c:v>5398777474</c:v>
                      </c:pt>
                      <c:pt idx="4">
                        <c:v>3757672945</c:v>
                      </c:pt>
                      <c:pt idx="5">
                        <c:v>2409104780</c:v>
                      </c:pt>
                      <c:pt idx="6">
                        <c:v>1447101302</c:v>
                      </c:pt>
                      <c:pt idx="7">
                        <c:v>983811750.66666663</c:v>
                      </c:pt>
                      <c:pt idx="8">
                        <c:v>851814341.66666663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05A-425D-B133-94B8F343B7CD}"/>
                  </c:ext>
                </c:extLst>
              </c15:ser>
            </c15:filteredLineSeries>
          </c:ext>
        </c:extLst>
      </c:lineChart>
      <c:catAx>
        <c:axId val="70972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400" dirty="0"/>
                  <a:t>Percentage</a:t>
                </a:r>
                <a:r>
                  <a:rPr lang="en-US" altLang="zh-TW" sz="2400" baseline="0" dirty="0"/>
                  <a:t> of middle part</a:t>
                </a:r>
                <a:endParaRPr lang="zh-TW" altLang="en-US" sz="2400" dirty="0"/>
              </a:p>
            </c:rich>
          </c:tx>
          <c:layout>
            <c:manualLayout>
              <c:xMode val="edge"/>
              <c:yMode val="edge"/>
              <c:x val="0.45918879254096145"/>
              <c:y val="0.913195716778394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9729424"/>
        <c:crosses val="autoZero"/>
        <c:auto val="1"/>
        <c:lblAlgn val="ctr"/>
        <c:lblOffset val="100"/>
        <c:noMultiLvlLbl val="0"/>
      </c:catAx>
      <c:valAx>
        <c:axId val="70972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400" dirty="0"/>
                  <a:t>Lookup</a:t>
                </a:r>
                <a:r>
                  <a:rPr lang="en-US" altLang="zh-TW" sz="2400" baseline="0" dirty="0"/>
                  <a:t> time (ns)</a:t>
                </a:r>
                <a:endParaRPr lang="zh-TW" altLang="en-US" sz="2400" dirty="0"/>
              </a:p>
            </c:rich>
          </c:tx>
          <c:layout>
            <c:manualLayout>
              <c:xMode val="edge"/>
              <c:yMode val="edge"/>
              <c:x val="6.7248061939190945E-2"/>
              <c:y val="0.21871554405297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972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100K data with different separation methods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2400" b="0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2185303370786516"/>
          <c:y val="0.17416605136808141"/>
          <c:w val="0.76170213483146076"/>
          <c:h val="0.597825020852148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kmeans</c:v>
                </c:pt>
                <c:pt idx="1">
                  <c:v>split evenly</c:v>
                </c:pt>
                <c:pt idx="2">
                  <c:v>no classification</c:v>
                </c:pt>
              </c:strCache>
              <c:extLst/>
            </c:strRef>
          </c:cat>
          <c:val>
            <c:numRef>
              <c:f>工作表1!$B$2:$B$5</c:f>
              <c:numCache>
                <c:formatCode>0.00E+00</c:formatCode>
                <c:ptCount val="3"/>
                <c:pt idx="0">
                  <c:v>1834380</c:v>
                </c:pt>
                <c:pt idx="1">
                  <c:v>2153290</c:v>
                </c:pt>
                <c:pt idx="2">
                  <c:v>3190163.3333333335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FCD-4D83-8A02-678E01DEEC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0157408"/>
        <c:axId val="340160768"/>
      </c:barChart>
      <c:catAx>
        <c:axId val="340157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400" dirty="0"/>
                  <a:t>method</a:t>
                </a:r>
                <a:endParaRPr lang="zh-TW" altLang="en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0160768"/>
        <c:crosses val="autoZero"/>
        <c:auto val="1"/>
        <c:lblAlgn val="ctr"/>
        <c:lblOffset val="100"/>
        <c:noMultiLvlLbl val="0"/>
      </c:catAx>
      <c:valAx>
        <c:axId val="34016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400" dirty="0"/>
                  <a:t>Lookup time (ns)</a:t>
                </a:r>
                <a:endParaRPr lang="zh-TW" altLang="en-US" sz="2400" dirty="0"/>
              </a:p>
            </c:rich>
          </c:tx>
          <c:layout>
            <c:manualLayout>
              <c:xMode val="edge"/>
              <c:yMode val="edge"/>
              <c:x val="2.2361573033707862E-2"/>
              <c:y val="0.287561102933661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015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15:05:20.1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0,'1705'1706,"-3128"-3130,1408 1409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15:05:24.0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0,'432'433,"-662"-664,354 355,-113-113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15:05:24.9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0,'302'302,"-287"-287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15:05:28.7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2,'55'0,"-12"-2,0 3,1 2,53 9,-43-2,1-3,0-2,65-4,-90-1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15:06:39.2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0,'2647'0,"-2617"0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15:07:02.2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1,'3433'0,"-3412"0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E211-3DD4-4347-A045-06FE53D23A65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4E8C-5919-4EE8-841C-604ED0EC6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37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我的專題是做關於一種最近興起的</a:t>
            </a:r>
            <a:r>
              <a:rPr lang="en-US" altLang="zh-TW" dirty="0"/>
              <a:t>index structure</a:t>
            </a:r>
            <a:r>
              <a:rPr lang="zh-TW" altLang="en-US" dirty="0"/>
              <a:t>，叫做</a:t>
            </a:r>
            <a:r>
              <a:rPr lang="en-US" altLang="zh-TW" dirty="0"/>
              <a:t>learned index</a:t>
            </a:r>
            <a:r>
              <a:rPr lang="zh-TW" altLang="en-US" dirty="0"/>
              <a:t>的探索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4E8C-5919-4EE8-841C-604ED0EC6FD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708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第三點是</a:t>
            </a:r>
            <a:r>
              <a:rPr lang="en-US" altLang="zh-TW" dirty="0"/>
              <a:t>Gapped Array</a:t>
            </a:r>
            <a:r>
              <a:rPr lang="zh-TW" altLang="en-US" dirty="0"/>
              <a:t>，每個</a:t>
            </a:r>
            <a:r>
              <a:rPr lang="en-US" altLang="zh-TW" dirty="0"/>
              <a:t>node</a:t>
            </a:r>
            <a:r>
              <a:rPr lang="zh-TW" altLang="en-US" dirty="0"/>
              <a:t>都配置了一些</a:t>
            </a:r>
            <a:r>
              <a:rPr lang="en-US" altLang="zh-TW" dirty="0"/>
              <a:t>gap</a:t>
            </a:r>
            <a:r>
              <a:rPr lang="zh-TW" altLang="en-US" dirty="0"/>
              <a:t>，用來吸收</a:t>
            </a:r>
            <a:r>
              <a:rPr lang="en-US" altLang="zh-TW" dirty="0"/>
              <a:t>insert</a:t>
            </a:r>
            <a:r>
              <a:rPr lang="zh-TW" altLang="en-US" dirty="0"/>
              <a:t>造成的影響。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這樣他就支援</a:t>
            </a:r>
            <a:r>
              <a:rPr lang="en-US" altLang="zh-TW" dirty="0"/>
              <a:t>update</a:t>
            </a:r>
            <a:r>
              <a:rPr lang="zh-TW" altLang="en-US" dirty="0"/>
              <a:t>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894E8C-5919-4EE8-841C-604ED0EC6FD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967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把資料放入</a:t>
            </a:r>
            <a:r>
              <a:rPr lang="en-US" altLang="zh-TW" dirty="0"/>
              <a:t>structure</a:t>
            </a:r>
            <a:r>
              <a:rPr lang="zh-TW" altLang="en-US" dirty="0"/>
              <a:t>中有兩種主要操作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Bulkload</a:t>
            </a:r>
            <a:r>
              <a:rPr lang="en-US" altLang="zh-TW" dirty="0"/>
              <a:t>: </a:t>
            </a:r>
            <a:r>
              <a:rPr lang="zh-TW" altLang="en-US" dirty="0"/>
              <a:t>一次放入大量的資料，影響到多個</a:t>
            </a:r>
            <a:r>
              <a:rPr lang="en-US" altLang="zh-TW" dirty="0"/>
              <a:t>model</a:t>
            </a:r>
          </a:p>
          <a:p>
            <a:r>
              <a:rPr lang="en-US" altLang="zh-TW" dirty="0"/>
              <a:t>Insert: </a:t>
            </a:r>
            <a:r>
              <a:rPr lang="zh-TW" altLang="en-US" dirty="0"/>
              <a:t>一次一筆，把資料放入</a:t>
            </a:r>
            <a:r>
              <a:rPr lang="en-US" altLang="zh-TW" dirty="0"/>
              <a:t>model</a:t>
            </a:r>
            <a:r>
              <a:rPr lang="zh-TW" altLang="en-US" dirty="0"/>
              <a:t>所預測的位置。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894E8C-5919-4EE8-841C-604ED0EC6FD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338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一種情況</a:t>
            </a:r>
            <a:r>
              <a:rPr lang="en-US" altLang="zh-TW" dirty="0"/>
              <a:t>: </a:t>
            </a:r>
            <a:r>
              <a:rPr lang="zh-TW" altLang="en-US" dirty="0"/>
              <a:t>如果有一些零散的資料，以離群值</a:t>
            </a:r>
            <a:r>
              <a:rPr lang="en-US" altLang="zh-TW" dirty="0"/>
              <a:t>outlier</a:t>
            </a:r>
            <a:r>
              <a:rPr lang="zh-TW" altLang="en-US" dirty="0"/>
              <a:t>稱呼他，他不符合</a:t>
            </a:r>
            <a:r>
              <a:rPr lang="en-US" altLang="zh-TW" dirty="0"/>
              <a:t>y=</a:t>
            </a:r>
            <a:r>
              <a:rPr lang="en-US" altLang="zh-TW" dirty="0" err="1"/>
              <a:t>ax+b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但被</a:t>
            </a:r>
            <a:r>
              <a:rPr lang="en-US" altLang="zh-TW" dirty="0"/>
              <a:t>insert</a:t>
            </a:r>
            <a:r>
              <a:rPr lang="zh-TW" altLang="en-US" dirty="0"/>
              <a:t>進來，可能會導致整體性能的下降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894E8C-5919-4EE8-841C-604ED0EC6FD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583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為了驗證離群值的問題是不是真的存在，我們進行了一項實驗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分出前中後三個區間，其中前後作為離群值。在三個區間中隨機生成資料，中間段使用</a:t>
            </a:r>
            <a:r>
              <a:rPr lang="en-US" altLang="zh-TW" dirty="0" err="1"/>
              <a:t>bulkload</a:t>
            </a:r>
            <a:r>
              <a:rPr lang="zh-TW" altLang="en-US" dirty="0"/>
              <a:t>放入，前後兩段再以</a:t>
            </a:r>
            <a:r>
              <a:rPr lang="en-US" altLang="zh-TW" dirty="0"/>
              <a:t>insert</a:t>
            </a:r>
            <a:r>
              <a:rPr lang="zh-TW" altLang="en-US" dirty="0"/>
              <a:t>方式一筆一筆加入，總數一億筆資料放完後，逐筆進行</a:t>
            </a:r>
            <a:r>
              <a:rPr lang="en-US" altLang="zh-TW" dirty="0"/>
              <a:t>lookup</a:t>
            </a:r>
            <a:r>
              <a:rPr lang="zh-TW" altLang="en-US" dirty="0"/>
              <a:t>並記錄總耗時。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透過調整中間段占的比例來驗證離群值多寡造成的影響。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894E8C-5919-4EE8-841C-604ED0EC6FD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717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實驗結果可以看到中間段</a:t>
            </a:r>
            <a:r>
              <a:rPr lang="en-US" altLang="zh-TW" dirty="0"/>
              <a:t>90%-70%</a:t>
            </a:r>
            <a:r>
              <a:rPr lang="zh-TW" altLang="en-US" dirty="0"/>
              <a:t>這段區間，</a:t>
            </a:r>
            <a:r>
              <a:rPr lang="en-US" altLang="zh-TW" dirty="0"/>
              <a:t>lookup</a:t>
            </a:r>
            <a:r>
              <a:rPr lang="zh-TW" altLang="en-US" dirty="0"/>
              <a:t>總耗時是上升的，符合離群值會造成效能變差的猜想。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但在</a:t>
            </a:r>
            <a:r>
              <a:rPr lang="en-US" altLang="zh-TW" dirty="0"/>
              <a:t>70%</a:t>
            </a:r>
            <a:r>
              <a:rPr lang="zh-TW" altLang="en-US" dirty="0"/>
              <a:t>後 </a:t>
            </a:r>
            <a:r>
              <a:rPr lang="en-US" altLang="zh-TW" dirty="0"/>
              <a:t>lookup time</a:t>
            </a:r>
            <a:r>
              <a:rPr lang="zh-TW" altLang="en-US" dirty="0"/>
              <a:t>就沒有如預期的上升。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我們推測可能是當離群值多到一個程度，他會不再試圖加入多數，而是自成一個系統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既然他自己就是一個完整的系統，與其一筆一筆用</a:t>
            </a:r>
            <a:r>
              <a:rPr lang="en-US" altLang="zh-TW" dirty="0"/>
              <a:t>insert</a:t>
            </a:r>
            <a:r>
              <a:rPr lang="zh-TW" altLang="en-US" dirty="0"/>
              <a:t>，不如利用</a:t>
            </a:r>
            <a:r>
              <a:rPr lang="en-US" altLang="zh-TW" dirty="0" err="1"/>
              <a:t>bulkload</a:t>
            </a:r>
            <a:r>
              <a:rPr lang="zh-TW" altLang="en-US" dirty="0"/>
              <a:t>一次建出一整個</a:t>
            </a:r>
            <a:r>
              <a:rPr lang="en-US" altLang="zh-TW" dirty="0"/>
              <a:t>RMI</a:t>
            </a:r>
            <a:r>
              <a:rPr lang="zh-TW" altLang="en-US" dirty="0"/>
              <a:t>的特性，把離群值挑出來進行</a:t>
            </a:r>
            <a:r>
              <a:rPr lang="en-US" altLang="zh-TW" dirty="0" err="1"/>
              <a:t>bulkload</a:t>
            </a:r>
            <a:r>
              <a:rPr lang="zh-TW" altLang="en-US" dirty="0"/>
              <a:t>，就可以解決離群值造成的性能下降。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4E8C-5919-4EE8-841C-604ED0EC6FD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102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把離群值分出來的方法有很多種，我們首先嘗試了</a:t>
            </a:r>
            <a:r>
              <a:rPr lang="en-US" altLang="zh-TW" dirty="0" err="1"/>
              <a:t>kmeans</a:t>
            </a:r>
            <a:r>
              <a:rPr lang="zh-TW" altLang="en-US" dirty="0"/>
              <a:t> </a:t>
            </a:r>
            <a:r>
              <a:rPr lang="en-US" altLang="zh-TW" dirty="0"/>
              <a:t>k=3</a:t>
            </a:r>
            <a:r>
              <a:rPr lang="zh-TW" altLang="en-US" dirty="0"/>
              <a:t> 以及均分成三等份來跟完全不分類的情形做比較。</a:t>
            </a:r>
            <a:endParaRPr lang="en-US" altLang="zh-TW" dirty="0"/>
          </a:p>
          <a:p>
            <a:r>
              <a:rPr lang="zh-TW" altLang="en-US" dirty="0"/>
              <a:t>以不同方法分成三份，三份皆以</a:t>
            </a:r>
            <a:r>
              <a:rPr lang="en-US" altLang="zh-TW" dirty="0" err="1"/>
              <a:t>bulkload</a:t>
            </a:r>
            <a:r>
              <a:rPr lang="zh-TW" altLang="en-US" dirty="0"/>
              <a:t>方式放入後逐筆進行</a:t>
            </a:r>
            <a:r>
              <a:rPr lang="en-US" altLang="zh-TW" dirty="0"/>
              <a:t>lookup</a:t>
            </a:r>
            <a:r>
              <a:rPr lang="zh-TW" altLang="en-US" dirty="0"/>
              <a:t>並記錄總耗時。</a:t>
            </a:r>
            <a:endParaRPr lang="en-US" altLang="zh-TW" dirty="0"/>
          </a:p>
          <a:p>
            <a:r>
              <a:rPr lang="zh-TW" altLang="en-US" dirty="0"/>
              <a:t>從長條圖可以看出來以</a:t>
            </a:r>
            <a:r>
              <a:rPr lang="en-US" altLang="zh-TW" dirty="0" err="1"/>
              <a:t>kmeans</a:t>
            </a:r>
            <a:r>
              <a:rPr lang="zh-TW" altLang="en-US" dirty="0"/>
              <a:t>為基礎的分類方式跟均分三等份都比不分類來得快，其中又以</a:t>
            </a:r>
            <a:r>
              <a:rPr lang="en-US" altLang="zh-TW" dirty="0" err="1"/>
              <a:t>kmeans</a:t>
            </a:r>
            <a:r>
              <a:rPr lang="zh-TW" altLang="en-US" dirty="0"/>
              <a:t>表現得最好，推測是因為他分類分得最為精確的關係。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4E8C-5919-4EE8-841C-604ED0EC6FD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238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這個題目還有很多可以更進一步探索的方向。首先，我們預計可以繼續目前的研究方向，提出一套基於</a:t>
            </a:r>
            <a:r>
              <a:rPr lang="en-US" altLang="zh-TW" dirty="0"/>
              <a:t>learned index</a:t>
            </a:r>
            <a:r>
              <a:rPr lang="zh-TW" altLang="en-US" dirty="0"/>
              <a:t>行為的</a:t>
            </a:r>
            <a:r>
              <a:rPr lang="en-US" altLang="zh-TW" dirty="0" err="1"/>
              <a:t>kmeans</a:t>
            </a:r>
            <a:r>
              <a:rPr lang="zh-TW" altLang="en-US" dirty="0"/>
              <a:t>擺放策略。</a:t>
            </a:r>
            <a:endParaRPr lang="en-US" altLang="zh-TW" dirty="0"/>
          </a:p>
          <a:p>
            <a:r>
              <a:rPr lang="zh-TW" altLang="en-US" dirty="0"/>
              <a:t>再來，除了</a:t>
            </a:r>
            <a:r>
              <a:rPr lang="en-US" altLang="zh-TW" dirty="0" err="1"/>
              <a:t>kmeans</a:t>
            </a:r>
            <a:r>
              <a:rPr lang="zh-TW" altLang="en-US" dirty="0"/>
              <a:t>跟均分之外，也會嘗試其他分類方法，比如</a:t>
            </a:r>
            <a:r>
              <a:rPr lang="en-US" altLang="zh-TW" dirty="0"/>
              <a:t>KNN</a:t>
            </a:r>
            <a:r>
              <a:rPr lang="zh-TW" altLang="en-US" dirty="0"/>
              <a:t>等。</a:t>
            </a:r>
            <a:endParaRPr lang="en-US" altLang="zh-TW" dirty="0"/>
          </a:p>
          <a:p>
            <a:r>
              <a:rPr lang="zh-TW" altLang="en-US" dirty="0"/>
              <a:t>最後在分出離群值之後，使用</a:t>
            </a:r>
            <a:r>
              <a:rPr lang="en-US" altLang="zh-TW" dirty="0" err="1"/>
              <a:t>bulkload</a:t>
            </a:r>
            <a:r>
              <a:rPr lang="zh-TW" altLang="en-US" dirty="0"/>
              <a:t>來處理是可行但不一定最佳的作法，未來或許可以跟其他</a:t>
            </a:r>
            <a:r>
              <a:rPr lang="en-US" altLang="zh-TW" dirty="0"/>
              <a:t>index structure</a:t>
            </a:r>
            <a:r>
              <a:rPr lang="zh-TW" altLang="en-US" dirty="0"/>
              <a:t>混合使用，比如明顯群聚的資料使用</a:t>
            </a:r>
            <a:r>
              <a:rPr lang="en-US" altLang="zh-TW" dirty="0"/>
              <a:t>learned index</a:t>
            </a:r>
            <a:r>
              <a:rPr lang="zh-TW" altLang="en-US" dirty="0"/>
              <a:t>來儲存，零散資料則改用其他 </a:t>
            </a:r>
            <a:r>
              <a:rPr lang="en-US" altLang="zh-TW" dirty="0"/>
              <a:t>(</a:t>
            </a:r>
            <a:r>
              <a:rPr lang="zh-TW" altLang="en-US" dirty="0"/>
              <a:t>比如</a:t>
            </a:r>
            <a:r>
              <a:rPr lang="en-US" altLang="zh-TW" dirty="0"/>
              <a:t>hash)</a:t>
            </a:r>
            <a:r>
              <a:rPr lang="zh-TW" altLang="en-US" dirty="0"/>
              <a:t>，可以發揮各自的優點。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894E8C-5919-4EE8-841C-604ED0EC6FD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11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首先我們先來簡單介紹一下這個</a:t>
            </a:r>
            <a:r>
              <a:rPr lang="en-US" altLang="zh-TW" dirty="0"/>
              <a:t>index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4E8C-5919-4EE8-841C-604ED0EC6FD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44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假設現有</a:t>
            </a:r>
            <a:r>
              <a:rPr lang="en-US" altLang="zh-TW" dirty="0"/>
              <a:t>dataset</a:t>
            </a:r>
            <a:r>
              <a:rPr lang="zh-TW" altLang="en-US" dirty="0"/>
              <a:t>如左邊的表格，要把他</a:t>
            </a:r>
            <a:r>
              <a:rPr lang="en-US" altLang="zh-TW" dirty="0"/>
              <a:t>train</a:t>
            </a:r>
            <a:r>
              <a:rPr lang="zh-TW" altLang="en-US" dirty="0"/>
              <a:t>成一個線性回歸的模型</a:t>
            </a:r>
            <a:r>
              <a:rPr lang="en-US" altLang="zh-TW" dirty="0"/>
              <a:t>y=</a:t>
            </a:r>
            <a:r>
              <a:rPr lang="en-US" altLang="zh-TW" dirty="0" err="1"/>
              <a:t>ax+b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那我們會得到</a:t>
            </a:r>
            <a:r>
              <a:rPr lang="en-US" altLang="zh-TW" dirty="0"/>
              <a:t>a</a:t>
            </a:r>
            <a:r>
              <a:rPr lang="zh-TW" altLang="en-US" dirty="0"/>
              <a:t>是</a:t>
            </a:r>
            <a:r>
              <a:rPr lang="en-US" altLang="zh-TW" dirty="0"/>
              <a:t>10 b</a:t>
            </a:r>
            <a:r>
              <a:rPr lang="zh-TW" altLang="en-US" dirty="0"/>
              <a:t>是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894E8C-5919-4EE8-841C-604ED0EC6FD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982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那接下來如果要</a:t>
            </a:r>
            <a:r>
              <a:rPr lang="en-US" altLang="zh-TW" dirty="0"/>
              <a:t>lookup x’=25</a:t>
            </a:r>
            <a:r>
              <a:rPr lang="zh-TW" altLang="en-US" dirty="0"/>
              <a:t>這筆資料就可以透過前面的</a:t>
            </a:r>
            <a:r>
              <a:rPr lang="en-US" altLang="zh-TW" dirty="0"/>
              <a:t>model</a:t>
            </a:r>
            <a:r>
              <a:rPr lang="zh-TW" altLang="en-US" dirty="0"/>
              <a:t>得到他在</a:t>
            </a:r>
            <a:r>
              <a:rPr lang="en-US" altLang="zh-TW" dirty="0"/>
              <a:t>y’=250</a:t>
            </a:r>
            <a:r>
              <a:rPr lang="zh-TW" altLang="en-US" dirty="0"/>
              <a:t>的位置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894E8C-5919-4EE8-841C-604ED0EC6FD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59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剛剛是只有一層</a:t>
            </a:r>
            <a:r>
              <a:rPr lang="en-US" altLang="zh-TW" dirty="0"/>
              <a:t>model</a:t>
            </a:r>
            <a:r>
              <a:rPr lang="zh-TW" altLang="en-US" dirty="0"/>
              <a:t>的例子，實際上</a:t>
            </a:r>
            <a:r>
              <a:rPr lang="en-US" altLang="zh-TW" dirty="0"/>
              <a:t>learned index</a:t>
            </a:r>
            <a:r>
              <a:rPr lang="zh-TW" altLang="en-US" dirty="0"/>
              <a:t>可以由</a:t>
            </a:r>
            <a:r>
              <a:rPr lang="en-US" altLang="zh-TW" dirty="0"/>
              <a:t>3-4</a:t>
            </a:r>
            <a:r>
              <a:rPr lang="zh-TW" altLang="en-US" dirty="0"/>
              <a:t>層</a:t>
            </a:r>
            <a:r>
              <a:rPr lang="en-US" altLang="zh-TW" dirty="0"/>
              <a:t>model</a:t>
            </a:r>
            <a:r>
              <a:rPr lang="zh-TW" altLang="en-US" dirty="0"/>
              <a:t>組成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894E8C-5919-4EE8-841C-604ED0EC6FD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087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但是他最大的問題就是只適用</a:t>
            </a:r>
            <a:r>
              <a:rPr lang="en-US" altLang="zh-TW" dirty="0"/>
              <a:t>read only</a:t>
            </a:r>
            <a:r>
              <a:rPr lang="zh-TW" altLang="en-US" dirty="0"/>
              <a:t>的情況，不支援</a:t>
            </a:r>
            <a:r>
              <a:rPr lang="en-US" altLang="zh-TW" dirty="0"/>
              <a:t>data update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因為要完全複製一份</a:t>
            </a:r>
            <a:r>
              <a:rPr lang="en-US" altLang="zh-TW" dirty="0"/>
              <a:t>size n+1</a:t>
            </a:r>
            <a:r>
              <a:rPr lang="zh-TW" altLang="en-US" dirty="0"/>
              <a:t>的</a:t>
            </a:r>
            <a:r>
              <a:rPr lang="en-US" altLang="zh-TW" dirty="0"/>
              <a:t>array</a:t>
            </a:r>
            <a:r>
              <a:rPr lang="zh-TW" altLang="en-US" dirty="0"/>
              <a:t> 插入後根據新</a:t>
            </a:r>
            <a:r>
              <a:rPr lang="en-US" altLang="zh-TW" dirty="0"/>
              <a:t>array</a:t>
            </a:r>
            <a:r>
              <a:rPr lang="zh-TW" altLang="en-US" dirty="0"/>
              <a:t> 更新</a:t>
            </a:r>
            <a:r>
              <a:rPr lang="en-US" altLang="zh-TW" dirty="0"/>
              <a:t>model </a:t>
            </a:r>
          </a:p>
          <a:p>
            <a:r>
              <a:rPr lang="en-US" altLang="zh-TW" dirty="0"/>
              <a:t>linear time complexity)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894E8C-5919-4EE8-841C-604ED0EC6FD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992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ALEX</a:t>
            </a:r>
            <a:r>
              <a:rPr lang="zh-TW" altLang="en-US" dirty="0"/>
              <a:t>，也就是我專題的研究主角，就是為了解決這個缺點而推出，主要</a:t>
            </a:r>
            <a:r>
              <a:rPr lang="en-US" altLang="zh-TW" dirty="0"/>
              <a:t>feature</a:t>
            </a:r>
            <a:r>
              <a:rPr lang="zh-TW" altLang="en-US" dirty="0"/>
              <a:t>有以下三點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894E8C-5919-4EE8-841C-604ED0EC6FD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898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第一點是他可以動態調整</a:t>
            </a:r>
            <a:r>
              <a:rPr lang="en-US" altLang="zh-TW" dirty="0"/>
              <a:t>model</a:t>
            </a:r>
            <a:r>
              <a:rPr lang="zh-TW" altLang="en-US" dirty="0"/>
              <a:t>層數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894E8C-5919-4EE8-841C-604ED0EC6FD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7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第二點是</a:t>
            </a:r>
            <a:r>
              <a:rPr lang="en-US" altLang="zh-TW" dirty="0"/>
              <a:t>model-based insertion</a:t>
            </a:r>
            <a:r>
              <a:rPr lang="zh-TW" altLang="en-US" dirty="0"/>
              <a:t>，也就是資料要放在哪裡由</a:t>
            </a:r>
            <a:r>
              <a:rPr lang="en-US" altLang="zh-TW" dirty="0"/>
              <a:t>model</a:t>
            </a:r>
            <a:r>
              <a:rPr lang="zh-TW" altLang="en-US" dirty="0"/>
              <a:t>來</a:t>
            </a:r>
            <a:r>
              <a:rPr lang="en-US" altLang="zh-TW" dirty="0"/>
              <a:t>predict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894E8C-5919-4EE8-841C-604ED0EC6FD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44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CB371-EFC0-76F3-1A60-799585C6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DFFFE3-6AD6-B499-03CC-DBE108359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B88379-F1DC-D8B0-42F1-78C0B499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2CFD-883A-4C7C-9F9F-3F3AA9AD0B02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D33304-47A5-B0B8-12AB-909F5CA6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C8D4F3-CD44-3F4A-81EA-48B2BCA4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6641-C3CE-488C-95FC-B7BE82B61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07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4B0BE-9EF3-5871-D7F1-F96F856A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8FC1FC-6DB9-F508-84DE-265263EE0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708D6-28E3-D71A-5676-E96CED45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2CFD-883A-4C7C-9F9F-3F3AA9AD0B02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01ACB-EDE1-EE70-DEEB-268BDAB6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F586D2-2D1D-5209-D6E6-1416A02C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6641-C3CE-488C-95FC-B7BE82B61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19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9314C2-970B-62AD-4E37-CBBCC35E6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DDCF5E-07C2-9727-C181-10688376F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DC7278-3621-7025-A425-4890DCA8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2CFD-883A-4C7C-9F9F-3F3AA9AD0B02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EEC794-DAE0-661B-FA51-4E11F694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40AB8B-3BE8-43B2-E5B2-0A064819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6641-C3CE-488C-95FC-B7BE82B61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8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FD0F3-FF63-D8F9-479F-43ECB61F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76757D-C471-A47B-0E7A-1C098412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2F3315-09FC-E2DD-88E6-32741022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2CFD-883A-4C7C-9F9F-3F3AA9AD0B02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B81CDB-47F5-8F8C-8681-EF8E6187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5022DE-967A-9AE0-ADE4-6A5D1F71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6641-C3CE-488C-95FC-B7BE82B61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62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1EB78-499B-C0B4-28EF-52B78CC8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ADF89E-51F5-E20E-23A8-A61C1B4E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0304B5-2FE4-877D-CFF1-B7793228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2CFD-883A-4C7C-9F9F-3F3AA9AD0B02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9F45F9-B85D-9BB0-3307-D611EDF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8306-26BA-FEF9-7287-779F8E44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6641-C3CE-488C-95FC-B7BE82B61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50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92AEF-9645-F53C-9086-6F2AD822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048F6-252D-22BD-F9E1-539209EBA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32DBE4-87D9-6820-7FF9-D1FD4B921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6A7204-D4B2-8787-128B-6BEB360A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2CFD-883A-4C7C-9F9F-3F3AA9AD0B02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789447-50A6-15D0-6797-B9BD44E1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A232C-9310-3A47-0101-11C72B76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6641-C3CE-488C-95FC-B7BE82B61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0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C49A-75C1-8F12-FDAB-970054C7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920496-8DF8-0D84-ED28-336C3BBE2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EAE72C-4F4F-675B-03F6-9C7096C06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612B6-55E5-2227-2983-1155F2F8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6ECC3F-78A5-8F05-D274-F08AD737E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2F5C72-A750-9C75-EAEF-B6D4063E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2CFD-883A-4C7C-9F9F-3F3AA9AD0B02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F44B4E4-CA2E-A687-76C5-8C1E70FF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915A7B-CE16-779F-3037-FE626849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6641-C3CE-488C-95FC-B7BE82B61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22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4042D-D974-926B-FE27-0DF6885B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73CF29F-E028-BD6D-E3B7-626B0741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2CFD-883A-4C7C-9F9F-3F3AA9AD0B02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5C0846-7E9F-E012-1B48-1F218AD6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B69A4B-8675-B983-01B1-886572E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6641-C3CE-488C-95FC-B7BE82B61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1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80923C-53A9-6804-5B42-FB7E07FC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2CFD-883A-4C7C-9F9F-3F3AA9AD0B02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B6E02E-BEF5-33B7-ECC2-DB67F743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1E417-BD84-385C-B197-5EFA64A5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6641-C3CE-488C-95FC-B7BE82B61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27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FF78A-98C3-98B3-A0A4-29825BD7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66D19-4840-8014-3FDB-7EEAF8BA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3ABD73-1130-CBCF-3920-9C0AAC190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12ECDA-7B0C-E1BE-388E-B292F07B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2CFD-883A-4C7C-9F9F-3F3AA9AD0B02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5BB2F3-93E4-7789-608E-C908CFC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F11FB1-CC83-30B4-291B-6585F684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6641-C3CE-488C-95FC-B7BE82B61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36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7AB82-ABE1-F483-6620-DFB7D536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25218E-5AB9-A70A-0FA2-91200C08D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E2E867-92AB-E087-7DA5-027EDDBD4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7C13E6-DEC9-9322-FE66-06658E6C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2CFD-883A-4C7C-9F9F-3F3AA9AD0B02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F7A0AB-BC43-1F61-7135-C742B4F6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01B15B-36D2-E712-897D-3579C303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6641-C3CE-488C-95FC-B7BE82B61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0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EA1FCD9-E612-4B7B-E61F-E7323816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6283B0-41D2-7C8F-34BC-7407E9D9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F80490-BE2F-AC44-8C25-200A42388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82CFD-883A-4C7C-9F9F-3F3AA9AD0B02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E1088D-29CD-1D51-DFD1-A5F8D977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D91472-E1B0-DDAF-4F04-D8ADD8A3A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46641-C3CE-488C-95FC-B7BE82B61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84CAC1-29BF-7641-6B41-B97DFDC50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Autofit/>
          </a:bodyPr>
          <a:lstStyle/>
          <a:p>
            <a:r>
              <a:rPr lang="en-US" altLang="zh-TW" sz="5400" dirty="0"/>
              <a:t>Understanding </a:t>
            </a:r>
            <a:br>
              <a:rPr lang="en-US" altLang="zh-TW" sz="5400" dirty="0"/>
            </a:br>
            <a:r>
              <a:rPr lang="en-US" altLang="zh-TW" sz="5400" dirty="0"/>
              <a:t>new index structure: </a:t>
            </a:r>
            <a:br>
              <a:rPr lang="en-US" altLang="zh-TW" sz="5400" dirty="0"/>
            </a:br>
            <a:r>
              <a:rPr lang="en-US" altLang="zh-TW" sz="5400" dirty="0"/>
              <a:t>Learned Index vs Outlier</a:t>
            </a:r>
            <a:endParaRPr lang="zh-TW" altLang="en-US" sz="5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86D9D7-848F-CCFB-23E6-763A0D423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altLang="zh-TW" sz="2800">
                <a:solidFill>
                  <a:srgbClr val="FFFFFF"/>
                </a:solidFill>
              </a:rPr>
              <a:t>110550025 </a:t>
            </a:r>
            <a:r>
              <a:rPr lang="zh-TW" altLang="en-US" sz="2800">
                <a:solidFill>
                  <a:srgbClr val="FFFFFF"/>
                </a:solidFill>
              </a:rPr>
              <a:t>張珮芸</a:t>
            </a:r>
          </a:p>
        </p:txBody>
      </p:sp>
    </p:spTree>
    <p:extLst>
      <p:ext uri="{BB962C8B-B14F-4D97-AF65-F5344CB8AC3E}">
        <p14:creationId xmlns:p14="http://schemas.microsoft.com/office/powerpoint/2010/main" val="22917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55C683-8D51-C9AE-778F-756BEA9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Design of ALEX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BFAB0C-FC0C-A11C-94B2-649B721F8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398" y="1754398"/>
            <a:ext cx="4296851" cy="4847570"/>
          </a:xfrm>
          <a:prstGeom prst="rect">
            <a:avLst/>
          </a:prstGeom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68111AA2-7BEB-C65C-32AB-CE857A62EF9A}"/>
              </a:ext>
            </a:extLst>
          </p:cNvPr>
          <p:cNvSpPr txBox="1">
            <a:spLocks/>
          </p:cNvSpPr>
          <p:nvPr/>
        </p:nvSpPr>
        <p:spPr>
          <a:xfrm>
            <a:off x="1092200" y="2074926"/>
            <a:ext cx="6540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Dynamic hierarchy of models (RMI)</a:t>
            </a: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Model-based Insertion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Gapped Array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8F0B04F5-070F-E93D-4A2A-4649376DF220}"/>
                  </a:ext>
                </a:extLst>
              </p14:cNvPr>
              <p14:cNvContentPartPr/>
              <p14:nvPr/>
            </p14:nvContentPartPr>
            <p14:xfrm>
              <a:off x="7327980" y="4977880"/>
              <a:ext cx="614160" cy="61416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8F0B04F5-070F-E93D-4A2A-4649376DF2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3980" y="4869880"/>
                <a:ext cx="72180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C3895A8A-19DC-4FA0-9169-A13E23A487EE}"/>
                  </a:ext>
                </a:extLst>
              </p14:cNvPr>
              <p14:cNvContentPartPr/>
              <p14:nvPr/>
            </p14:nvContentPartPr>
            <p14:xfrm>
              <a:off x="7283700" y="4933600"/>
              <a:ext cx="155880" cy="15588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C3895A8A-19DC-4FA0-9169-A13E23A487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9700" y="4825600"/>
                <a:ext cx="2635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6800E0D1-99B0-452A-2624-7C30F69D3869}"/>
                  </a:ext>
                </a:extLst>
              </p14:cNvPr>
              <p14:cNvContentPartPr/>
              <p14:nvPr/>
            </p14:nvContentPartPr>
            <p14:xfrm>
              <a:off x="7302420" y="4952320"/>
              <a:ext cx="114480" cy="11448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6800E0D1-99B0-452A-2624-7C30F69D38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48420" y="4844320"/>
                <a:ext cx="2221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EA867D50-8538-0B07-599C-E76F0C8CEFC3}"/>
                  </a:ext>
                </a:extLst>
              </p14:cNvPr>
              <p14:cNvContentPartPr/>
              <p14:nvPr/>
            </p14:nvContentPartPr>
            <p14:xfrm>
              <a:off x="7378740" y="4901200"/>
              <a:ext cx="214560" cy="1440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EA867D50-8538-0B07-599C-E76F0C8CEF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4740" y="4793200"/>
                <a:ext cx="32220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566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55C683-8D51-C9AE-778F-756BEA9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Design of ALEX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BFAB0C-FC0C-A11C-94B2-649B721F8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398" y="1754398"/>
            <a:ext cx="4296851" cy="4847570"/>
          </a:xfrm>
          <a:prstGeom prst="rect">
            <a:avLst/>
          </a:prstGeom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68111AA2-7BEB-C65C-32AB-CE857A62EF9A}"/>
              </a:ext>
            </a:extLst>
          </p:cNvPr>
          <p:cNvSpPr txBox="1">
            <a:spLocks/>
          </p:cNvSpPr>
          <p:nvPr/>
        </p:nvSpPr>
        <p:spPr>
          <a:xfrm>
            <a:off x="1092200" y="2074926"/>
            <a:ext cx="6540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Dynamic hierarchy of models (RMI)</a:t>
            </a: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Model-based Insertion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Gapped Array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9FE5C614-1A0D-92F3-E89A-8106D469B0D1}"/>
                  </a:ext>
                </a:extLst>
              </p14:cNvPr>
              <p14:cNvContentPartPr/>
              <p14:nvPr/>
            </p14:nvContentPartPr>
            <p14:xfrm>
              <a:off x="8788500" y="5588080"/>
              <a:ext cx="964080" cy="3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9FE5C614-1A0D-92F3-E89A-8106D469B0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4500" y="5480080"/>
                <a:ext cx="1071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6C15B3DF-2F0B-BF47-2666-8C4D56E40A6C}"/>
                  </a:ext>
                </a:extLst>
              </p14:cNvPr>
              <p14:cNvContentPartPr/>
              <p14:nvPr/>
            </p14:nvContentPartPr>
            <p14:xfrm>
              <a:off x="6604000" y="5672627"/>
              <a:ext cx="1243800" cy="36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6C15B3DF-2F0B-BF47-2666-8C4D56E40A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0360" y="5564987"/>
                <a:ext cx="1351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70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5850B49D-A947-22BD-5A7D-B013C4F60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6542" y="1722844"/>
            <a:ext cx="3451258" cy="38935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D55C683-8D51-C9AE-778F-756BEA9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sz="4400" dirty="0"/>
              <a:t>ALEX MAIN ALGORITHMS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6F32F3-B9F2-69FA-A1DD-866105FFC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20749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Bulk Load</a:t>
            </a:r>
          </a:p>
          <a:p>
            <a:pPr lvl="1"/>
            <a:r>
              <a:rPr lang="en-US" altLang="zh-TW" sz="3200" dirty="0"/>
              <a:t>input large volumes of data</a:t>
            </a:r>
          </a:p>
          <a:p>
            <a:pPr lvl="1"/>
            <a:r>
              <a:rPr lang="en-US" altLang="zh-TW" sz="3200" dirty="0"/>
              <a:t>adjusted multiple models</a:t>
            </a:r>
          </a:p>
          <a:p>
            <a:r>
              <a:rPr lang="en-US" altLang="zh-TW" sz="3200" dirty="0"/>
              <a:t>Insert</a:t>
            </a:r>
          </a:p>
          <a:p>
            <a:pPr lvl="1"/>
            <a:r>
              <a:rPr lang="en-US" altLang="zh-TW" sz="3200" dirty="0"/>
              <a:t>model predict the location to insert</a:t>
            </a:r>
          </a:p>
          <a:p>
            <a:pPr lvl="1"/>
            <a:r>
              <a:rPr lang="en-US" altLang="zh-TW" sz="3200" dirty="0"/>
              <a:t>Influence only 1 model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AAC483-9613-7355-0AA1-76EB19956A79}"/>
              </a:ext>
            </a:extLst>
          </p:cNvPr>
          <p:cNvSpPr txBox="1"/>
          <p:nvPr/>
        </p:nvSpPr>
        <p:spPr>
          <a:xfrm>
            <a:off x="1062041" y="7383535"/>
            <a:ext cx="1025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Outliter</a:t>
            </a:r>
            <a:r>
              <a:rPr lang="en-US" altLang="zh-TW" sz="2800" dirty="0">
                <a:solidFill>
                  <a:srgbClr val="FF0000"/>
                </a:solidFill>
              </a:rPr>
              <a:t>: Inserted despite not fitting the current y = ax + b model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63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5850B49D-A947-22BD-5A7D-B013C4F60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6542" y="1722844"/>
            <a:ext cx="3451258" cy="38935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D55C683-8D51-C9AE-778F-756BEA9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sz="4400" dirty="0"/>
              <a:t>ALEX MAIN ALGORITHMS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6F32F3-B9F2-69FA-A1DD-866105FFC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20749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Bulk Load</a:t>
            </a:r>
          </a:p>
          <a:p>
            <a:pPr lvl="1"/>
            <a:r>
              <a:rPr lang="en-US" altLang="zh-TW" sz="3200" dirty="0"/>
              <a:t>input large volumes of data</a:t>
            </a:r>
          </a:p>
          <a:p>
            <a:pPr lvl="1"/>
            <a:r>
              <a:rPr lang="en-US" altLang="zh-TW" sz="3200" dirty="0"/>
              <a:t>adjusted multiple models</a:t>
            </a:r>
          </a:p>
          <a:p>
            <a:r>
              <a:rPr lang="en-US" altLang="zh-TW" sz="3200" dirty="0"/>
              <a:t>Insert</a:t>
            </a:r>
          </a:p>
          <a:p>
            <a:pPr lvl="1"/>
            <a:r>
              <a:rPr lang="en-US" altLang="zh-TW" sz="3200" dirty="0"/>
              <a:t>model predict the location to insert</a:t>
            </a:r>
          </a:p>
          <a:p>
            <a:pPr lvl="1"/>
            <a:r>
              <a:rPr lang="en-US" altLang="zh-TW" sz="3200" dirty="0"/>
              <a:t>Influence only 1 model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9EBA81-162D-6E4C-30C9-3DE99B7D68F0}"/>
              </a:ext>
            </a:extLst>
          </p:cNvPr>
          <p:cNvSpPr txBox="1"/>
          <p:nvPr/>
        </p:nvSpPr>
        <p:spPr>
          <a:xfrm>
            <a:off x="1062041" y="5671466"/>
            <a:ext cx="1025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Outlier: Inserted despite not fitting the current y = ax + b model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086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55C683-8D51-C9AE-778F-756BEA9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sz="4400" dirty="0"/>
              <a:t>VERIFICATION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D4636EA-5740-6D47-15E1-3F3102CF53DB}"/>
              </a:ext>
            </a:extLst>
          </p:cNvPr>
          <p:cNvSpPr/>
          <p:nvPr/>
        </p:nvSpPr>
        <p:spPr>
          <a:xfrm>
            <a:off x="1193800" y="2641600"/>
            <a:ext cx="1917700" cy="1157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71301F0-F4CD-2015-48CD-4348FE4FF4C8}"/>
              </a:ext>
            </a:extLst>
          </p:cNvPr>
          <p:cNvSpPr/>
          <p:nvPr/>
        </p:nvSpPr>
        <p:spPr>
          <a:xfrm>
            <a:off x="5132899" y="2641600"/>
            <a:ext cx="1917700" cy="1157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3FFD7D1-CBC0-FDEF-7530-53520FE5598A}"/>
              </a:ext>
            </a:extLst>
          </p:cNvPr>
          <p:cNvSpPr/>
          <p:nvPr/>
        </p:nvSpPr>
        <p:spPr>
          <a:xfrm>
            <a:off x="9071998" y="2641600"/>
            <a:ext cx="1917700" cy="1157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1E7CD4-C168-F00C-7FFE-981D31424855}"/>
              </a:ext>
            </a:extLst>
          </p:cNvPr>
          <p:cNvSpPr txBox="1"/>
          <p:nvPr/>
        </p:nvSpPr>
        <p:spPr>
          <a:xfrm>
            <a:off x="1416050" y="2700524"/>
            <a:ext cx="147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Front</a:t>
            </a:r>
          </a:p>
          <a:p>
            <a:pPr algn="ctr"/>
            <a:r>
              <a:rPr lang="en-US" altLang="zh-TW" sz="2800" dirty="0"/>
              <a:t>(outlier)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5AFB57-B009-C3C8-B0E2-962642345ABD}"/>
              </a:ext>
            </a:extLst>
          </p:cNvPr>
          <p:cNvSpPr txBox="1"/>
          <p:nvPr/>
        </p:nvSpPr>
        <p:spPr>
          <a:xfrm>
            <a:off x="9302750" y="2743157"/>
            <a:ext cx="147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Back</a:t>
            </a:r>
          </a:p>
          <a:p>
            <a:pPr algn="ctr"/>
            <a:r>
              <a:rPr lang="en-US" altLang="zh-TW" sz="2800" dirty="0"/>
              <a:t>(outlier)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A7B73D3-5F45-8060-5405-96E08FAE8D6D}"/>
              </a:ext>
            </a:extLst>
          </p:cNvPr>
          <p:cNvSpPr txBox="1"/>
          <p:nvPr/>
        </p:nvSpPr>
        <p:spPr>
          <a:xfrm>
            <a:off x="5355149" y="2958601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Middle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765C835-4D94-9796-23B9-4EE664EB15FE}"/>
              </a:ext>
            </a:extLst>
          </p:cNvPr>
          <p:cNvSpPr txBox="1"/>
          <p:nvPr/>
        </p:nvSpPr>
        <p:spPr>
          <a:xfrm>
            <a:off x="5355149" y="3993785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90%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1F49092-DC5B-B286-018B-E2D70D9421B6}"/>
              </a:ext>
            </a:extLst>
          </p:cNvPr>
          <p:cNvSpPr txBox="1"/>
          <p:nvPr/>
        </p:nvSpPr>
        <p:spPr>
          <a:xfrm>
            <a:off x="9302750" y="3993785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5%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4A77D0-DE0D-F8B6-BD1E-E2829077998A}"/>
              </a:ext>
            </a:extLst>
          </p:cNvPr>
          <p:cNvSpPr txBox="1"/>
          <p:nvPr/>
        </p:nvSpPr>
        <p:spPr>
          <a:xfrm>
            <a:off x="1416050" y="3988985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5%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D4FF0B6-557B-A38B-8953-D8C6065EB0F3}"/>
              </a:ext>
            </a:extLst>
          </p:cNvPr>
          <p:cNvSpPr txBox="1"/>
          <p:nvPr/>
        </p:nvSpPr>
        <p:spPr>
          <a:xfrm>
            <a:off x="5359400" y="4650017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80%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C7B1C57-6A25-F239-D480-0A83AAEB7163}"/>
              </a:ext>
            </a:extLst>
          </p:cNvPr>
          <p:cNvSpPr txBox="1"/>
          <p:nvPr/>
        </p:nvSpPr>
        <p:spPr>
          <a:xfrm>
            <a:off x="9307001" y="4650017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10%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C5B61E4-E2BA-74EA-CB4D-8C730B8AC38F}"/>
              </a:ext>
            </a:extLst>
          </p:cNvPr>
          <p:cNvSpPr txBox="1"/>
          <p:nvPr/>
        </p:nvSpPr>
        <p:spPr>
          <a:xfrm>
            <a:off x="1420301" y="4645217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10%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8DA5DE8-446F-43CF-AA57-7476C4C83D13}"/>
              </a:ext>
            </a:extLst>
          </p:cNvPr>
          <p:cNvSpPr txBox="1"/>
          <p:nvPr/>
        </p:nvSpPr>
        <p:spPr>
          <a:xfrm>
            <a:off x="5359400" y="5357315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70%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ADC3984-5001-ED5B-D389-D22897C8DBF0}"/>
              </a:ext>
            </a:extLst>
          </p:cNvPr>
          <p:cNvSpPr txBox="1"/>
          <p:nvPr/>
        </p:nvSpPr>
        <p:spPr>
          <a:xfrm>
            <a:off x="9307001" y="5357315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15%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0402E33-6FFA-AA3A-745E-9D150E61E5CE}"/>
              </a:ext>
            </a:extLst>
          </p:cNvPr>
          <p:cNvSpPr txBox="1"/>
          <p:nvPr/>
        </p:nvSpPr>
        <p:spPr>
          <a:xfrm>
            <a:off x="1420301" y="5352515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15%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3122FAB-6D0E-35BB-4B4C-47B677DB1952}"/>
              </a:ext>
            </a:extLst>
          </p:cNvPr>
          <p:cNvSpPr txBox="1"/>
          <p:nvPr/>
        </p:nvSpPr>
        <p:spPr>
          <a:xfrm>
            <a:off x="5355149" y="6039929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68DAF43-AED7-80C0-4B5C-8A496397FA25}"/>
              </a:ext>
            </a:extLst>
          </p:cNvPr>
          <p:cNvSpPr txBox="1"/>
          <p:nvPr/>
        </p:nvSpPr>
        <p:spPr>
          <a:xfrm>
            <a:off x="9302750" y="6039929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16FF1E1-1469-1E0D-5283-E8578D981E76}"/>
              </a:ext>
            </a:extLst>
          </p:cNvPr>
          <p:cNvSpPr txBox="1"/>
          <p:nvPr/>
        </p:nvSpPr>
        <p:spPr>
          <a:xfrm>
            <a:off x="1416050" y="6035129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C9E4EF-A07C-315B-A25C-2340E885DD4E}"/>
              </a:ext>
            </a:extLst>
          </p:cNvPr>
          <p:cNvSpPr txBox="1"/>
          <p:nvPr/>
        </p:nvSpPr>
        <p:spPr>
          <a:xfrm>
            <a:off x="5355149" y="2023941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bulkload</a:t>
            </a:r>
            <a:endParaRPr lang="en-US" altLang="zh-TW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734504F-E08C-D799-3660-8BB62CF90800}"/>
              </a:ext>
            </a:extLst>
          </p:cNvPr>
          <p:cNvSpPr txBox="1"/>
          <p:nvPr/>
        </p:nvSpPr>
        <p:spPr>
          <a:xfrm>
            <a:off x="9302750" y="2023941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insert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8BBAEEE-8F32-BBE2-AE20-C260903AF5EC}"/>
              </a:ext>
            </a:extLst>
          </p:cNvPr>
          <p:cNvSpPr txBox="1"/>
          <p:nvPr/>
        </p:nvSpPr>
        <p:spPr>
          <a:xfrm>
            <a:off x="1416050" y="2019141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64044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7" grpId="0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55C683-8D51-C9AE-778F-756BEA9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EXPERIMENT RESULT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圖表 5">
            <a:extLst>
              <a:ext uri="{FF2B5EF4-FFF2-40B4-BE49-F238E27FC236}">
                <a16:creationId xmlns:a16="http://schemas.microsoft.com/office/drawing/2014/main" id="{B59BE213-287F-94D4-6536-EF860648D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452651"/>
              </p:ext>
            </p:extLst>
          </p:nvPr>
        </p:nvGraphicFramePr>
        <p:xfrm>
          <a:off x="637309" y="1744316"/>
          <a:ext cx="10158092" cy="4857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1483BF75-05DC-4C32-B3BF-A2C1D010B410}"/>
              </a:ext>
            </a:extLst>
          </p:cNvPr>
          <p:cNvCxnSpPr>
            <a:cxnSpLocks/>
          </p:cNvCxnSpPr>
          <p:nvPr/>
        </p:nvCxnSpPr>
        <p:spPr>
          <a:xfrm>
            <a:off x="5238750" y="2533650"/>
            <a:ext cx="0" cy="312600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2A99EC9-34FA-9122-72B4-D5D18EA6EF70}"/>
              </a:ext>
            </a:extLst>
          </p:cNvPr>
          <p:cNvCxnSpPr>
            <a:cxnSpLocks/>
          </p:cNvCxnSpPr>
          <p:nvPr/>
        </p:nvCxnSpPr>
        <p:spPr>
          <a:xfrm flipV="1">
            <a:off x="3429000" y="2800350"/>
            <a:ext cx="1333500" cy="10477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16FA9A0-8CA8-53D4-20E8-EEB0F5D9BF16}"/>
              </a:ext>
            </a:extLst>
          </p:cNvPr>
          <p:cNvCxnSpPr/>
          <p:nvPr/>
        </p:nvCxnSpPr>
        <p:spPr>
          <a:xfrm>
            <a:off x="5957455" y="2800350"/>
            <a:ext cx="3823854" cy="20071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836E05-6312-6569-8191-E820C289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SEPARATION METHOD</a:t>
            </a:r>
            <a:endParaRPr lang="zh-TW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37EF0A-290A-B238-09E6-0FD12D9C6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052427"/>
              </p:ext>
            </p:extLst>
          </p:nvPr>
        </p:nvGraphicFramePr>
        <p:xfrm>
          <a:off x="1920400" y="1762604"/>
          <a:ext cx="8900000" cy="509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662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55C683-8D51-C9AE-778F-756BEA9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sz="4400" dirty="0"/>
              <a:t>FUTURE</a:t>
            </a:r>
            <a:r>
              <a:rPr lang="zh-TW" altLang="en-US" sz="4400" dirty="0"/>
              <a:t> </a:t>
            </a:r>
            <a:r>
              <a:rPr lang="en-US" altLang="zh-TW" sz="4400" dirty="0"/>
              <a:t>WORKS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6F32F3-B9F2-69FA-A1DD-866105FFC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207492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Learned Index-</a:t>
            </a:r>
            <a:r>
              <a:rPr lang="en-US" altLang="zh-TW" sz="3200" dirty="0" err="1"/>
              <a:t>awared</a:t>
            </a:r>
            <a:r>
              <a:rPr lang="en-US" altLang="zh-TW" sz="3200" dirty="0"/>
              <a:t> </a:t>
            </a:r>
            <a:r>
              <a:rPr lang="en-US" altLang="zh-TW" sz="3200" dirty="0" err="1"/>
              <a:t>kmeans</a:t>
            </a:r>
            <a:r>
              <a:rPr lang="en-US" altLang="zh-TW" sz="3200" dirty="0"/>
              <a:t> insertion.</a:t>
            </a:r>
            <a:endParaRPr lang="zh-TW" altLang="en-US" sz="3200" dirty="0"/>
          </a:p>
          <a:p>
            <a:pPr>
              <a:lnSpc>
                <a:spcPct val="150000"/>
              </a:lnSpc>
            </a:pPr>
            <a:r>
              <a:rPr lang="en-US" altLang="zh-TW" sz="3200" dirty="0"/>
              <a:t>Other classification method e.g. KNN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Post-processing after outlier separation</a:t>
            </a:r>
          </a:p>
          <a:p>
            <a:pPr lvl="1">
              <a:lnSpc>
                <a:spcPct val="150000"/>
              </a:lnSpc>
            </a:pPr>
            <a:r>
              <a:rPr lang="en-US" altLang="zh-TW" sz="3200" dirty="0"/>
              <a:t>Intergrade with other index structure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141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35E37A0-7F3C-A598-CC4B-4BFEADAD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TW" sz="7200"/>
              <a:t>THANK</a:t>
            </a:r>
            <a:r>
              <a:rPr lang="zh-TW" altLang="en-US" sz="7200"/>
              <a:t> </a:t>
            </a:r>
            <a:r>
              <a:rPr lang="en-US" altLang="zh-TW" sz="7200"/>
              <a:t>YOU</a:t>
            </a:r>
            <a:r>
              <a:rPr lang="zh-TW" altLang="en-US" sz="7200"/>
              <a:t> </a:t>
            </a:r>
            <a:br>
              <a:rPr lang="en-US" altLang="zh-TW" sz="7200"/>
            </a:br>
            <a:r>
              <a:rPr lang="en-US" altLang="zh-TW" sz="7200"/>
              <a:t>FOR</a:t>
            </a:r>
            <a:r>
              <a:rPr lang="zh-TW" altLang="en-US" sz="7200"/>
              <a:t> </a:t>
            </a:r>
            <a:r>
              <a:rPr lang="en-US" altLang="zh-TW" sz="7200"/>
              <a:t>YOUR</a:t>
            </a:r>
            <a:r>
              <a:rPr lang="zh-TW" altLang="en-US" sz="7200"/>
              <a:t> </a:t>
            </a:r>
            <a:r>
              <a:rPr lang="en-US" altLang="zh-TW" sz="7200"/>
              <a:t>ATTENTION!</a:t>
            </a:r>
            <a:endParaRPr lang="zh-TW" altLang="en-US" sz="720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6BBCD19-39AB-909E-83A4-51AEF3E05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zh-TW" altLang="en-US" sz="2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64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5B4D0-3CDD-E28A-918B-46EA3983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9E114-3BE4-950A-8672-AC43A559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1. ALEX</a:t>
            </a:r>
            <a:r>
              <a:rPr lang="zh-TW" altLang="en-US" dirty="0"/>
              <a:t>的架構跟運作方式：主要操作分為</a:t>
            </a:r>
            <a:r>
              <a:rPr lang="en-US" altLang="zh-TW" dirty="0" err="1"/>
              <a:t>bulkload</a:t>
            </a:r>
            <a:r>
              <a:rPr lang="zh-TW" altLang="en-US" dirty="0"/>
              <a:t>、</a:t>
            </a:r>
            <a:r>
              <a:rPr lang="en-US" altLang="zh-TW" dirty="0"/>
              <a:t>insert  v</a:t>
            </a:r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離群值的影響：根據運作原理、配合圖表解說，確定離群值會影響</a:t>
            </a:r>
            <a:r>
              <a:rPr lang="en-US" altLang="zh-TW" dirty="0"/>
              <a:t>performance</a:t>
            </a:r>
            <a:r>
              <a:rPr lang="zh-TW" altLang="en-US" dirty="0"/>
              <a:t>，需要被另外處理的結論（這邊放的圖表是最初</a:t>
            </a:r>
            <a:r>
              <a:rPr lang="en-US" altLang="zh-TW" dirty="0" err="1"/>
              <a:t>bulkload</a:t>
            </a:r>
            <a:r>
              <a:rPr lang="zh-TW" altLang="en-US" dirty="0"/>
              <a:t>中間 </a:t>
            </a:r>
            <a:r>
              <a:rPr lang="en-US" altLang="zh-TW" dirty="0"/>
              <a:t>insert</a:t>
            </a:r>
            <a:r>
              <a:rPr lang="zh-TW" altLang="en-US" dirty="0"/>
              <a:t>前後的測試）</a:t>
            </a:r>
            <a:r>
              <a:rPr lang="en-US" altLang="zh-TW" dirty="0"/>
              <a:t>v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3. </a:t>
            </a:r>
            <a:r>
              <a:rPr lang="zh-TW" altLang="en-US" dirty="0"/>
              <a:t>在上面測試中發現</a:t>
            </a:r>
            <a:r>
              <a:rPr lang="en-US" altLang="zh-TW" dirty="0"/>
              <a:t>lookup time</a:t>
            </a:r>
            <a:r>
              <a:rPr lang="zh-TW" altLang="en-US" dirty="0"/>
              <a:t>的斷層，推測有可能是因為離群值多到自成一個</a:t>
            </a:r>
            <a:r>
              <a:rPr lang="en-US" altLang="zh-TW" dirty="0"/>
              <a:t>model</a:t>
            </a:r>
          </a:p>
          <a:p>
            <a:pPr marL="0" indent="0">
              <a:buNone/>
            </a:pPr>
            <a:r>
              <a:rPr lang="zh-TW" altLang="en-US" dirty="0"/>
              <a:t>如此一來只要可以明確分出各群的界線便可使用多次</a:t>
            </a:r>
            <a:r>
              <a:rPr lang="en-US" altLang="zh-TW" dirty="0" err="1"/>
              <a:t>bulkload</a:t>
            </a:r>
            <a:r>
              <a:rPr lang="zh-TW" altLang="en-US" dirty="0"/>
              <a:t>各群來解決離群值的問題</a:t>
            </a:r>
          </a:p>
          <a:p>
            <a:endParaRPr lang="zh-TW" altLang="en-US" dirty="0"/>
          </a:p>
          <a:p>
            <a:r>
              <a:rPr lang="en-US" altLang="zh-TW" dirty="0"/>
              <a:t>4. </a:t>
            </a:r>
            <a:r>
              <a:rPr lang="zh-TW" altLang="en-US" dirty="0"/>
              <a:t>如何明確分群：嘗試</a:t>
            </a:r>
            <a:r>
              <a:rPr lang="en-US" altLang="zh-TW" dirty="0" err="1"/>
              <a:t>kmeans</a:t>
            </a:r>
            <a:r>
              <a:rPr lang="zh-TW" altLang="en-US" dirty="0"/>
              <a:t>、平分等方法</a:t>
            </a:r>
          </a:p>
        </p:txBody>
      </p:sp>
    </p:spTree>
    <p:extLst>
      <p:ext uri="{BB962C8B-B14F-4D97-AF65-F5344CB8AC3E}">
        <p14:creationId xmlns:p14="http://schemas.microsoft.com/office/powerpoint/2010/main" val="79927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3C4A1B9-EDCB-5FCF-2AE6-EA64CD4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8000" dirty="0"/>
              <a:t>LEARNED</a:t>
            </a:r>
            <a:r>
              <a:rPr lang="zh-TW" altLang="en-US" sz="8000" dirty="0"/>
              <a:t> </a:t>
            </a:r>
            <a:r>
              <a:rPr lang="en-US" altLang="zh-TW" sz="8000" dirty="0"/>
              <a:t>INDEX</a:t>
            </a:r>
            <a:r>
              <a:rPr lang="en-US" altLang="zh-TW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OVERVIEW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54CDA6-0EB2-1CA9-4F3E-F150206A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12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55C683-8D51-C9AE-778F-756BEA9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LEARNED</a:t>
            </a:r>
            <a:r>
              <a:rPr lang="zh-TW" altLang="en-US" dirty="0"/>
              <a:t> </a:t>
            </a:r>
            <a:r>
              <a:rPr lang="en-US" altLang="zh-TW" dirty="0"/>
              <a:t>INDEX PRINCIPLE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274BE90-B27C-D8B8-E0BB-55FB4952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78" y="2401758"/>
            <a:ext cx="3868478" cy="2638684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5600793-2AE2-193C-D346-3BDDCA0BE6DA}"/>
              </a:ext>
            </a:extLst>
          </p:cNvPr>
          <p:cNvCxnSpPr/>
          <p:nvPr/>
        </p:nvCxnSpPr>
        <p:spPr>
          <a:xfrm>
            <a:off x="5686139" y="3721100"/>
            <a:ext cx="1143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C4C6B8-4BAE-6265-46F9-FC96960D6A81}"/>
              </a:ext>
            </a:extLst>
          </p:cNvPr>
          <p:cNvSpPr txBox="1"/>
          <p:nvPr/>
        </p:nvSpPr>
        <p:spPr>
          <a:xfrm>
            <a:off x="7377222" y="2705100"/>
            <a:ext cx="3238500" cy="1824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y=</a:t>
            </a:r>
            <a:r>
              <a:rPr lang="en-US" altLang="zh-TW" sz="4000" dirty="0" err="1">
                <a:latin typeface="Arial" panose="020B0604020202020204" pitchFamily="34" charset="0"/>
                <a:cs typeface="Arial" panose="020B0604020202020204" pitchFamily="34" charset="0"/>
              </a:rPr>
              <a:t>ax+b</a:t>
            </a:r>
            <a:endParaRPr lang="en-US" altLang="zh-TW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a=10, b=0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9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55C683-8D51-C9AE-778F-756BEA9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LEARNED</a:t>
            </a:r>
            <a:r>
              <a:rPr lang="zh-TW" altLang="en-US" dirty="0"/>
              <a:t> </a:t>
            </a:r>
            <a:r>
              <a:rPr lang="en-US" altLang="zh-TW" dirty="0"/>
              <a:t>INDEX PRINCIPLE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5600793-2AE2-193C-D346-3BDDCA0BE6DA}"/>
              </a:ext>
            </a:extLst>
          </p:cNvPr>
          <p:cNvCxnSpPr>
            <a:cxnSpLocks/>
          </p:cNvCxnSpPr>
          <p:nvPr/>
        </p:nvCxnSpPr>
        <p:spPr>
          <a:xfrm flipV="1">
            <a:off x="4800600" y="4287607"/>
            <a:ext cx="876300" cy="2756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C4C6B8-4BAE-6265-46F9-FC96960D6A81}"/>
              </a:ext>
            </a:extLst>
          </p:cNvPr>
          <p:cNvSpPr txBox="1"/>
          <p:nvPr/>
        </p:nvSpPr>
        <p:spPr>
          <a:xfrm>
            <a:off x="1549400" y="2096937"/>
            <a:ext cx="2451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y=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ax+b</a:t>
            </a:r>
            <a:endParaRPr kumimoji="0" lang="en-US" altLang="zh-TW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a=10, b=0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A67C6E-3F84-4690-EF13-BA88375CC063}"/>
              </a:ext>
            </a:extLst>
          </p:cNvPr>
          <p:cNvSpPr txBox="1"/>
          <p:nvPr/>
        </p:nvSpPr>
        <p:spPr>
          <a:xfrm>
            <a:off x="1549400" y="4287607"/>
            <a:ext cx="245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dirty="0"/>
              <a:t>x’=25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53FDA4-896D-3E2C-CA7C-7B158CEC84C8}"/>
              </a:ext>
            </a:extLst>
          </p:cNvPr>
          <p:cNvSpPr txBox="1"/>
          <p:nvPr/>
        </p:nvSpPr>
        <p:spPr>
          <a:xfrm>
            <a:off x="6464300" y="3429000"/>
            <a:ext cx="3892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dirty="0"/>
              <a:t>y’= 10×25=250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F35533FD-793D-A27F-BB03-A225E9D6A243}"/>
              </a:ext>
            </a:extLst>
          </p:cNvPr>
          <p:cNvCxnSpPr>
            <a:cxnSpLocks/>
          </p:cNvCxnSpPr>
          <p:nvPr/>
        </p:nvCxnSpPr>
        <p:spPr>
          <a:xfrm>
            <a:off x="4800600" y="2964873"/>
            <a:ext cx="876300" cy="464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11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55C683-8D51-C9AE-778F-756BEA9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sz="4400" dirty="0"/>
              <a:t>LEARNED</a:t>
            </a:r>
            <a:r>
              <a:rPr lang="zh-TW" altLang="en-US" sz="4400" dirty="0"/>
              <a:t> </a:t>
            </a:r>
            <a:r>
              <a:rPr lang="en-US" altLang="zh-TW" sz="4400" dirty="0"/>
              <a:t>INDEX STRUCTURE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FD65F37-9E93-8A17-AA98-7F1758C05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227" r="21539" b="27954"/>
          <a:stretch/>
        </p:blipFill>
        <p:spPr>
          <a:xfrm>
            <a:off x="2176545" y="1828539"/>
            <a:ext cx="7424956" cy="3491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8FE1257-D261-4885-3B9B-26704209A331}"/>
              </a:ext>
            </a:extLst>
          </p:cNvPr>
          <p:cNvSpPr txBox="1"/>
          <p:nvPr/>
        </p:nvSpPr>
        <p:spPr>
          <a:xfrm>
            <a:off x="3564449" y="6954326"/>
            <a:ext cx="505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Do not support updates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55C683-8D51-C9AE-778F-756BEA9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sz="4400" dirty="0"/>
              <a:t>LEARNED</a:t>
            </a:r>
            <a:r>
              <a:rPr lang="zh-TW" altLang="en-US" sz="4400" dirty="0"/>
              <a:t> </a:t>
            </a:r>
            <a:r>
              <a:rPr lang="en-US" altLang="zh-TW" sz="4400" dirty="0"/>
              <a:t>INDEX STRUCTURE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FD65F37-9E93-8A17-AA98-7F1758C05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227" r="21539" b="27954"/>
          <a:stretch/>
        </p:blipFill>
        <p:spPr>
          <a:xfrm>
            <a:off x="2176545" y="1828539"/>
            <a:ext cx="7424956" cy="3491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8FE1257-D261-4885-3B9B-26704209A331}"/>
              </a:ext>
            </a:extLst>
          </p:cNvPr>
          <p:cNvSpPr txBox="1"/>
          <p:nvPr/>
        </p:nvSpPr>
        <p:spPr>
          <a:xfrm>
            <a:off x="3564449" y="6954326"/>
            <a:ext cx="505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 not support updates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5ECDD2F-5B0F-623D-D53E-13BEEF2DFE8C}"/>
              </a:ext>
            </a:extLst>
          </p:cNvPr>
          <p:cNvSpPr txBox="1"/>
          <p:nvPr/>
        </p:nvSpPr>
        <p:spPr>
          <a:xfrm>
            <a:off x="3567176" y="5584959"/>
            <a:ext cx="505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Do not support updates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27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55C683-8D51-C9AE-778F-756BEA9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Design of ALEX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BFAB0C-FC0C-A11C-94B2-649B721F8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398" y="1754398"/>
            <a:ext cx="4296851" cy="4847570"/>
          </a:xfrm>
          <a:prstGeom prst="rect">
            <a:avLst/>
          </a:prstGeom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68111AA2-7BEB-C65C-32AB-CE857A62EF9A}"/>
              </a:ext>
            </a:extLst>
          </p:cNvPr>
          <p:cNvSpPr txBox="1">
            <a:spLocks/>
          </p:cNvSpPr>
          <p:nvPr/>
        </p:nvSpPr>
        <p:spPr>
          <a:xfrm>
            <a:off x="1092200" y="2074926"/>
            <a:ext cx="6540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sz="3200" dirty="0"/>
              <a:t>Dynamic hierarchy of models (RMI)</a:t>
            </a:r>
          </a:p>
          <a:p>
            <a:pPr>
              <a:lnSpc>
                <a:spcPct val="200000"/>
              </a:lnSpc>
            </a:pPr>
            <a:r>
              <a:rPr lang="en-US" altLang="zh-TW" sz="3200" dirty="0"/>
              <a:t>Model-based Insertion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pPr>
              <a:lnSpc>
                <a:spcPct val="200000"/>
              </a:lnSpc>
            </a:pPr>
            <a:r>
              <a:rPr lang="en-US" altLang="zh-TW" sz="3200" dirty="0"/>
              <a:t>Gapped Array</a:t>
            </a:r>
            <a:endParaRPr lang="zh-TW" altLang="en-US" sz="3200" dirty="0"/>
          </a:p>
          <a:p>
            <a:pPr>
              <a:lnSpc>
                <a:spcPct val="200000"/>
              </a:lnSpc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683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55C683-8D51-C9AE-778F-756BEA9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Design of ALEX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BFAB0C-FC0C-A11C-94B2-649B721F8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398" y="1754398"/>
            <a:ext cx="4296851" cy="4847570"/>
          </a:xfrm>
          <a:prstGeom prst="rect">
            <a:avLst/>
          </a:prstGeom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68111AA2-7BEB-C65C-32AB-CE857A62EF9A}"/>
              </a:ext>
            </a:extLst>
          </p:cNvPr>
          <p:cNvSpPr txBox="1">
            <a:spLocks/>
          </p:cNvSpPr>
          <p:nvPr/>
        </p:nvSpPr>
        <p:spPr>
          <a:xfrm>
            <a:off x="1092200" y="2074926"/>
            <a:ext cx="6540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Dynamic hierarchy of models</a:t>
            </a: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Model-based Insertion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Gapped Array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66D0CE-0EB4-C77D-4C5D-8499A1D2A378}"/>
              </a:ext>
            </a:extLst>
          </p:cNvPr>
          <p:cNvSpPr txBox="1"/>
          <p:nvPr/>
        </p:nvSpPr>
        <p:spPr>
          <a:xfrm>
            <a:off x="10224233" y="1810044"/>
            <a:ext cx="852652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700" dirty="0">
                <a:latin typeface="Bahnschrift Light Condensed" panose="020B0502040204020203" pitchFamily="34" charset="0"/>
              </a:rPr>
              <a:t>]</a:t>
            </a:r>
            <a:endParaRPr lang="zh-TW" altLang="en-US" sz="287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3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1150</Words>
  <Application>Microsoft Office PowerPoint</Application>
  <PresentationFormat>寬螢幕</PresentationFormat>
  <Paragraphs>140</Paragraphs>
  <Slides>18</Slides>
  <Notes>16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Aptos</vt:lpstr>
      <vt:lpstr>Arial</vt:lpstr>
      <vt:lpstr>Bahnschrift Light Condensed</vt:lpstr>
      <vt:lpstr>Calibri</vt:lpstr>
      <vt:lpstr>Calibri Light</vt:lpstr>
      <vt:lpstr>Office 佈景主題</vt:lpstr>
      <vt:lpstr>Understanding  new index structure:  Learned Index vs Outlier</vt:lpstr>
      <vt:lpstr>Outline</vt:lpstr>
      <vt:lpstr>LEARNED INDEX OVERVIEW</vt:lpstr>
      <vt:lpstr>LEARNED INDEX PRINCIPLE</vt:lpstr>
      <vt:lpstr>LEARNED INDEX PRINCIPLE</vt:lpstr>
      <vt:lpstr>LEARNED INDEX STRUCTURE</vt:lpstr>
      <vt:lpstr>LEARNED INDEX STRUCTURE</vt:lpstr>
      <vt:lpstr>Design of ALEX</vt:lpstr>
      <vt:lpstr>Design of ALEX</vt:lpstr>
      <vt:lpstr>Design of ALEX</vt:lpstr>
      <vt:lpstr>Design of ALEX</vt:lpstr>
      <vt:lpstr>ALEX MAIN ALGORITHMS</vt:lpstr>
      <vt:lpstr>ALEX MAIN ALGORITHMS</vt:lpstr>
      <vt:lpstr>VERIFICATION</vt:lpstr>
      <vt:lpstr>EXPERIMENT RESULT</vt:lpstr>
      <vt:lpstr>SEPARATION METHOD</vt:lpstr>
      <vt:lpstr>FUTURE WORKS</vt:lpstr>
      <vt:lpstr>THANK YOU 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張珮芸</dc:creator>
  <cp:lastModifiedBy>張珮芸</cp:lastModifiedBy>
  <cp:revision>51</cp:revision>
  <dcterms:created xsi:type="dcterms:W3CDTF">2024-06-05T15:19:29Z</dcterms:created>
  <dcterms:modified xsi:type="dcterms:W3CDTF">2024-06-12T07:11:17Z</dcterms:modified>
</cp:coreProperties>
</file>