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88099" autoAdjust="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2527-6CB3-4F56-8A6C-3AD8AF280E11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8315-5E18-4174-AB85-E0825970D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Root</a:t>
            </a:r>
            <a:r>
              <a:rPr lang="zh-TW" altLang="en-US" dirty="0"/>
              <a:t> 使用哪種</a:t>
            </a:r>
            <a:r>
              <a:rPr lang="en-US" altLang="zh-TW" dirty="0"/>
              <a:t>model (linear regression / neural network):</a:t>
            </a:r>
            <a:r>
              <a:rPr lang="zh-TW" altLang="en-US" dirty="0"/>
              <a:t> 看誰比較好</a:t>
            </a:r>
            <a:r>
              <a:rPr lang="en-US" altLang="zh-TW" dirty="0"/>
              <a:t>??</a:t>
            </a:r>
          </a:p>
          <a:p>
            <a:r>
              <a:rPr lang="en-US" altLang="zh-TW" dirty="0"/>
              <a:t>Non-root: linear</a:t>
            </a:r>
            <a:r>
              <a:rPr lang="zh-TW" altLang="en-US" dirty="0"/>
              <a:t>簡單</a:t>
            </a:r>
            <a:r>
              <a:rPr lang="en-US" altLang="zh-TW" dirty="0"/>
              <a:t>(</a:t>
            </a:r>
            <a:r>
              <a:rPr lang="zh-TW" altLang="en-US" dirty="0"/>
              <a:t>儲存變數少</a:t>
            </a:r>
            <a:r>
              <a:rPr lang="en-US" altLang="zh-TW" dirty="0"/>
              <a:t>)</a:t>
            </a:r>
            <a:r>
              <a:rPr lang="zh-TW" altLang="en-US" dirty="0"/>
              <a:t> 計算少 </a:t>
            </a:r>
            <a:r>
              <a:rPr lang="es-ES" altLang="zh-TW" dirty="0"/>
              <a:t>y = a∗x +b</a:t>
            </a:r>
            <a:r>
              <a:rPr lang="zh-TW" altLang="en-US" dirty="0"/>
              <a:t> 取</a:t>
            </a:r>
            <a:r>
              <a:rPr lang="en-US" altLang="zh-TW" dirty="0"/>
              <a:t>lower bound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5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75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7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lower and upper density limits</a:t>
            </a:r>
          </a:p>
          <a:p>
            <a:r>
              <a:rPr lang="en-US" altLang="zh-TW" dirty="0"/>
              <a:t>Search</a:t>
            </a:r>
            <a:r>
              <a:rPr lang="zh-TW" altLang="en-US" dirty="0"/>
              <a:t>成本跟</a:t>
            </a:r>
            <a:r>
              <a:rPr lang="en-US" altLang="zh-TW" dirty="0"/>
              <a:t>insert</a:t>
            </a:r>
            <a:r>
              <a:rPr lang="zh-TW" altLang="en-US" dirty="0"/>
              <a:t>成本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insert</a:t>
            </a:r>
            <a:r>
              <a:rPr lang="zh-TW" altLang="en-US" dirty="0"/>
              <a:t>的新資料不符合現有資料的分布，會導致</a:t>
            </a:r>
            <a:r>
              <a:rPr lang="en-US" altLang="zh-TW" dirty="0"/>
              <a:t>model</a:t>
            </a:r>
            <a:r>
              <a:rPr lang="zh-TW" altLang="en-US" dirty="0"/>
              <a:t>變得不準，會有很長一段沒有</a:t>
            </a:r>
            <a:r>
              <a:rPr lang="en-US" altLang="zh-TW" dirty="0"/>
              <a:t>gap</a:t>
            </a:r>
            <a:r>
              <a:rPr lang="zh-TW" altLang="en-US" dirty="0"/>
              <a:t>，</a:t>
            </a:r>
            <a:r>
              <a:rPr lang="en-US" altLang="zh-TW" dirty="0"/>
              <a:t>insert</a:t>
            </a:r>
            <a:r>
              <a:rPr lang="zh-TW" altLang="en-US" dirty="0"/>
              <a:t>效率變得很差</a:t>
            </a:r>
            <a:r>
              <a:rPr lang="en-US" altLang="zh-TW" dirty="0"/>
              <a:t>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7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Assign bigger space </a:t>
            </a:r>
            <a:r>
              <a:rPr lang="zh-TW" altLang="en-US" dirty="0"/>
              <a:t>全部重放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8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分出來的兩個各一半</a:t>
            </a:r>
            <a:endParaRPr lang="en-US" altLang="zh-TW" dirty="0"/>
          </a:p>
          <a:p>
            <a:r>
              <a:rPr lang="zh-TW" altLang="en-US" dirty="0"/>
              <a:t>如果指到原本的只有一個，直接把原</a:t>
            </a:r>
            <a:r>
              <a:rPr lang="en-US" altLang="zh-TW" dirty="0"/>
              <a:t>array</a:t>
            </a:r>
            <a:r>
              <a:rPr lang="zh-TW" altLang="en-US" dirty="0"/>
              <a:t>複製一份，兩個各一個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1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lower and upper density limits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5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lower and upper density limits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3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Root pointer array</a:t>
            </a:r>
            <a:r>
              <a:rPr lang="zh-TW" altLang="en-US" dirty="0"/>
              <a:t>直接*</a:t>
            </a:r>
            <a:r>
              <a:rPr lang="en-US" altLang="zh-TW" dirty="0"/>
              <a:t>2</a:t>
            </a:r>
            <a:r>
              <a:rPr lang="zh-TW" altLang="en-US" dirty="0"/>
              <a:t>，新增的全部指到</a:t>
            </a:r>
            <a:r>
              <a:rPr lang="en-US" altLang="zh-TW" dirty="0"/>
              <a:t>data node</a:t>
            </a:r>
          </a:p>
          <a:p>
            <a:r>
              <a:rPr lang="zh-TW" altLang="en-US" dirty="0"/>
              <a:t>如果不能*</a:t>
            </a:r>
            <a:r>
              <a:rPr lang="en-US" altLang="zh-TW" dirty="0"/>
              <a:t>2</a:t>
            </a:r>
            <a:r>
              <a:rPr lang="zh-TW" altLang="en-US" dirty="0"/>
              <a:t>，創一個新的</a:t>
            </a:r>
            <a:r>
              <a:rPr lang="en-US" altLang="zh-TW" dirty="0"/>
              <a:t>root</a:t>
            </a:r>
            <a:r>
              <a:rPr lang="zh-TW" altLang="en-US" dirty="0"/>
              <a:t>，第一個</a:t>
            </a:r>
            <a:r>
              <a:rPr lang="en-US" altLang="zh-TW" dirty="0"/>
              <a:t>pointer</a:t>
            </a:r>
            <a:r>
              <a:rPr lang="zh-TW" altLang="en-US" dirty="0"/>
              <a:t>指向舊</a:t>
            </a:r>
            <a:r>
              <a:rPr lang="en-US" altLang="zh-TW" dirty="0"/>
              <a:t>root</a:t>
            </a:r>
            <a:r>
              <a:rPr lang="zh-TW" altLang="en-US" dirty="0"/>
              <a:t>，剩下所有新的都指向</a:t>
            </a:r>
            <a:r>
              <a:rPr lang="en-US" altLang="zh-TW" dirty="0"/>
              <a:t>data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8315-5E18-4174-AB85-E0825970D2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8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9369-BAE2-03FE-97FB-4D1665BBD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59CB4F-9F90-7C55-1C72-77A22FFF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9F3FF-1CD6-3489-A423-2FFA384C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3C04F-54A6-7DB2-087D-2FD054D9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F4EF98-E813-86A8-771A-F13D8DF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9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5962-C2F9-4535-493A-B5AA5CE3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6BA722-7A2F-359D-F46C-5B243BC84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0FA91-EAB9-EBC3-C2D3-63E02AAC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5D7F4-5BB2-632E-94DA-CEFAB9B5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E3CED-59A6-1E7A-DF26-4C04B2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5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141335-E08D-F0F1-3D02-ACC2B23D1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40035-AA5C-139C-EF19-6523E477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FE011-8BD6-A804-AB6D-A2F4D50B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0845F-A47F-6283-7DFA-52B960F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A132B-AB60-C8A4-53A6-A3FE7BBE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3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1EF2-E3FB-2CDC-2095-C2FD7A33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C7876-2C70-C063-F70B-533818B2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C02EE-C6B4-7909-C582-9C95D15F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2B755-8FC7-F041-9895-884B0B5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2D318-BA53-7F18-B2A2-0318E7F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E6A31-E482-6B3F-10F3-1A0B0593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B371D-29E2-6233-A9CA-2904BEA4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376A4-B097-49E2-04BA-648785E1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8A13EE-1010-A164-8AD5-F6ED5B38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7C389-9E20-7D92-93FD-BBD89F5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2FF81-8B64-9ACE-948E-4D5A9B66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687E1-8663-CDA2-680B-52F0502C9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84DB4-008F-5D4F-8B7E-D8D466BB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B303B2-624A-63FF-2569-C69DA32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2B70DA-9078-A76D-93D9-0244E3F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EFEF49-C248-4E11-B22B-3245DC3D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4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09831-C28E-15E1-41F4-931FA522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2AA407-674B-82E1-033A-A1214F5E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CA3CF8-D98F-D9F7-5095-4359DA4B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61A9AB-C0E9-9815-1F86-D921E385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ABF09C-A544-B585-0E7E-7104DEEF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3EE039-CB0B-214A-E1AF-500BCA2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A0685F-7572-5BC6-E0A5-ED00C93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E0FA2A-F734-2F3A-EB24-7E56F97C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4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2BC99-82FA-492C-E107-009C94B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8E6DC9-399A-4E3F-9A0B-CE7414C9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BC0619-8D0E-CF0D-0D09-04389318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840C3A-918F-4447-7F70-ADEF8927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03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3A987-8216-FC35-440C-EA8AD0B3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F61A28-8CA9-3FE3-0042-84771C93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197FE-B5A4-8879-4FDD-69B5B1E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0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3102C-F289-673A-4175-3946F4A7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A4A93-EBF6-39D4-CAE1-265AF56B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25DA96-17DB-3AA0-5BBD-92EE653B0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86DEE-67EF-9817-524B-4DEC921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9E0DB-1342-3EA8-F6DE-45BC56FC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5CEAE9-782D-B366-F42C-8C92855F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99431-497D-2D1E-7B5B-62E33334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36DCFE-05DA-9835-DDEA-2707CD35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466C6E-4A55-40DF-5315-EAEA76D9B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734F7-0F1E-E654-9EC0-506601AA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2DB5F6-EBAA-909C-CA01-B7636969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23245-4FA6-FC1D-4A1B-93A12914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A145D0-30FF-22C6-36B5-5713DAF9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F89A8-3979-85D3-D36C-F96C8378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189910-0DC3-45A1-EA85-6AC41B0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219F-0797-4FFE-B3DB-F6957F6D6DF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BBB2F-C411-0F52-D44B-61EE15076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4DA3C-A645-7C52-7669-AD06F5E0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9094-57EB-44DD-B3DA-449EAE5B4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9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A200-EFFC-45A8-63C6-D5BD6484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1888690"/>
            <a:ext cx="10940716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ALEX: </a:t>
            </a:r>
            <a:br>
              <a:rPr lang="en-US" altLang="zh-TW" dirty="0"/>
            </a:br>
            <a:r>
              <a:rPr lang="en-US" altLang="zh-TW" dirty="0"/>
              <a:t>An Updatable Adaptive Learned 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Insert in full Data Node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CEC8-70E2-6AD8-4694-38E90DC2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4" y="1825625"/>
            <a:ext cx="11701346" cy="4351338"/>
          </a:xfrm>
        </p:spPr>
        <p:txBody>
          <a:bodyPr/>
          <a:lstStyle/>
          <a:p>
            <a:r>
              <a:rPr lang="en-US" altLang="zh-TW" dirty="0"/>
              <a:t>“Full”: if the next insert results in ratio &gt; du (default </a:t>
            </a:r>
            <a:r>
              <a:rPr lang="fr-FR" altLang="zh-TW" dirty="0"/>
              <a:t>dl=0.6, du=0.8)</a:t>
            </a:r>
          </a:p>
          <a:p>
            <a:r>
              <a:rPr lang="en-US" altLang="zh-TW" dirty="0"/>
              <a:t>Use simple cost models to calculate expected cost.</a:t>
            </a:r>
          </a:p>
          <a:p>
            <a:r>
              <a:rPr lang="en-US" altLang="zh-TW" dirty="0"/>
              <a:t>Factors: </a:t>
            </a:r>
          </a:p>
          <a:p>
            <a:pPr lvl="1"/>
            <a:r>
              <a:rPr lang="en-US" altLang="zh-TW" sz="2800" dirty="0"/>
              <a:t>average number of exponential search iterations -&gt; average log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error</a:t>
            </a:r>
          </a:p>
          <a:p>
            <a:pPr lvl="1"/>
            <a:r>
              <a:rPr lang="en-US" altLang="zh-TW" sz="2800" dirty="0"/>
              <a:t>average number of shift for inserts -&gt; average distance to the closest gap</a:t>
            </a:r>
          </a:p>
          <a:p>
            <a:r>
              <a:rPr lang="en-US" altLang="zh-TW" dirty="0"/>
              <a:t>Compare empirical cost and expected cost to decide doing expansion or splitting when the data node is full (whether current model still works)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22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Insert in full Data Node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CEC8-70E2-6AD8-4694-38E90DC2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Expansion</a:t>
            </a:r>
            <a:r>
              <a:rPr lang="fr-FR" altLang="zh-TW" dirty="0"/>
              <a:t>: </a:t>
            </a:r>
          </a:p>
          <a:p>
            <a:pPr lvl="1"/>
            <a:r>
              <a:rPr lang="en-US" altLang="zh-TW" sz="2800" dirty="0"/>
              <a:t>Allocate a new larger Gapped Array with n/dl slots</a:t>
            </a:r>
            <a:r>
              <a:rPr lang="fr-FR" altLang="zh-TW" sz="2800" dirty="0"/>
              <a:t> </a:t>
            </a:r>
            <a:r>
              <a:rPr lang="en-US" altLang="zh-TW" sz="2800" dirty="0"/>
              <a:t>(n: number of keys in current array).</a:t>
            </a:r>
          </a:p>
          <a:p>
            <a:pPr lvl="1"/>
            <a:r>
              <a:rPr lang="en-US" altLang="zh-TW" sz="2800" dirty="0"/>
              <a:t>Scale or retrain the model, and then do model-based inserts of all the elements.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59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Insert in full Data Node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CEC8-70E2-6AD8-4694-38E90DC2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83"/>
            <a:ext cx="10515600" cy="4351338"/>
          </a:xfrm>
        </p:spPr>
        <p:txBody>
          <a:bodyPr/>
          <a:lstStyle/>
          <a:p>
            <a:r>
              <a:rPr lang="en-US" altLang="zh-TW" dirty="0"/>
              <a:t>Splitting slideways:</a:t>
            </a:r>
          </a:p>
          <a:p>
            <a:r>
              <a:rPr lang="en-US" altLang="zh-TW" dirty="0"/>
              <a:t>If the parent internal node &lt; max node size: half of the redundant </a:t>
            </a:r>
            <a:r>
              <a:rPr lang="en-US" altLang="zh-TW"/>
              <a:t>pointers for </a:t>
            </a:r>
            <a:r>
              <a:rPr lang="en-US" altLang="zh-TW" dirty="0"/>
              <a:t>each (double the array and copy every pointer if needed)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B824AA-6A76-76CE-EF06-649A2897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73" y="2772046"/>
            <a:ext cx="6005293" cy="40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Insert in full Data Node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CEC8-70E2-6AD8-4694-38E90DC2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83"/>
            <a:ext cx="10515600" cy="4351338"/>
          </a:xfrm>
        </p:spPr>
        <p:txBody>
          <a:bodyPr/>
          <a:lstStyle/>
          <a:p>
            <a:r>
              <a:rPr lang="en-US" altLang="zh-TW" dirty="0"/>
              <a:t>Splitting slideways:</a:t>
            </a:r>
          </a:p>
          <a:p>
            <a:r>
              <a:rPr lang="en-US" altLang="zh-TW" dirty="0"/>
              <a:t>If the parent internal node = max node size: split the parent internal node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F8A3A-9F47-6AAE-6930-78D3087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59" y="2772046"/>
            <a:ext cx="7724082" cy="38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Insert in full Data Node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CEC8-70E2-6AD8-4694-38E90DC2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83"/>
            <a:ext cx="10515600" cy="4351338"/>
          </a:xfrm>
        </p:spPr>
        <p:txBody>
          <a:bodyPr/>
          <a:lstStyle/>
          <a:p>
            <a:r>
              <a:rPr lang="en-US" altLang="zh-TW" dirty="0"/>
              <a:t>Splitting down:</a:t>
            </a:r>
          </a:p>
          <a:p>
            <a:r>
              <a:rPr lang="en-US" altLang="zh-TW" dirty="0"/>
              <a:t>converts a data node into an internal node with two child data nodes. 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07E2A7-47A9-0FE2-1CCF-AE081683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49" y="2505054"/>
            <a:ext cx="4266502" cy="4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F3DC-4E2A-4FEC-9170-C9C4BEE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Out of bound insertion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44B2EF0-392D-1979-CE8A-02764FBB9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3568" y="1975696"/>
            <a:ext cx="9064863" cy="3617581"/>
          </a:xfrm>
        </p:spPr>
      </p:pic>
    </p:spTree>
    <p:extLst>
      <p:ext uri="{BB962C8B-B14F-4D97-AF65-F5344CB8AC3E}">
        <p14:creationId xmlns:p14="http://schemas.microsoft.com/office/powerpoint/2010/main" val="229427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BA290-EAD5-8E76-E3FF-1F5659FE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Bulk Load at initialization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BBD9B6-8B62-DD62-BB15-3D1990350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327"/>
          <a:stretch/>
        </p:blipFill>
        <p:spPr>
          <a:xfrm>
            <a:off x="1600689" y="2644795"/>
            <a:ext cx="8424563" cy="351483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56BDAD-9F0E-1465-CFBB-C90DE8A616BD}"/>
              </a:ext>
            </a:extLst>
          </p:cNvPr>
          <p:cNvSpPr txBox="1"/>
          <p:nvPr/>
        </p:nvSpPr>
        <p:spPr>
          <a:xfrm>
            <a:off x="484909" y="1690688"/>
            <a:ext cx="11222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Start from root, find local minimum of cost sum and decide to divide or combine nodes one by one 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6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A200-EFFC-45A8-63C6-D5BD6484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2235200"/>
            <a:ext cx="10940716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BACKGROUND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en-US" altLang="zh-TW" dirty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56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EB167-93FC-E8BA-3B0F-4BEEFFF4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</a:t>
            </a:r>
            <a:r>
              <a:rPr lang="en-US" altLang="zh-TW" dirty="0" err="1"/>
              <a:t>B+Tree</a:t>
            </a:r>
            <a:r>
              <a:rPr lang="en-US" altLang="zh-TW" dirty="0"/>
              <a:t> Indexes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DCC83-6F66-DE80-95F1-C9F7313C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1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Problem: doesn’t make use of the knowledge of the relation between data.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3C4372-A515-332F-37DE-790AA7A0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77" y="2270463"/>
            <a:ext cx="8130465" cy="42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1EAD-52AA-69BF-2E33-69BA6F49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Case for Learned Indexes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38AF7-4BEC-8DD7-4409-AB721353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04" y="1517617"/>
            <a:ext cx="11809396" cy="4351338"/>
          </a:xfrm>
        </p:spPr>
        <p:txBody>
          <a:bodyPr/>
          <a:lstStyle/>
          <a:p>
            <a:r>
              <a:rPr lang="en-US" altLang="zh-TW" dirty="0"/>
              <a:t>RMI(recursive model index) replaces the internal </a:t>
            </a:r>
            <a:r>
              <a:rPr lang="en-US" altLang="zh-TW" dirty="0" err="1"/>
              <a:t>B+Tree</a:t>
            </a:r>
            <a:r>
              <a:rPr lang="en-US" altLang="zh-TW" dirty="0"/>
              <a:t> nodes with models.</a:t>
            </a:r>
          </a:p>
          <a:p>
            <a:r>
              <a:rPr lang="en-US" altLang="zh-TW" dirty="0"/>
              <a:t>Drawback:</a:t>
            </a:r>
            <a:r>
              <a:rPr lang="zh-TW" altLang="en-US" dirty="0"/>
              <a:t> </a:t>
            </a:r>
            <a:r>
              <a:rPr lang="en-US" altLang="zh-TW" dirty="0"/>
              <a:t>does not support</a:t>
            </a:r>
            <a:r>
              <a:rPr lang="zh-TW" altLang="en-US" dirty="0"/>
              <a:t> </a:t>
            </a:r>
            <a:r>
              <a:rPr lang="en-US" altLang="zh-TW" dirty="0"/>
              <a:t>any modifications</a:t>
            </a:r>
            <a:r>
              <a:rPr lang="zh-TW" altLang="en-US" dirty="0"/>
              <a:t> </a:t>
            </a:r>
            <a:r>
              <a:rPr lang="en-US" altLang="zh-TW" dirty="0"/>
              <a:t>(O(N)</a:t>
            </a:r>
            <a:r>
              <a:rPr lang="zh-TW" altLang="en-US" dirty="0"/>
              <a:t> </a:t>
            </a:r>
            <a:r>
              <a:rPr lang="en-US" altLang="zh-TW" dirty="0"/>
              <a:t>is too slow)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D4EB28-4333-825A-E5A4-253B1E28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96" y="2588403"/>
            <a:ext cx="8181007" cy="37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A200-EFFC-45A8-63C6-D5BD6484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2235200"/>
            <a:ext cx="10940716" cy="1710499"/>
          </a:xfrm>
        </p:spPr>
        <p:txBody>
          <a:bodyPr>
            <a:normAutofit/>
          </a:bodyPr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9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3874-B2C1-A868-25D3-89A88D7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Nodes (leaf nodes)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00D2A-89A4-BE22-1749-FC42D2A73F2B}"/>
              </a:ext>
            </a:extLst>
          </p:cNvPr>
          <p:cNvGrpSpPr/>
          <p:nvPr/>
        </p:nvGrpSpPr>
        <p:grpSpPr>
          <a:xfrm>
            <a:off x="1302707" y="2051730"/>
            <a:ext cx="7966553" cy="3652066"/>
            <a:chOff x="4210018" y="2322805"/>
            <a:chExt cx="6950672" cy="33131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21F7CC8-26AE-6931-5742-AA39595DA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60" r="3080" b="2510"/>
            <a:stretch/>
          </p:blipFill>
          <p:spPr>
            <a:xfrm>
              <a:off x="7703875" y="2322805"/>
              <a:ext cx="3456815" cy="3213699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84A1017-C9EB-0F75-11C3-13FE07549E9A}"/>
                </a:ext>
              </a:extLst>
            </p:cNvPr>
            <p:cNvSpPr txBox="1"/>
            <p:nvPr/>
          </p:nvSpPr>
          <p:spPr>
            <a:xfrm>
              <a:off x="4210018" y="2322805"/>
              <a:ext cx="5061852" cy="41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Model, including two double values</a:t>
              </a:r>
              <a:endParaRPr lang="zh-TW" altLang="en-US" sz="24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D2098A2-BB8C-8848-F1CD-F8E27EE12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9808" y="2692137"/>
              <a:ext cx="826718" cy="451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2972D31-0B76-9EAB-2B37-96E479818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3187" y="4473880"/>
              <a:ext cx="1172228" cy="70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7DDE002-6BA1-BD91-5594-F5F4BFCF7ED1}"/>
                </a:ext>
              </a:extLst>
            </p:cNvPr>
            <p:cNvSpPr txBox="1"/>
            <p:nvPr/>
          </p:nvSpPr>
          <p:spPr>
            <a:xfrm>
              <a:off x="4330235" y="5217172"/>
              <a:ext cx="4630573" cy="41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 Gapped Arrays for keys and payloads</a:t>
              </a:r>
              <a:endParaRPr lang="zh-TW" altLang="en-US" sz="2400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3FF6FD-5D94-1082-FEEC-55428CAE06EA}"/>
              </a:ext>
            </a:extLst>
          </p:cNvPr>
          <p:cNvSpPr txBox="1"/>
          <p:nvPr/>
        </p:nvSpPr>
        <p:spPr>
          <a:xfrm>
            <a:off x="7981052" y="5684047"/>
            <a:ext cx="530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(+ bitmap)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35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3874-B2C1-A868-25D3-89A88D7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Nodes (leaf nodes)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DBF12-B8FF-0223-164F-999C6549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gaps are distributed between by model-based inserts, instead of at the end of the array.</a:t>
            </a:r>
          </a:p>
          <a:p>
            <a:r>
              <a:rPr lang="en-US" altLang="zh-TW" dirty="0"/>
              <a:t>Gaps are filled with the closest key to the right of the gap for exponential search.</a:t>
            </a:r>
          </a:p>
          <a:p>
            <a:r>
              <a:rPr lang="en-US" altLang="zh-TW" dirty="0"/>
              <a:t>Bitmap: for distinguishing keys and gaps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1F7CC8-26AE-6931-5742-AA39595DA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" r="3080" b="2510"/>
          <a:stretch/>
        </p:blipFill>
        <p:spPr>
          <a:xfrm>
            <a:off x="7591142" y="3279176"/>
            <a:ext cx="3456815" cy="32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1DC2E8DB-DE41-6BCD-7E34-B979DB4CE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8" r="53888" b="50958"/>
          <a:stretch/>
        </p:blipFill>
        <p:spPr>
          <a:xfrm>
            <a:off x="6734575" y="1837970"/>
            <a:ext cx="2921876" cy="31820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89251A-D702-DD6F-4F93-50EED088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Nodes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03AAAB-F3DF-970D-9977-5576875F7D63}"/>
              </a:ext>
            </a:extLst>
          </p:cNvPr>
          <p:cNvSpPr txBox="1"/>
          <p:nvPr/>
        </p:nvSpPr>
        <p:spPr>
          <a:xfrm>
            <a:off x="1094380" y="1803823"/>
            <a:ext cx="580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Model, including two double values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0F001D-03B1-6EB7-5E3F-014C6F3360A7}"/>
              </a:ext>
            </a:extLst>
          </p:cNvPr>
          <p:cNvCxnSpPr>
            <a:cxnSpLocks/>
          </p:cNvCxnSpPr>
          <p:nvPr/>
        </p:nvCxnSpPr>
        <p:spPr>
          <a:xfrm flipH="1" flipV="1">
            <a:off x="5673647" y="2280167"/>
            <a:ext cx="1862269" cy="132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35FEF9-12B4-7C34-83F2-01C448AD3984}"/>
              </a:ext>
            </a:extLst>
          </p:cNvPr>
          <p:cNvSpPr txBox="1"/>
          <p:nvPr/>
        </p:nvSpPr>
        <p:spPr>
          <a:xfrm>
            <a:off x="1226640" y="5203061"/>
            <a:ext cx="55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array containing pointers to children nodes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9967C86-78A8-2F3E-0C02-42C3D29D4157}"/>
              </a:ext>
            </a:extLst>
          </p:cNvPr>
          <p:cNvCxnSpPr>
            <a:cxnSpLocks/>
          </p:cNvCxnSpPr>
          <p:nvPr/>
        </p:nvCxnSpPr>
        <p:spPr>
          <a:xfrm flipH="1">
            <a:off x="5877838" y="4435056"/>
            <a:ext cx="1223375" cy="59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1B9B7-BBA0-E0AB-47F9-3CCFDB50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Nodes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92CD5-899A-927D-77B7-67B865C6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887"/>
            <a:ext cx="10515600" cy="4351338"/>
          </a:xfrm>
        </p:spPr>
        <p:txBody>
          <a:bodyPr/>
          <a:lstStyle/>
          <a:p>
            <a:r>
              <a:rPr lang="en-US" altLang="zh-TW" dirty="0"/>
              <a:t>Internal Nodes assign a Data Node or another Internal Node for pointer according to the CDF. (Data node for linear interval)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897BD5-8A77-079C-FD95-3BD35E03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4" y="2534842"/>
            <a:ext cx="9455636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611</Words>
  <Application>Microsoft Office PowerPoint</Application>
  <PresentationFormat>寬螢幕</PresentationFormat>
  <Paragraphs>65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ALEX:  An Updatable Adaptive Learned Index</vt:lpstr>
      <vt:lpstr>BACKGROUND &amp; MOTIVATION</vt:lpstr>
      <vt:lpstr>Traditional B+Tree Indexes </vt:lpstr>
      <vt:lpstr>The Case for Learned Indexes</vt:lpstr>
      <vt:lpstr>METHODOLOGY</vt:lpstr>
      <vt:lpstr>Data Nodes (leaf nodes)</vt:lpstr>
      <vt:lpstr>Data Nodes (leaf nodes)</vt:lpstr>
      <vt:lpstr>Internal Nodes</vt:lpstr>
      <vt:lpstr>Internal Nodes</vt:lpstr>
      <vt:lpstr>Algorithm: Insert in full Data Node</vt:lpstr>
      <vt:lpstr>Algorithm: Insert in full Data Node</vt:lpstr>
      <vt:lpstr>Algorithm: Insert in full Data Node</vt:lpstr>
      <vt:lpstr>Algorithm: Insert in full Data Node</vt:lpstr>
      <vt:lpstr>Algorithm: Insert in full Data Node</vt:lpstr>
      <vt:lpstr>Algorithm: Out of bound insertion</vt:lpstr>
      <vt:lpstr>Bulk Load at 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ALEX:  An Updatable Adaptive Learned Index</dc:title>
  <dc:creator>珮芸 張</dc:creator>
  <cp:lastModifiedBy>珮芸 張</cp:lastModifiedBy>
  <cp:revision>8</cp:revision>
  <dcterms:created xsi:type="dcterms:W3CDTF">2024-01-06T15:51:41Z</dcterms:created>
  <dcterms:modified xsi:type="dcterms:W3CDTF">2024-01-07T09:32:24Z</dcterms:modified>
</cp:coreProperties>
</file>