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304" r:id="rId6"/>
    <p:sldId id="263" r:id="rId7"/>
    <p:sldId id="266" r:id="rId8"/>
    <p:sldId id="305" r:id="rId9"/>
    <p:sldId id="265" r:id="rId10"/>
    <p:sldId id="306" r:id="rId11"/>
    <p:sldId id="307" r:id="rId12"/>
    <p:sldId id="308" r:id="rId13"/>
    <p:sldId id="309" r:id="rId14"/>
    <p:sldId id="310" r:id="rId15"/>
    <p:sldId id="262" r:id="rId16"/>
    <p:sldId id="311" r:id="rId17"/>
    <p:sldId id="312" r:id="rId18"/>
    <p:sldId id="313" r:id="rId19"/>
    <p:sldId id="314" r:id="rId20"/>
    <p:sldId id="315" r:id="rId21"/>
    <p:sldId id="261" r:id="rId22"/>
    <p:sldId id="29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 varScale="1">
        <p:scale>
          <a:sx n="125" d="100"/>
          <a:sy n="125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C8BBB1-4866-4609-BBAE-C24FA6549F40}" type="datetimeFigureOut">
              <a:rPr lang="ko-KR" altLang="en-US" smtClean="0"/>
              <a:pPr/>
              <a:t>2010-10-18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E7EC1E-5AA7-4631-A90A-0F03BB5605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file:///H:\Users\hok\Documents\&#45212;&#48124;.wmv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049238"/>
            <a:ext cx="5357850" cy="2123658"/>
          </a:xfrm>
          <a:prstGeom prst="rect">
            <a:avLst/>
          </a:prstGeom>
          <a:noFill/>
          <a:ln w="444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600" dirty="0" smtClean="0">
                <a:ln w="254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-Team project RFP-[</a:t>
            </a:r>
            <a:r>
              <a:rPr lang="en-US" altLang="ko-KR" sz="6600" dirty="0" err="1" smtClean="0">
                <a:ln w="254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Pecha</a:t>
            </a:r>
            <a:r>
              <a:rPr lang="en-US" altLang="ko-KR" sz="6600" dirty="0" smtClean="0">
                <a:ln w="254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</a:t>
            </a:r>
            <a:r>
              <a:rPr lang="en-US" altLang="ko-KR" sz="6600" dirty="0" err="1" smtClean="0">
                <a:ln w="254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Kuch</a:t>
            </a:r>
            <a:r>
              <a:rPr lang="en-US" altLang="ko-KR" sz="6600" dirty="0" smtClean="0">
                <a:ln w="254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]</a:t>
            </a:r>
            <a:endParaRPr lang="en-US" altLang="ko-KR" sz="6600" dirty="0">
              <a:ln w="25400" cmpd="sng">
                <a:solidFill>
                  <a:schemeClr val="accent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안상수2006중간" pitchFamily="18" charset="-127"/>
              <a:ea typeface="안상수2006중간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4686" y="5072074"/>
            <a:ext cx="7315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6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8</a:t>
            </a:r>
            <a:r>
              <a:rPr lang="ko-KR" altLang="en-US" sz="36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조</a:t>
            </a:r>
            <a:endParaRPr lang="en-US" altLang="ko-KR" sz="3600" b="1" dirty="0" smtClean="0">
              <a:ln w="12700" cmpd="sng">
                <a:solidFill>
                  <a:schemeClr val="accent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안상수2006중간" pitchFamily="18" charset="-127"/>
              <a:ea typeface="안상수2006중간" pitchFamily="18" charset="-127"/>
            </a:endParaRPr>
          </a:p>
          <a:p>
            <a:pPr algn="ctr">
              <a:defRPr/>
            </a:pPr>
            <a:r>
              <a:rPr lang="ko-KR" altLang="en-US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김 </a:t>
            </a:r>
            <a:r>
              <a:rPr lang="ko-KR" altLang="en-US" sz="2400" b="1" dirty="0" err="1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희</a:t>
            </a:r>
            <a:r>
              <a:rPr lang="ko-KR" altLang="en-US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천</a:t>
            </a:r>
            <a:r>
              <a:rPr lang="en-US" altLang="ko-KR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,  </a:t>
            </a:r>
            <a:r>
              <a:rPr lang="ko-KR" altLang="en-US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김 나 </a:t>
            </a:r>
            <a:r>
              <a:rPr lang="ko-KR" altLang="en-US" sz="2400" b="1" dirty="0" err="1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희</a:t>
            </a:r>
            <a:r>
              <a:rPr lang="ko-KR" altLang="en-US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</a:t>
            </a:r>
            <a:r>
              <a:rPr lang="en-US" altLang="ko-KR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, </a:t>
            </a:r>
            <a:r>
              <a:rPr lang="ko-KR" altLang="en-US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이 호 경 </a:t>
            </a:r>
            <a:r>
              <a:rPr lang="en-US" altLang="ko-KR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, </a:t>
            </a:r>
            <a:r>
              <a:rPr lang="ko-KR" altLang="en-US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박 병 상 </a:t>
            </a:r>
            <a:r>
              <a:rPr lang="en-US" altLang="ko-KR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, </a:t>
            </a:r>
            <a:r>
              <a:rPr lang="ko-KR" altLang="en-US" sz="2400" b="1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오 재 일</a:t>
            </a:r>
          </a:p>
        </p:txBody>
      </p:sp>
      <p:sp>
        <p:nvSpPr>
          <p:cNvPr id="52" name="타원 51"/>
          <p:cNvSpPr/>
          <p:nvPr/>
        </p:nvSpPr>
        <p:spPr>
          <a:xfrm>
            <a:off x="7358082" y="1581136"/>
            <a:ext cx="1285884" cy="12858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32"/>
          <p:cNvSpPr>
            <a:spLocks noChangeArrowheads="1"/>
          </p:cNvSpPr>
          <p:nvPr/>
        </p:nvSpPr>
        <p:spPr bwMode="auto">
          <a:xfrm>
            <a:off x="-323850" y="-458788"/>
            <a:ext cx="2160588" cy="223043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900113" y="1270000"/>
            <a:ext cx="188912" cy="188913"/>
          </a:xfrm>
          <a:prstGeom prst="ellipse">
            <a:avLst/>
          </a:prstGeom>
          <a:blipFill>
            <a:blip r:embed="rId2" cstate="print"/>
            <a:tile tx="0" ty="0" sx="100000" sy="100000" flip="none" algn="tl"/>
          </a:blipFill>
          <a:ln w="25400">
            <a:solidFill>
              <a:schemeClr val="accent1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</p:grpSpPr>
        <p:sp>
          <p:nvSpPr>
            <p:cNvPr id="11" name="타원 10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792808">
            <a:off x="7376312" y="1598617"/>
            <a:ext cx="1252960" cy="1259101"/>
            <a:chOff x="1331640" y="4509120"/>
            <a:chExt cx="1008112" cy="1008112"/>
          </a:xfrm>
        </p:grpSpPr>
        <p:sp>
          <p:nvSpPr>
            <p:cNvPr id="19" name="타원 18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792808">
            <a:off x="641470" y="3436917"/>
            <a:ext cx="1252960" cy="1259101"/>
            <a:chOff x="1331640" y="4509120"/>
            <a:chExt cx="1008112" cy="1008112"/>
          </a:xfrm>
        </p:grpSpPr>
        <p:sp>
          <p:nvSpPr>
            <p:cNvPr id="25" name="타원 24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" name="그룹 32"/>
          <p:cNvGrpSpPr/>
          <p:nvPr/>
        </p:nvGrpSpPr>
        <p:grpSpPr>
          <a:xfrm rot="792808">
            <a:off x="6929045" y="2677002"/>
            <a:ext cx="648072" cy="648072"/>
            <a:chOff x="1331640" y="4509120"/>
            <a:chExt cx="1008112" cy="1008112"/>
          </a:xfrm>
        </p:grpSpPr>
        <p:sp>
          <p:nvSpPr>
            <p:cNvPr id="31" name="타원 30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" name="그룹 32"/>
          <p:cNvGrpSpPr/>
          <p:nvPr/>
        </p:nvGrpSpPr>
        <p:grpSpPr>
          <a:xfrm rot="792808">
            <a:off x="1325122" y="4862641"/>
            <a:ext cx="648072" cy="648072"/>
            <a:chOff x="1331640" y="4509120"/>
            <a:chExt cx="1008112" cy="1008112"/>
          </a:xfrm>
        </p:grpSpPr>
        <p:sp>
          <p:nvSpPr>
            <p:cNvPr id="38" name="타원 37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" name="그룹 32"/>
          <p:cNvGrpSpPr/>
          <p:nvPr/>
        </p:nvGrpSpPr>
        <p:grpSpPr>
          <a:xfrm rot="792808">
            <a:off x="1907832" y="4513379"/>
            <a:ext cx="375153" cy="355712"/>
            <a:chOff x="1331640" y="4509120"/>
            <a:chExt cx="1008112" cy="1008112"/>
          </a:xfrm>
        </p:grpSpPr>
        <p:sp>
          <p:nvSpPr>
            <p:cNvPr id="44" name="타원 4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" name="그룹 32"/>
          <p:cNvGrpSpPr/>
          <p:nvPr/>
        </p:nvGrpSpPr>
        <p:grpSpPr>
          <a:xfrm rot="792808">
            <a:off x="6577304" y="3119828"/>
            <a:ext cx="375153" cy="355712"/>
            <a:chOff x="1331640" y="4509120"/>
            <a:chExt cx="1008112" cy="1008112"/>
          </a:xfrm>
        </p:grpSpPr>
        <p:sp>
          <p:nvSpPr>
            <p:cNvPr id="50" name="타원 49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" name="그룹 32"/>
          <p:cNvGrpSpPr/>
          <p:nvPr/>
        </p:nvGrpSpPr>
        <p:grpSpPr>
          <a:xfrm rot="792808">
            <a:off x="7568524" y="3271463"/>
            <a:ext cx="375153" cy="355712"/>
            <a:chOff x="1331640" y="4509120"/>
            <a:chExt cx="1008112" cy="1008112"/>
          </a:xfrm>
        </p:grpSpPr>
        <p:sp>
          <p:nvSpPr>
            <p:cNvPr id="60" name="타원 59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6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" name="그룹 32"/>
          <p:cNvGrpSpPr/>
          <p:nvPr/>
        </p:nvGrpSpPr>
        <p:grpSpPr>
          <a:xfrm rot="792808">
            <a:off x="1662568" y="5761648"/>
            <a:ext cx="283549" cy="303256"/>
            <a:chOff x="1331640" y="4509120"/>
            <a:chExt cx="1008112" cy="1008112"/>
          </a:xfrm>
        </p:grpSpPr>
        <p:sp>
          <p:nvSpPr>
            <p:cNvPr id="66" name="타원 65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7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How?</a:t>
            </a: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어떻게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?]</a:t>
            </a:r>
          </a:p>
        </p:txBody>
      </p:sp>
      <p:grpSp>
        <p:nvGrpSpPr>
          <p:cNvPr id="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rgbClr val="7030A0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각형 16"/>
          <p:cNvSpPr/>
          <p:nvPr/>
        </p:nvSpPr>
        <p:spPr>
          <a:xfrm>
            <a:off x="708968" y="908720"/>
            <a:ext cx="1414760" cy="94252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사용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SW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오각형 20"/>
          <p:cNvSpPr/>
          <p:nvPr/>
        </p:nvSpPr>
        <p:spPr>
          <a:xfrm flipH="1">
            <a:off x="2137978" y="908734"/>
            <a:ext cx="3442134" cy="942520"/>
          </a:xfrm>
          <a:prstGeom prst="homePlate">
            <a:avLst/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 Notepad++ </a:t>
            </a:r>
          </a:p>
          <a:p>
            <a:pPr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  기본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Test :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dokdo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제공 웹 서버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  구현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Test : 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웹 서버 구매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How?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각형 24"/>
          <p:cNvSpPr/>
          <p:nvPr/>
        </p:nvSpPr>
        <p:spPr>
          <a:xfrm>
            <a:off x="683568" y="2060848"/>
            <a:ext cx="1440160" cy="65868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운영환경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오각형 25"/>
          <p:cNvSpPr/>
          <p:nvPr/>
        </p:nvSpPr>
        <p:spPr>
          <a:xfrm flipH="1">
            <a:off x="2137978" y="2060848"/>
            <a:ext cx="3586150" cy="658684"/>
          </a:xfrm>
          <a:prstGeom prst="homePlate">
            <a:avLst/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 Apache Server,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, 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Mysql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오각형 27"/>
          <p:cNvSpPr/>
          <p:nvPr/>
        </p:nvSpPr>
        <p:spPr>
          <a:xfrm>
            <a:off x="670868" y="2916420"/>
            <a:ext cx="1486768" cy="65868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개발언어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오각형 28"/>
          <p:cNvSpPr/>
          <p:nvPr/>
        </p:nvSpPr>
        <p:spPr>
          <a:xfrm flipH="1">
            <a:off x="2125278" y="2927032"/>
            <a:ext cx="4030898" cy="658684"/>
          </a:xfrm>
          <a:prstGeom prst="homePlate">
            <a:avLst/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  Html 4.0 ,  CSS,  JavaScript,  PHP</a:t>
            </a:r>
          </a:p>
        </p:txBody>
      </p:sp>
      <p:sp>
        <p:nvSpPr>
          <p:cNvPr id="31" name="오각형 30"/>
          <p:cNvSpPr/>
          <p:nvPr/>
        </p:nvSpPr>
        <p:spPr>
          <a:xfrm>
            <a:off x="683568" y="3774236"/>
            <a:ext cx="1440160" cy="65868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플랫폼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오각형 31"/>
          <p:cNvSpPr/>
          <p:nvPr/>
        </p:nvSpPr>
        <p:spPr>
          <a:xfrm flipH="1">
            <a:off x="2137978" y="3774236"/>
            <a:ext cx="2938078" cy="658684"/>
          </a:xfrm>
          <a:prstGeom prst="homePlate">
            <a:avLst/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Windows Server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Flatform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오각형 35"/>
          <p:cNvSpPr/>
          <p:nvPr/>
        </p:nvSpPr>
        <p:spPr>
          <a:xfrm>
            <a:off x="683568" y="4595916"/>
            <a:ext cx="1452860" cy="65868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도구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오각형 36"/>
          <p:cNvSpPr/>
          <p:nvPr/>
        </p:nvSpPr>
        <p:spPr>
          <a:xfrm flipH="1">
            <a:off x="2150678" y="4595916"/>
            <a:ext cx="2421322" cy="658684"/>
          </a:xfrm>
          <a:prstGeom prst="homePlate">
            <a:avLst/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Notepad++,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포토샵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오각형 37"/>
          <p:cNvSpPr/>
          <p:nvPr/>
        </p:nvSpPr>
        <p:spPr>
          <a:xfrm>
            <a:off x="683568" y="5438804"/>
            <a:ext cx="1452860" cy="65868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참고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서적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사이트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오각형 38"/>
          <p:cNvSpPr/>
          <p:nvPr/>
        </p:nvSpPr>
        <p:spPr>
          <a:xfrm flipH="1">
            <a:off x="2150678" y="5438804"/>
            <a:ext cx="6106430" cy="658684"/>
          </a:xfrm>
          <a:prstGeom prst="homePlate">
            <a:avLst/>
          </a:prstGeom>
          <a:solidFill>
            <a:schemeClr val="accent1"/>
          </a:solidFill>
          <a:ln w="508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자바스크립트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,  Html, 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서적 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/ (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http://www.pechakucha.com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40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1" name="타원 40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rgbClr val="7030A0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026" name="Picture 2" descr="H:\Users\hok\Desktop\c0004746_4abc56a8210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483328"/>
            <a:ext cx="2088232" cy="29537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Where?</a:t>
            </a: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어디서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?]</a:t>
            </a:r>
          </a:p>
        </p:txBody>
      </p:sp>
      <p:grpSp>
        <p:nvGrpSpPr>
          <p:cNvPr id="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rgbClr val="002060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Where?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24" name="타원 2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rgbClr val="002060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2051" name="Picture 3" descr="H:\Users\hok\Desktop\web-server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725144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H:\Users\hok\Desktop\test_server_inv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79930"/>
            <a:ext cx="2160240" cy="796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모서리가 접힌 도형 34"/>
          <p:cNvSpPr/>
          <p:nvPr/>
        </p:nvSpPr>
        <p:spPr>
          <a:xfrm>
            <a:off x="4283968" y="1484784"/>
            <a:ext cx="2808312" cy="792088"/>
          </a:xfrm>
          <a:prstGeom prst="foldedCorner">
            <a:avLst>
              <a:gd name="adj" fmla="val 24684"/>
            </a:avLst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Dokdo</a:t>
            </a:r>
            <a:r>
              <a:rPr lang="ko-KR" altLang="en-US" dirty="0" smtClean="0">
                <a:solidFill>
                  <a:schemeClr val="tx1"/>
                </a:solidFill>
              </a:rPr>
              <a:t>서버를 이용 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접힌 도형 45"/>
          <p:cNvSpPr/>
          <p:nvPr/>
        </p:nvSpPr>
        <p:spPr>
          <a:xfrm>
            <a:off x="4211960" y="4869160"/>
            <a:ext cx="3024336" cy="792088"/>
          </a:xfrm>
          <a:prstGeom prst="foldedCorner">
            <a:avLst>
              <a:gd name="adj" fmla="val 24684"/>
            </a:avLst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서버호스팅업체에서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웹서버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www.mjpk.co.kr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3" name="Picture 5" descr="H:\Users\hok\Desktop\FiveStarSuccessLogo - 복사본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933452"/>
            <a:ext cx="2160240" cy="1195332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 descr="H:\Users\hok\Desktop\5307523x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5097" y="2852936"/>
            <a:ext cx="1358751" cy="1358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9" name="꺾인 연결선 48"/>
          <p:cNvCxnSpPr>
            <a:stCxn id="35" idx="2"/>
            <a:endCxn id="2054" idx="0"/>
          </p:cNvCxnSpPr>
          <p:nvPr/>
        </p:nvCxnSpPr>
        <p:spPr>
          <a:xfrm rot="5400000">
            <a:off x="3818267" y="983079"/>
            <a:ext cx="576064" cy="3163651"/>
          </a:xfrm>
          <a:prstGeom prst="bentConnector3">
            <a:avLst>
              <a:gd name="adj1" fmla="val 50000"/>
            </a:avLst>
          </a:prstGeom>
          <a:ln w="38100" cap="flat">
            <a:prstDash val="sysDash"/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54" idx="3"/>
            <a:endCxn id="2053" idx="1"/>
          </p:cNvCxnSpPr>
          <p:nvPr/>
        </p:nvCxnSpPr>
        <p:spPr>
          <a:xfrm flipV="1">
            <a:off x="3203848" y="3531118"/>
            <a:ext cx="1368152" cy="1194"/>
          </a:xfrm>
          <a:prstGeom prst="bentConnector3">
            <a:avLst>
              <a:gd name="adj1" fmla="val 50000"/>
            </a:avLst>
          </a:prstGeom>
          <a:ln w="38100" cap="flat">
            <a:prstDash val="sysDash"/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053" idx="2"/>
            <a:endCxn id="2051" idx="0"/>
          </p:cNvCxnSpPr>
          <p:nvPr/>
        </p:nvCxnSpPr>
        <p:spPr>
          <a:xfrm rot="5400000">
            <a:off x="3750528" y="2823552"/>
            <a:ext cx="596360" cy="3206824"/>
          </a:xfrm>
          <a:prstGeom prst="bentConnector3">
            <a:avLst>
              <a:gd name="adj1" fmla="val 50000"/>
            </a:avLst>
          </a:prstGeom>
          <a:ln w="38100" cap="flat">
            <a:prstDash val="sysDash"/>
            <a:round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Who?</a:t>
            </a: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누가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?]</a:t>
            </a:r>
          </a:p>
        </p:txBody>
      </p:sp>
      <p:grpSp>
        <p:nvGrpSpPr>
          <p:cNvPr id="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bg1">
                  <a:lumMod val="50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육각형 2"/>
          <p:cNvSpPr/>
          <p:nvPr/>
        </p:nvSpPr>
        <p:spPr>
          <a:xfrm>
            <a:off x="395536" y="1196752"/>
            <a:ext cx="2286016" cy="785818"/>
          </a:xfrm>
          <a:prstGeom prst="hexagon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바다M" pitchFamily="18" charset="-127"/>
                <a:ea typeface="HY바다M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HY바다M" pitchFamily="18" charset="-127"/>
                <a:ea typeface="HY바다M" pitchFamily="18" charset="-127"/>
              </a:rPr>
              <a:t>코딩외</a:t>
            </a:r>
            <a:r>
              <a:rPr lang="ko-KR" altLang="en-US" dirty="0" smtClean="0">
                <a:solidFill>
                  <a:schemeClr val="tx1"/>
                </a:solidFill>
                <a:latin typeface="HY바다M" pitchFamily="18" charset="-127"/>
                <a:ea typeface="HY바다M" pitchFamily="18" charset="-127"/>
              </a:rPr>
              <a:t> 작업</a:t>
            </a:r>
            <a:endParaRPr lang="ko-KR" altLang="en-US" dirty="0">
              <a:solidFill>
                <a:schemeClr val="tx1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4966" y="2268322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김희천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박병상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0416" y="3054140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김나희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7826" y="3839958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오재일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7826" y="4625776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이호경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/>
          <p:cNvSpPr/>
          <p:nvPr/>
        </p:nvSpPr>
        <p:spPr>
          <a:xfrm>
            <a:off x="2915816" y="1196752"/>
            <a:ext cx="2286016" cy="785818"/>
          </a:xfrm>
          <a:prstGeom prst="hexagon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  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2268322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구조설계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2824" y="3054140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0444" y="3839958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보고서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0444" y="4625776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3" descr="H:\Users\hok\Pictures\icon_afric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42" y="1461666"/>
            <a:ext cx="285750" cy="285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3" descr="H:\Users\hok\Pictures\icon_asi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5748" y="1450876"/>
            <a:ext cx="285750" cy="285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4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25" name="타원 24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bg1">
                  <a:lumMod val="50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Who?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:\Users\hok\Desktop\d0004436_49b28557081d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204864"/>
            <a:ext cx="3326456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4" name="육각형 33"/>
          <p:cNvSpPr/>
          <p:nvPr/>
        </p:nvSpPr>
        <p:spPr>
          <a:xfrm>
            <a:off x="683568" y="5661248"/>
            <a:ext cx="5832648" cy="785818"/>
          </a:xfrm>
          <a:prstGeom prst="hexagon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FF0000"/>
                </a:solidFill>
              </a:rPr>
              <a:t>웹페이지</a:t>
            </a:r>
            <a:r>
              <a:rPr lang="ko-KR" altLang="en-US" sz="2000" dirty="0" smtClean="0">
                <a:solidFill>
                  <a:srgbClr val="FF0000"/>
                </a:solidFill>
              </a:rPr>
              <a:t> 코딩</a:t>
            </a:r>
            <a:r>
              <a:rPr lang="ko-KR" altLang="en-US" sz="2000" dirty="0" smtClean="0">
                <a:solidFill>
                  <a:schemeClr val="tx1"/>
                </a:solidFill>
              </a:rPr>
              <a:t>은 </a:t>
            </a:r>
            <a:r>
              <a:rPr lang="ko-KR" altLang="en-US" sz="2000" dirty="0" smtClean="0">
                <a:solidFill>
                  <a:srgbClr val="FF0000"/>
                </a:solidFill>
              </a:rPr>
              <a:t>모든 조원</a:t>
            </a:r>
            <a:r>
              <a:rPr lang="ko-KR" altLang="en-US" sz="2000" dirty="0" smtClean="0">
                <a:solidFill>
                  <a:schemeClr val="tx1"/>
                </a:solidFill>
              </a:rPr>
              <a:t>이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페이지별로</a:t>
            </a:r>
            <a:r>
              <a:rPr lang="ko-KR" altLang="en-US" sz="2000" dirty="0" smtClean="0">
                <a:solidFill>
                  <a:schemeClr val="tx1"/>
                </a:solidFill>
              </a:rPr>
              <a:t> 담당</a:t>
            </a:r>
            <a:r>
              <a:rPr lang="en-US" altLang="ko-KR" sz="2000" dirty="0" smtClean="0">
                <a:solidFill>
                  <a:schemeClr val="tx1"/>
                </a:solidFill>
              </a:rPr>
              <a:t>!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When?</a:t>
            </a: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언제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?]</a:t>
            </a:r>
          </a:p>
        </p:txBody>
      </p:sp>
      <p:grpSp>
        <p:nvGrpSpPr>
          <p:cNvPr id="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When?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83567" y="908720"/>
          <a:ext cx="7632849" cy="566468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511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6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76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969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차 회의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</a:p>
                    <a:p>
                      <a:pPr latinLnBrk="1"/>
                      <a:r>
                        <a:rPr lang="ko-KR" altLang="en-US" dirty="0" smtClean="0"/>
                        <a:t>보고서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</a:p>
                    <a:p>
                      <a:pPr latinLnBrk="1"/>
                      <a:r>
                        <a:rPr lang="en-US" altLang="ko-KR" dirty="0" smtClean="0"/>
                        <a:t>PPT</a:t>
                      </a:r>
                    </a:p>
                    <a:p>
                      <a:pPr latinLnBrk="1"/>
                      <a:r>
                        <a:rPr lang="ko-KR" altLang="en-US" dirty="0" smtClean="0"/>
                        <a:t>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</a:tr>
              <a:tr h="76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제안서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제출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발표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969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차 회의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디자인구성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</a:p>
                    <a:p>
                      <a:pPr latinLnBrk="1"/>
                      <a:r>
                        <a:rPr lang="ko-KR" altLang="en-US" dirty="0" smtClean="0"/>
                        <a:t>제안서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피드백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기획서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제출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  <a:tr h="76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육각형 37"/>
          <p:cNvSpPr/>
          <p:nvPr/>
        </p:nvSpPr>
        <p:spPr>
          <a:xfrm>
            <a:off x="3563888" y="332656"/>
            <a:ext cx="1656184" cy="432048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5875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10 </a:t>
            </a:r>
            <a:r>
              <a:rPr lang="ko-KR" altLang="en-US" sz="2800" dirty="0" smtClean="0">
                <a:solidFill>
                  <a:schemeClr val="tx1"/>
                </a:solidFill>
              </a:rPr>
              <a:t>월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24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30" name="타원 29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755576" y="4437112"/>
            <a:ext cx="208823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877716" y="3493388"/>
            <a:ext cx="10801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53196" y="3485768"/>
            <a:ext cx="10801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236296" y="3501008"/>
            <a:ext cx="10801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95936" y="5373216"/>
            <a:ext cx="208823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When?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11560" y="980729"/>
          <a:ext cx="7632849" cy="540059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525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9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프로토타입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99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차 회의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도메인구입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</a:p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차실행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중간보고서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제출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</a:tr>
              <a:tr h="99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</a:p>
                    <a:p>
                      <a:pPr latinLnBrk="1"/>
                      <a:r>
                        <a:rPr lang="ko-KR" altLang="en-US" dirty="0" smtClean="0"/>
                        <a:t>오류수정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</a:p>
                    <a:p>
                      <a:pPr latinLnBrk="1"/>
                      <a:r>
                        <a:rPr lang="en-US" altLang="ko-KR" dirty="0" smtClean="0"/>
                        <a:t>Action</a:t>
                      </a:r>
                    </a:p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94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ko-KR" altLang="en-US" dirty="0" err="1" smtClean="0">
                          <a:solidFill>
                            <a:srgbClr val="0070C0"/>
                          </a:solidFill>
                        </a:rPr>
                        <a:t>차회의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추가사항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</a:p>
                    <a:p>
                      <a:pPr latinLnBrk="1"/>
                      <a:r>
                        <a:rPr lang="ko-KR" altLang="en-US" dirty="0" smtClean="0"/>
                        <a:t>추가사항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</a:tr>
              <a:tr h="944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ko-KR" altLang="en-US" dirty="0" err="1" smtClean="0">
                          <a:solidFill>
                            <a:srgbClr val="0070C0"/>
                          </a:solidFill>
                        </a:rPr>
                        <a:t>차회의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최종검토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</a:p>
                    <a:p>
                      <a:pPr latinLnBrk="1"/>
                      <a:r>
                        <a:rPr lang="ko-KR" altLang="en-US" dirty="0" smtClean="0"/>
                        <a:t>발표자료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육각형 37"/>
          <p:cNvSpPr/>
          <p:nvPr/>
        </p:nvSpPr>
        <p:spPr>
          <a:xfrm>
            <a:off x="3563888" y="332656"/>
            <a:ext cx="1656184" cy="432048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5875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11 </a:t>
            </a:r>
            <a:r>
              <a:rPr lang="ko-KR" altLang="en-US" sz="2800" dirty="0" smtClean="0">
                <a:solidFill>
                  <a:schemeClr val="tx1"/>
                </a:solidFill>
              </a:rPr>
              <a:t>월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30" name="타원 29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611560" y="2060848"/>
            <a:ext cx="324036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08688" y="4005064"/>
            <a:ext cx="4320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893448" y="3046100"/>
            <a:ext cx="216024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05260" y="5013176"/>
            <a:ext cx="4320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11560" y="5013176"/>
            <a:ext cx="108012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1560" y="5949280"/>
            <a:ext cx="108012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When?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11560" y="980726"/>
          <a:ext cx="7632849" cy="532336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50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</a:p>
                    <a:p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최종발표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자료제출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11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최종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피드백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</a:p>
                    <a:p>
                      <a:pPr latinLnBrk="1"/>
                      <a:r>
                        <a:rPr lang="en-US" altLang="ko-KR" dirty="0" smtClean="0"/>
                        <a:t>CD</a:t>
                      </a:r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10</a:t>
                      </a:r>
                    </a:p>
                    <a:p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최종보고서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CD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제출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87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</a:tr>
              <a:tr h="87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</a:tr>
              <a:tr h="87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육각형 37"/>
          <p:cNvSpPr/>
          <p:nvPr/>
        </p:nvSpPr>
        <p:spPr>
          <a:xfrm>
            <a:off x="3563888" y="332656"/>
            <a:ext cx="1656184" cy="432048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5875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12 </a:t>
            </a:r>
            <a:r>
              <a:rPr lang="ko-KR" altLang="en-US" sz="2800" dirty="0" smtClean="0">
                <a:solidFill>
                  <a:schemeClr val="tx1"/>
                </a:solidFill>
              </a:rPr>
              <a:t>월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30" name="타원 29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tx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1691680" y="2131268"/>
            <a:ext cx="432048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93448" y="3140968"/>
            <a:ext cx="216024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6200000" flipH="1">
            <a:off x="-428623" y="3214697"/>
            <a:ext cx="6786538" cy="500067"/>
          </a:xfrm>
          <a:prstGeom prst="line">
            <a:avLst/>
          </a:prstGeom>
          <a:ln w="730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58143"/>
            <a:ext cx="1357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smtClean="0">
                <a:ln w="12700" cmpd="sng">
                  <a:solidFill>
                    <a:schemeClr val="accent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목 차</a:t>
            </a:r>
            <a:endParaRPr lang="en-US" altLang="ko-KR" sz="3200" dirty="0" smtClean="0">
              <a:ln w="12700" cmpd="sng">
                <a:solidFill>
                  <a:schemeClr val="accent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안상수2006중간" pitchFamily="18" charset="-127"/>
              <a:ea typeface="안상수2006중간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2643209" y="3214721"/>
            <a:ext cx="6786538" cy="500067"/>
          </a:xfrm>
          <a:prstGeom prst="line">
            <a:avLst/>
          </a:prstGeom>
          <a:ln w="730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6182" y="1549952"/>
            <a:ext cx="1357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What?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886" y="1692828"/>
            <a:ext cx="1912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Pecha</a:t>
            </a: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</a:t>
            </a:r>
            <a:r>
              <a:rPr lang="en-US" altLang="ko-KR" sz="32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Kucha</a:t>
            </a: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16" y="1560826"/>
            <a:ext cx="1357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Why?</a:t>
            </a:r>
          </a:p>
        </p:txBody>
      </p:sp>
      <p:pic>
        <p:nvPicPr>
          <p:cNvPr id="1026" name="Picture 2" descr="H:\Users\hok\Pictures\nutri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6438"/>
            <a:ext cx="360000" cy="3505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H:\Users\hok\Pictures\food_for_wom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407208"/>
            <a:ext cx="361950" cy="352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직선 연결선 19"/>
          <p:cNvCxnSpPr/>
          <p:nvPr/>
        </p:nvCxnSpPr>
        <p:spPr>
          <a:xfrm>
            <a:off x="293340" y="642918"/>
            <a:ext cx="1206826" cy="762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:\Users\hok\Pictures\food_for_HI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2359915"/>
            <a:ext cx="361950" cy="352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285720" y="908720"/>
            <a:ext cx="2214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Chapter.1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7554" y="692696"/>
            <a:ext cx="2214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Chapter.2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9388" y="764704"/>
            <a:ext cx="2214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Chapter.3</a:t>
            </a:r>
          </a:p>
        </p:txBody>
      </p:sp>
      <p:grpSp>
        <p:nvGrpSpPr>
          <p:cNvPr id="33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</p:grpSpPr>
        <p:sp>
          <p:nvSpPr>
            <p:cNvPr id="27" name="타원 26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 w="22225">
              <a:solidFill>
                <a:schemeClr val="accent1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blipFill>
              <a:blip r:embed="rId6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blipFill>
              <a:blip r:embed="rId6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blipFill>
              <a:blip r:embed="rId6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blipFill>
              <a:blip r:embed="rId6" cstate="print"/>
              <a:tile tx="0" ty="0" sx="100000" sy="100000" flip="none" algn="tl"/>
            </a:blipFill>
            <a:ln w="9525">
              <a:solidFill>
                <a:schemeClr val="accent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86182" y="4212377"/>
            <a:ext cx="1357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Where?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4365104"/>
            <a:ext cx="1912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How?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16" y="4353543"/>
            <a:ext cx="1357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Who?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720" y="3580996"/>
            <a:ext cx="2214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Chapter.4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7554" y="3355121"/>
            <a:ext cx="2214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Chapter.5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29388" y="3580996"/>
            <a:ext cx="2214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Chapter.6</a:t>
            </a:r>
          </a:p>
        </p:txBody>
      </p:sp>
      <p:cxnSp>
        <p:nvCxnSpPr>
          <p:cNvPr id="36" name="직선 연결선 35"/>
          <p:cNvCxnSpPr/>
          <p:nvPr/>
        </p:nvCxnSpPr>
        <p:spPr>
          <a:xfrm rot="10800000" flipV="1">
            <a:off x="0" y="5013175"/>
            <a:ext cx="5940152" cy="288033"/>
          </a:xfrm>
          <a:prstGeom prst="line">
            <a:avLst/>
          </a:prstGeom>
          <a:ln w="730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0800000" flipV="1">
            <a:off x="0" y="5013175"/>
            <a:ext cx="5940152" cy="288033"/>
          </a:xfrm>
          <a:prstGeom prst="line">
            <a:avLst/>
          </a:prstGeom>
          <a:ln w="730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544" y="5622339"/>
            <a:ext cx="2214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Chapter.7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95238" y="5724545"/>
            <a:ext cx="1912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when?</a:t>
            </a:r>
          </a:p>
        </p:txBody>
      </p:sp>
      <p:pic>
        <p:nvPicPr>
          <p:cNvPr id="40" name="Picture 6" descr="H:\Users\hok\Pictures\food_for_HI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5157192"/>
            <a:ext cx="361950" cy="352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1" name="직선 연결선 40"/>
          <p:cNvCxnSpPr/>
          <p:nvPr/>
        </p:nvCxnSpPr>
        <p:spPr>
          <a:xfrm rot="10800000" flipV="1">
            <a:off x="152400" y="2924943"/>
            <a:ext cx="8668072" cy="432047"/>
          </a:xfrm>
          <a:prstGeom prst="line">
            <a:avLst/>
          </a:prstGeom>
          <a:ln w="730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6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6" dur="2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7" dur="2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26" dur="2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7" dur="2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31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2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32" grpId="0"/>
      <p:bldP spid="34" grpId="0"/>
      <p:bldP spid="35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Etc</a:t>
            </a: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그밖에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]</a:t>
            </a:r>
          </a:p>
        </p:txBody>
      </p:sp>
      <p:grpSp>
        <p:nvGrpSpPr>
          <p:cNvPr id="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rgbClr val="FF0000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8143"/>
            <a:ext cx="2485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ETC </a:t>
            </a: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(</a:t>
            </a:r>
            <a:r>
              <a:rPr lang="ko-KR" altLang="en-US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대표 </a:t>
            </a: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UI </a:t>
            </a:r>
            <a:r>
              <a:rPr lang="ko-KR" altLang="en-US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화면</a:t>
            </a: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)</a:t>
            </a:r>
            <a:endParaRPr lang="en-US" altLang="ko-KR" sz="3200" dirty="0" smtClean="0">
              <a:ln w="38100" cmpd="sng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안상수2006중간" pitchFamily="18" charset="-127"/>
              <a:ea typeface="안상수2006중간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620688"/>
            <a:ext cx="223224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육각형 6"/>
          <p:cNvSpPr/>
          <p:nvPr/>
        </p:nvSpPr>
        <p:spPr>
          <a:xfrm>
            <a:off x="395536" y="980728"/>
            <a:ext cx="3960440" cy="576064"/>
          </a:xfrm>
          <a:prstGeom prst="hexagon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바다M" pitchFamily="18" charset="-127"/>
                <a:ea typeface="HY바다M" pitchFamily="18" charset="-127"/>
              </a:rPr>
              <a:t>홈페이지 제목</a:t>
            </a:r>
            <a:endParaRPr lang="ko-KR" altLang="en-US" dirty="0">
              <a:solidFill>
                <a:schemeClr val="tx1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425448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페차쿠차소개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3217536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페차쿠차</a:t>
            </a:r>
            <a:r>
              <a:rPr lang="ko-KR" altLang="en-US" dirty="0" smtClean="0">
                <a:solidFill>
                  <a:schemeClr val="tx1"/>
                </a:solidFill>
              </a:rPr>
              <a:t>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7506" y="4009624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506" y="4801712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744" y="5593800"/>
            <a:ext cx="1500198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1720" y="2420888"/>
            <a:ext cx="4752528" cy="3744416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48264" y="2425448"/>
            <a:ext cx="1500198" cy="859536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48264" y="3501008"/>
            <a:ext cx="1500198" cy="2664296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업데이트정보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1700808"/>
            <a:ext cx="8064896" cy="571504"/>
          </a:xfrm>
          <a:prstGeom prst="rect">
            <a:avLst/>
          </a:prstGeom>
          <a:ln w="6350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경로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육각형 26"/>
          <p:cNvSpPr/>
          <p:nvPr/>
        </p:nvSpPr>
        <p:spPr>
          <a:xfrm>
            <a:off x="4427984" y="980728"/>
            <a:ext cx="4032448" cy="576064"/>
          </a:xfrm>
          <a:prstGeom prst="hexagon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바다M" pitchFamily="18" charset="-127"/>
                <a:ea typeface="HY바다M" pitchFamily="18" charset="-127"/>
              </a:rPr>
              <a:t>스킨</a:t>
            </a:r>
            <a:endParaRPr lang="ko-KR" altLang="en-US" dirty="0">
              <a:solidFill>
                <a:schemeClr val="tx1"/>
              </a:solidFill>
              <a:latin typeface="HY바다M" pitchFamily="18" charset="-127"/>
              <a:ea typeface="HY바다M" pitchFamily="18" charset="-127"/>
            </a:endParaRPr>
          </a:p>
        </p:txBody>
      </p:sp>
      <p:grpSp>
        <p:nvGrpSpPr>
          <p:cNvPr id="12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13" name="타원 12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rgbClr val="FF0000"/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86116" y="2571744"/>
            <a:ext cx="24288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감사합니다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페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차 </a:t>
            </a:r>
            <a:r>
              <a:rPr lang="ko-KR" altLang="en-US" sz="48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쿠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차</a:t>
            </a:r>
            <a:endParaRPr lang="en-US" altLang="ko-KR" sz="4800" dirty="0" smtClean="0">
              <a:ln w="38100" cmpd="sng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안상수2006중간" pitchFamily="18" charset="-127"/>
              <a:ea typeface="안상수2006중간" pitchFamily="18" charset="-127"/>
            </a:endParaRP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en-US" altLang="ko-KR" sz="48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Pecha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</a:t>
            </a:r>
            <a:r>
              <a:rPr lang="en-US" altLang="ko-KR" sz="48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Kucha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]</a:t>
            </a:r>
          </a:p>
        </p:txBody>
      </p:sp>
      <p:grpSp>
        <p:nvGrpSpPr>
          <p:cNvPr id="3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accent6">
                  <a:lumMod val="7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1052736"/>
            <a:ext cx="1957896" cy="830997"/>
          </a:xfrm>
          <a:prstGeom prst="rect">
            <a:avLst/>
          </a:prstGeom>
          <a:noFill/>
          <a:ln w="412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페차쿠차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58143"/>
            <a:ext cx="1357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개 </a:t>
            </a:r>
            <a:r>
              <a:rPr lang="ko-KR" altLang="en-US" sz="32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념</a:t>
            </a:r>
            <a:endParaRPr lang="en-US" altLang="ko-KR" sz="3200" dirty="0" smtClean="0">
              <a:ln w="38100" cmpd="sng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안상수2006중간" pitchFamily="18" charset="-127"/>
              <a:ea typeface="안상수2006중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2412177"/>
            <a:ext cx="1928826" cy="584775"/>
          </a:xfrm>
          <a:prstGeom prst="rect">
            <a:avLst/>
          </a:prstGeom>
          <a:noFill/>
          <a:ln w="41275"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페차쿠차란</a:t>
            </a: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5722" y="3852337"/>
            <a:ext cx="2164230" cy="584775"/>
          </a:xfrm>
          <a:prstGeom prst="rect">
            <a:avLst/>
          </a:prstGeom>
          <a:noFill/>
          <a:ln w="41275"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err="1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페차쿠차의</a:t>
            </a:r>
            <a:r>
              <a:rPr lang="ko-KR" altLang="en-US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 진행</a:t>
            </a: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</a:t>
            </a:r>
          </a:p>
        </p:txBody>
      </p:sp>
      <p:cxnSp>
        <p:nvCxnSpPr>
          <p:cNvPr id="7" name="꺾인 연결선 6"/>
          <p:cNvCxnSpPr>
            <a:stCxn id="11" idx="2"/>
            <a:endCxn id="4" idx="0"/>
          </p:cNvCxnSpPr>
          <p:nvPr/>
        </p:nvCxnSpPr>
        <p:spPr>
          <a:xfrm rot="16200000" flipH="1">
            <a:off x="1943056" y="1819216"/>
            <a:ext cx="528444" cy="657477"/>
          </a:xfrm>
          <a:prstGeom prst="bentConnector3">
            <a:avLst>
              <a:gd name="adj1" fmla="val 50000"/>
            </a:avLst>
          </a:prstGeom>
          <a:ln w="444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2"/>
          </p:cNvCxnSpPr>
          <p:nvPr/>
        </p:nvCxnSpPr>
        <p:spPr>
          <a:xfrm rot="16200000" flipH="1">
            <a:off x="2329871" y="3203097"/>
            <a:ext cx="792090" cy="379799"/>
          </a:xfrm>
          <a:prstGeom prst="bentConnector3">
            <a:avLst>
              <a:gd name="adj1" fmla="val 50000"/>
            </a:avLst>
          </a:prstGeom>
          <a:ln w="444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사각형 설명선 9"/>
          <p:cNvSpPr/>
          <p:nvPr/>
        </p:nvSpPr>
        <p:spPr>
          <a:xfrm>
            <a:off x="3571868" y="1205302"/>
            <a:ext cx="4000528" cy="1071570"/>
          </a:xfrm>
          <a:prstGeom prst="wedgeRoundRectCallout">
            <a:avLst>
              <a:gd name="adj1" fmla="val -38166"/>
              <a:gd name="adj2" fmla="val 66056"/>
              <a:gd name="adj3" fmla="val 16667"/>
            </a:avLst>
          </a:prstGeom>
          <a:solidFill>
            <a:schemeClr val="accent1">
              <a:tint val="100000"/>
              <a:shade val="100000"/>
              <a:hueMod val="100000"/>
              <a:satMod val="100000"/>
            </a:schemeClr>
          </a:solidFill>
          <a:ln w="4445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일본말로 대화를 나누는 소리</a:t>
            </a:r>
            <a:endParaRPr lang="en-US" altLang="ko-KR" dirty="0" smtClean="0">
              <a:ln w="3175">
                <a:noFill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altLang="ko-KR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2003</a:t>
            </a:r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년 도쿄에서 시작해 지금까지 </a:t>
            </a:r>
            <a:endParaRPr lang="en-US" altLang="ko-KR" dirty="0" smtClean="0">
              <a:ln w="3175">
                <a:noFill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개최 </a:t>
            </a:r>
            <a:r>
              <a:rPr lang="ko-KR" altLang="en-US" dirty="0" err="1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되고있는</a:t>
            </a:r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일종의 발표 </a:t>
            </a:r>
            <a:r>
              <a:rPr lang="ko-KR" altLang="en-US" dirty="0" err="1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컨테스트</a:t>
            </a:r>
            <a:endParaRPr lang="ko-KR" altLang="en-US" dirty="0">
              <a:ln w="3175">
                <a:noFill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139952" y="2789478"/>
            <a:ext cx="3453534" cy="1071570"/>
          </a:xfrm>
          <a:prstGeom prst="wedgeRoundRectCallout">
            <a:avLst>
              <a:gd name="adj1" fmla="val -38166"/>
              <a:gd name="adj2" fmla="val 66056"/>
              <a:gd name="adj3" fmla="val 16667"/>
            </a:avLst>
          </a:prstGeom>
          <a:solidFill>
            <a:schemeClr val="accent1">
              <a:tint val="100000"/>
              <a:shade val="100000"/>
              <a:hueMod val="100000"/>
              <a:satMod val="100000"/>
            </a:schemeClr>
          </a:solidFill>
          <a:ln w="4445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PPT </a:t>
            </a:r>
            <a:r>
              <a:rPr lang="ko-KR" altLang="en-US" dirty="0" err="1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발표시</a:t>
            </a:r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한 페이지당 </a:t>
            </a:r>
            <a:r>
              <a:rPr lang="en-US" altLang="ko-KR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</a:t>
            </a:r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초씩 </a:t>
            </a:r>
            <a:r>
              <a:rPr lang="en-US" altLang="ko-KR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</a:t>
            </a:r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페이지를 가지고 발표 </a:t>
            </a:r>
            <a:r>
              <a:rPr lang="en-US" altLang="ko-KR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</a:t>
            </a:r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초가 지나면 강제로 다음 페이지로 넘어간다</a:t>
            </a:r>
            <a:endParaRPr lang="ko-KR" altLang="en-US" dirty="0">
              <a:ln w="3175">
                <a:noFill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93340" y="642918"/>
            <a:ext cx="1206826" cy="762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2"/>
            <a:endCxn id="24" idx="0"/>
          </p:cNvCxnSpPr>
          <p:nvPr/>
        </p:nvCxnSpPr>
        <p:spPr>
          <a:xfrm rot="16200000" flipH="1">
            <a:off x="5957441" y="3770325"/>
            <a:ext cx="792088" cy="973533"/>
          </a:xfrm>
          <a:prstGeom prst="bentConnector3">
            <a:avLst>
              <a:gd name="adj1" fmla="val 50000"/>
            </a:avLst>
          </a:prstGeom>
          <a:ln w="444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4168" y="4653136"/>
            <a:ext cx="1512168" cy="584775"/>
          </a:xfrm>
          <a:prstGeom prst="rect">
            <a:avLst/>
          </a:prstGeom>
          <a:noFill/>
          <a:ln w="41275"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Why?</a:t>
            </a: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2774650" y="5453774"/>
            <a:ext cx="3453534" cy="1071570"/>
          </a:xfrm>
          <a:prstGeom prst="wedgeRoundRectCallout">
            <a:avLst>
              <a:gd name="adj1" fmla="val 38787"/>
              <a:gd name="adj2" fmla="val -69628"/>
              <a:gd name="adj3" fmla="val 16667"/>
            </a:avLst>
          </a:prstGeom>
          <a:solidFill>
            <a:schemeClr val="accent1">
              <a:tint val="100000"/>
              <a:shade val="100000"/>
              <a:hueMod val="100000"/>
              <a:satMod val="100000"/>
            </a:schemeClr>
          </a:solidFill>
          <a:ln w="44450" cmpd="sng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발표가 지루해지거나 필요이상으로 시간을 끄는 행위를 원천적으로 차단</a:t>
            </a:r>
            <a:endParaRPr lang="en-US" altLang="ko-KR" dirty="0" smtClean="0">
              <a:ln w="3175">
                <a:noFill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dirty="0" smtClean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핵심만을 간결하게 전달하기 위함</a:t>
            </a:r>
            <a:endParaRPr lang="ko-KR" altLang="en-US" dirty="0">
              <a:ln w="3175">
                <a:noFill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3" name="그룹 32"/>
          <p:cNvGrpSpPr/>
          <p:nvPr/>
        </p:nvGrpSpPr>
        <p:grpSpPr>
          <a:xfrm rot="792808">
            <a:off x="8100390" y="5661247"/>
            <a:ext cx="648071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34" name="타원 3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accent6">
                  <a:lumMod val="7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4" grpId="0" animBg="1"/>
      <p:bldP spid="5" grpId="0" animBg="1"/>
      <p:bldP spid="10" grpId="0" animBg="1"/>
      <p:bldP spid="12" grpId="0" animBg="1"/>
      <p:bldP spid="24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What?</a:t>
            </a: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무엇을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?]</a:t>
            </a:r>
          </a:p>
        </p:txBody>
      </p:sp>
      <p:grpSp>
        <p:nvGrpSpPr>
          <p:cNvPr id="3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accent4">
                  <a:lumMod val="7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What?</a:t>
            </a:r>
          </a:p>
        </p:txBody>
      </p:sp>
      <p:sp>
        <p:nvSpPr>
          <p:cNvPr id="3" name="눈물 방울 2"/>
          <p:cNvSpPr/>
          <p:nvPr/>
        </p:nvSpPr>
        <p:spPr>
          <a:xfrm rot="150542">
            <a:off x="4770980" y="1852762"/>
            <a:ext cx="3743846" cy="4176464"/>
          </a:xfrm>
          <a:prstGeom prst="teardrop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프로젝트의 시작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박병상군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dirty="0" err="1" smtClean="0">
                <a:solidFill>
                  <a:schemeClr val="tx1"/>
                </a:solidFill>
              </a:rPr>
              <a:t>오프라인펍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PUB@SKT </a:t>
            </a:r>
            <a:r>
              <a:rPr lang="ko-KR" altLang="en-US" dirty="0" smtClean="0">
                <a:solidFill>
                  <a:schemeClr val="tx1"/>
                </a:solidFill>
              </a:rPr>
              <a:t>에서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페차쿠차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발표를보고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PPT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수동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 err="1" smtClean="0">
                <a:solidFill>
                  <a:schemeClr val="tx1"/>
                </a:solidFill>
              </a:rPr>
              <a:t>넘기지않고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웹페이지</a:t>
            </a:r>
            <a:r>
              <a:rPr lang="ko-KR" altLang="en-US" dirty="0" smtClean="0">
                <a:solidFill>
                  <a:schemeClr val="tx1"/>
                </a:solidFill>
              </a:rPr>
              <a:t> 상에서 </a:t>
            </a:r>
            <a:r>
              <a:rPr lang="ko-KR" altLang="en-US" dirty="0" smtClean="0">
                <a:solidFill>
                  <a:srgbClr val="00B0F0"/>
                </a:solidFill>
              </a:rPr>
              <a:t>자동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구현가능 하면 어떨까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ko-KR" altLang="en-US" dirty="0" smtClean="0">
                <a:solidFill>
                  <a:schemeClr val="tx1"/>
                </a:solidFill>
              </a:rPr>
              <a:t>라는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생각에서 프로젝트를 시작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en-US" altLang="ko-KR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눈물 방울 9"/>
          <p:cNvSpPr/>
          <p:nvPr/>
        </p:nvSpPr>
        <p:spPr>
          <a:xfrm>
            <a:off x="1980282" y="1556792"/>
            <a:ext cx="2663726" cy="2664296"/>
          </a:xfrm>
          <a:prstGeom prst="teardrop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주 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페차쿠차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</a:rPr>
              <a:t>파일만 </a:t>
            </a:r>
            <a:r>
              <a:rPr lang="ko-KR" altLang="en-US" dirty="0" err="1" smtClean="0">
                <a:solidFill>
                  <a:schemeClr val="tx1"/>
                </a:solidFill>
              </a:rPr>
              <a:t>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웹페이지에서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바로 시연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가능한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제공하는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웹서비스</a:t>
            </a:r>
            <a:r>
              <a:rPr lang="ko-KR" altLang="en-US" dirty="0" smtClean="0">
                <a:solidFill>
                  <a:schemeClr val="tx1"/>
                </a:solidFill>
              </a:rPr>
              <a:t> 홈페이지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눈물 방울 10"/>
          <p:cNvSpPr/>
          <p:nvPr/>
        </p:nvSpPr>
        <p:spPr>
          <a:xfrm>
            <a:off x="323528" y="1268760"/>
            <a:ext cx="1548110" cy="1368152"/>
          </a:xfrm>
          <a:prstGeom prst="teardrop">
            <a:avLst/>
          </a:prstGeom>
          <a:ln w="635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Britannic Bold" pitchFamily="34" charset="0"/>
                <a:ea typeface="DFKai-SB" pitchFamily="65" charset="-120"/>
              </a:rPr>
              <a:t>What?</a:t>
            </a:r>
          </a:p>
        </p:txBody>
      </p:sp>
      <p:pic>
        <p:nvPicPr>
          <p:cNvPr id="2051" name="Picture 3" descr="H:\Users\hok\Pictures\icon_afric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285750" cy="285750"/>
          </a:xfrm>
          <a:prstGeom prst="rect">
            <a:avLst/>
          </a:prstGeom>
          <a:noFill/>
        </p:spPr>
      </p:pic>
      <p:pic>
        <p:nvPicPr>
          <p:cNvPr id="13" name="Picture 3" descr="H:\Users\hok\Pictures\icon_afric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639331">
            <a:off x="5217387" y="2724295"/>
            <a:ext cx="334899" cy="334899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</p:pic>
      <p:pic>
        <p:nvPicPr>
          <p:cNvPr id="14" name="내용 개체 틀 6" descr="img_2497_1-pechakuc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349" y="4653136"/>
            <a:ext cx="2879531" cy="18462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15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16" name="타원 15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accent4">
                  <a:lumMod val="7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785786" y="1142984"/>
            <a:ext cx="1857388" cy="785818"/>
          </a:xfrm>
          <a:prstGeom prst="homePlate">
            <a:avLst/>
          </a:prstGeom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 적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 rot="923987">
            <a:off x="785786" y="2338663"/>
            <a:ext cx="1857388" cy="785818"/>
          </a:xfrm>
          <a:prstGeom prst="homePlate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65000"/>
            </a:schemeClr>
          </a:solidFill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 rot="2024604">
            <a:off x="785786" y="3561660"/>
            <a:ext cx="1857388" cy="785818"/>
          </a:xfrm>
          <a:prstGeom prst="homePlate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32000"/>
            </a:schemeClr>
          </a:solidFill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 rot="2425178">
            <a:off x="785786" y="4943127"/>
            <a:ext cx="1857388" cy="785818"/>
          </a:xfrm>
          <a:prstGeom prst="homePlate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0"/>
            </a:schemeClr>
          </a:solidFill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각형 10"/>
          <p:cNvSpPr/>
          <p:nvPr/>
        </p:nvSpPr>
        <p:spPr>
          <a:xfrm flipH="1">
            <a:off x="2786050" y="1142984"/>
            <a:ext cx="5429288" cy="785818"/>
          </a:xfrm>
          <a:prstGeom prst="homePlate">
            <a:avLst/>
          </a:prstGeom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창조적 아이디어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경계없는</a:t>
            </a:r>
            <a:r>
              <a:rPr lang="ko-KR" altLang="en-US" dirty="0" smtClean="0">
                <a:solidFill>
                  <a:schemeClr val="tx1"/>
                </a:solidFill>
              </a:rPr>
              <a:t> 교류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각형 11"/>
          <p:cNvSpPr/>
          <p:nvPr/>
        </p:nvSpPr>
        <p:spPr>
          <a:xfrm flipH="1">
            <a:off x="2786050" y="2285992"/>
            <a:ext cx="5429288" cy="785818"/>
          </a:xfrm>
          <a:prstGeom prst="homePlate">
            <a:avLst/>
          </a:prstGeom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젊은 작가의 </a:t>
            </a:r>
            <a:r>
              <a:rPr lang="ko-KR" altLang="en-US" dirty="0" smtClean="0">
                <a:solidFill>
                  <a:srgbClr val="FF0000"/>
                </a:solidFill>
              </a:rPr>
              <a:t>발굴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장려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 flipH="1">
            <a:off x="2786050" y="3500438"/>
            <a:ext cx="5429288" cy="785818"/>
          </a:xfrm>
          <a:prstGeom prst="homePlate">
            <a:avLst/>
          </a:prstGeom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창조적 분야의 </a:t>
            </a:r>
            <a:r>
              <a:rPr lang="ko-KR" altLang="en-US" dirty="0" smtClean="0">
                <a:solidFill>
                  <a:srgbClr val="FF0000"/>
                </a:solidFill>
              </a:rPr>
              <a:t>국가적 네트워크 형성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오각형 13"/>
          <p:cNvSpPr/>
          <p:nvPr/>
        </p:nvSpPr>
        <p:spPr>
          <a:xfrm flipH="1">
            <a:off x="2786050" y="4714884"/>
            <a:ext cx="5429288" cy="785818"/>
          </a:xfrm>
          <a:prstGeom prst="homePlate">
            <a:avLst/>
          </a:prstGeom>
          <a:ln w="63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err="1" smtClean="0">
                <a:solidFill>
                  <a:srgbClr val="FF0000"/>
                </a:solidFill>
              </a:rPr>
              <a:t>프리젠테이션의</a:t>
            </a:r>
            <a:r>
              <a:rPr lang="ko-KR" altLang="en-US" dirty="0" smtClean="0">
                <a:solidFill>
                  <a:srgbClr val="FF0000"/>
                </a:solidFill>
              </a:rPr>
              <a:t> 핵심 전달</a:t>
            </a:r>
            <a:r>
              <a:rPr lang="ko-KR" altLang="en-US" dirty="0" smtClean="0">
                <a:solidFill>
                  <a:schemeClr val="tx1"/>
                </a:solidFill>
              </a:rPr>
              <a:t>을 강조하는 국제적 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What?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22" name="타원 21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accent4">
                  <a:lumMod val="7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71800" y="2643182"/>
            <a:ext cx="33843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Why?</a:t>
            </a:r>
          </a:p>
          <a:p>
            <a:pPr algn="ctr">
              <a:defRPr/>
            </a:pP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[</a:t>
            </a:r>
            <a:r>
              <a:rPr lang="ko-KR" altLang="en-US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왜</a:t>
            </a:r>
            <a:r>
              <a:rPr lang="en-US" altLang="ko-KR" sz="48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?]</a:t>
            </a:r>
          </a:p>
        </p:txBody>
      </p:sp>
      <p:grpSp>
        <p:nvGrpSpPr>
          <p:cNvPr id="3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4" name="타원 3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accent3">
                  <a:lumMod val="7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대각선 방향의 모서리가 둥근 사각형 9"/>
          <p:cNvSpPr/>
          <p:nvPr/>
        </p:nvSpPr>
        <p:spPr>
          <a:xfrm>
            <a:off x="827584" y="3376942"/>
            <a:ext cx="1746164" cy="2500330"/>
          </a:xfrm>
          <a:prstGeom prst="round2DiagRect">
            <a:avLst/>
          </a:prstGeom>
          <a:ln w="63500" cmpd="sng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쉽게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많은 사람들이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회원가입을 통해  쉽게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사용할 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있게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3714744" y="3376942"/>
            <a:ext cx="1643074" cy="2500330"/>
          </a:xfrm>
          <a:prstGeom prst="round2DiagRect">
            <a:avLst/>
          </a:prstGeom>
          <a:ln w="63500" cmpd="sng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최초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</a:p>
          <a:p>
            <a:pPr algn="ctr"/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존재하지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않는 </a:t>
            </a:r>
            <a:r>
              <a:rPr lang="ko-KR" altLang="en-US" dirty="0" err="1" smtClean="0">
                <a:solidFill>
                  <a:schemeClr val="tx1"/>
                </a:solidFill>
              </a:rPr>
              <a:t>웹서비스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사업아이템으로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활용도 가능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500826" y="3376942"/>
            <a:ext cx="1643074" cy="2500330"/>
          </a:xfrm>
          <a:prstGeom prst="round2DiagRect">
            <a:avLst/>
          </a:prstGeom>
          <a:ln w="63500" cmpd="sng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발전</a:t>
            </a:r>
            <a:r>
              <a:rPr lang="en-US" altLang="ko-KR" dirty="0" smtClean="0">
                <a:solidFill>
                  <a:srgbClr val="FF0000"/>
                </a:solidFill>
              </a:rPr>
              <a:t>!!!</a:t>
            </a: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세계적인 운동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페차쿠차를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더 발전시키고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적극적 참여유도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101" name="Picture 5" descr="H:\Users\hok\Pictures\bah48x48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52352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214282" y="58143"/>
            <a:ext cx="126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smtClean="0">
                <a:ln w="38100" cmpd="sng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안상수2006중간" pitchFamily="18" charset="-127"/>
                <a:ea typeface="안상수2006중간" pitchFamily="18" charset="-127"/>
              </a:rPr>
              <a:t>Why?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3340" y="642918"/>
            <a:ext cx="1163408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Users\hok\Desktop\Untitled-1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340768"/>
            <a:ext cx="2016224" cy="1728192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H:\Users\hok\Desktop\jiwon7938200509201830200.jpg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1340768"/>
            <a:ext cx="2073600" cy="1757377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:\Users\hok\Desktop\untitled.bmp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1340768"/>
            <a:ext cx="2073600" cy="1736449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그룹 32"/>
          <p:cNvGrpSpPr/>
          <p:nvPr/>
        </p:nvGrpSpPr>
        <p:grpSpPr>
          <a:xfrm rot="792808">
            <a:off x="8100392" y="5661248"/>
            <a:ext cx="648072" cy="648072"/>
            <a:chOff x="1331640" y="4509120"/>
            <a:chExt cx="1008112" cy="1008112"/>
          </a:xfrm>
          <a:solidFill>
            <a:schemeClr val="accent1"/>
          </a:solidFill>
        </p:grpSpPr>
        <p:sp>
          <p:nvSpPr>
            <p:cNvPr id="18" name="타원 17"/>
            <p:cNvSpPr/>
            <p:nvPr/>
          </p:nvSpPr>
          <p:spPr>
            <a:xfrm>
              <a:off x="1331640" y="4509120"/>
              <a:ext cx="1008112" cy="1008112"/>
            </a:xfrm>
            <a:prstGeom prst="ellipse">
              <a:avLst/>
            </a:prstGeom>
            <a:grpFill/>
            <a:ln w="22225">
              <a:solidFill>
                <a:schemeClr val="accent3">
                  <a:lumMod val="75000"/>
                </a:schemeClr>
              </a:solidFill>
              <a:prstDash val="sysDash"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1667615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1836974" y="4846278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>
              <a:off x="1667615" y="5016979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1836877" y="5025594"/>
              <a:ext cx="148104" cy="148105"/>
            </a:xfrm>
            <a:prstGeom prst="ellipse">
              <a:avLst/>
            </a:prstGeom>
            <a:grpFill/>
            <a:ln w="9525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사용자 지정 5">
      <a:dk1>
        <a:sysClr val="windowText" lastClr="000000"/>
      </a:dk1>
      <a:lt1>
        <a:srgbClr val="FFFF00"/>
      </a:lt1>
      <a:dk2>
        <a:srgbClr val="5A6378"/>
      </a:dk2>
      <a:lt2>
        <a:srgbClr val="D4D4D6"/>
      </a:lt2>
      <a:accent1>
        <a:srgbClr val="FFFFFF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1101</TotalTime>
  <Words>578</Words>
  <Application>Microsoft Office PowerPoint</Application>
  <PresentationFormat>화면 슬라이드 쇼(4:3)</PresentationFormat>
  <Paragraphs>314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오렌지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hok</dc:creator>
  <cp:lastModifiedBy>hok</cp:lastModifiedBy>
  <cp:revision>128</cp:revision>
  <dcterms:created xsi:type="dcterms:W3CDTF">2010-05-18T13:02:18Z</dcterms:created>
  <dcterms:modified xsi:type="dcterms:W3CDTF">2010-10-18T11:38:19Z</dcterms:modified>
</cp:coreProperties>
</file>