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9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4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9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0ACF-E118-4324-8525-448E1AC0FB95}" type="datetimeFigureOut">
              <a:rPr lang="ko-KR" altLang="en-US" smtClean="0"/>
              <a:t>2012-06-22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1B56-D49B-433D-9FE9-05300DD48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7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17.17.158.251/index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Cloud Computing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Community &amp; Polling Service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32040" y="3789040"/>
            <a:ext cx="3520480" cy="2544688"/>
          </a:xfrm>
        </p:spPr>
        <p:txBody>
          <a:bodyPr>
            <a:normAutofit fontScale="92500" lnSpcReduction="10000"/>
          </a:bodyPr>
          <a:lstStyle/>
          <a:p>
            <a:pPr algn="r" fontAlgn="base" latinLnBrk="0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 fontAlgn="base" latinLnBrk="0"/>
            <a:r>
              <a:rPr lang="en-US" altLang="ko-KR" b="1" dirty="0" smtClean="0">
                <a:solidFill>
                  <a:schemeClr val="tx1"/>
                </a:solidFill>
              </a:rPr>
              <a:t>60062428 </a:t>
            </a:r>
            <a:r>
              <a:rPr lang="ko-KR" altLang="en-US" b="1" dirty="0" smtClean="0">
                <a:solidFill>
                  <a:schemeClr val="tx1"/>
                </a:solidFill>
              </a:rPr>
              <a:t>김재규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 fontAlgn="base" latinLnBrk="0"/>
            <a:r>
              <a:rPr lang="en-US" altLang="ko-KR" b="1" dirty="0" smtClean="0">
                <a:solidFill>
                  <a:schemeClr val="tx1"/>
                </a:solidFill>
              </a:rPr>
              <a:t>60062435 </a:t>
            </a:r>
            <a:r>
              <a:rPr lang="ko-KR" altLang="en-US" b="1" dirty="0" smtClean="0">
                <a:solidFill>
                  <a:schemeClr val="tx1"/>
                </a:solidFill>
              </a:rPr>
              <a:t>김한호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 fontAlgn="base" latinLnBrk="0"/>
            <a:r>
              <a:rPr lang="en-US" altLang="ko-KR" b="1" dirty="0" smtClean="0">
                <a:solidFill>
                  <a:schemeClr val="tx1"/>
                </a:solidFill>
              </a:rPr>
              <a:t>60072402 </a:t>
            </a:r>
            <a:r>
              <a:rPr lang="ko-KR" altLang="en-US" b="1" dirty="0" smtClean="0">
                <a:solidFill>
                  <a:schemeClr val="tx1"/>
                </a:solidFill>
              </a:rPr>
              <a:t>박병상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 fontAlgn="base" latinLnBrk="0"/>
            <a:r>
              <a:rPr lang="en-US" altLang="ko-KR" b="1" dirty="0" smtClean="0">
                <a:solidFill>
                  <a:schemeClr val="tx1"/>
                </a:solidFill>
              </a:rPr>
              <a:t>60082428 </a:t>
            </a:r>
            <a:r>
              <a:rPr lang="ko-KR" altLang="en-US" b="1" dirty="0" smtClean="0">
                <a:solidFill>
                  <a:schemeClr val="tx1"/>
                </a:solidFill>
              </a:rPr>
              <a:t>김진식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Configuration</a:t>
            </a:r>
            <a:endParaRPr lang="ko-KR" altLang="en-US" dirty="0"/>
          </a:p>
        </p:txBody>
      </p:sp>
      <p:pic>
        <p:nvPicPr>
          <p:cNvPr id="5122" name="Picture 2" descr="C:\Users\BS\Documents\Pictures\Screenshot from 2012-06-22 02_43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440000"/>
            <a:ext cx="6720001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S\Documents\Pictures\Screenshot from 2012-06-22 02_44_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4937923" cy="370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9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Configuration</a:t>
            </a:r>
            <a:endParaRPr lang="ko-KR" altLang="en-US" dirty="0"/>
          </a:p>
        </p:txBody>
      </p:sp>
      <p:pic>
        <p:nvPicPr>
          <p:cNvPr id="6146" name="Picture 2" descr="C:\Users\BS\Documents\Pictures\Screenshot from 2012-06-22 02_46_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672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OpenStack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pic>
        <p:nvPicPr>
          <p:cNvPr id="1027" name="Picture 3" descr="C:\Users\BS\Documents\Pictures\Screenshot from 2012-06-22 02_47_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" y="1340768"/>
            <a:ext cx="464312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S\Documents\Pictures\Screenshot from 2012-06-22 02_47_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66396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OpenStack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pic>
        <p:nvPicPr>
          <p:cNvPr id="2050" name="Picture 2" descr="C:\Users\BS\Documents\Pictures\Screenshot from 2012-06-22 02_47_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26813"/>
            <a:ext cx="464797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S\Documents\Pictures\Screenshot from 2012-06-22 02_47_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66253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OpenStack</a:t>
            </a:r>
            <a:r>
              <a:rPr lang="en-US" altLang="ko-KR" dirty="0" smtClean="0"/>
              <a:t> Summary</a:t>
            </a:r>
            <a:endParaRPr lang="ko-KR" altLang="en-US" dirty="0"/>
          </a:p>
        </p:txBody>
      </p:sp>
      <p:pic>
        <p:nvPicPr>
          <p:cNvPr id="3074" name="Picture 2" descr="C:\Users\BS\Documents\Pictures\Screenshot from 2012-06-22 02_47_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64754"/>
            <a:ext cx="466594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S\Documents\Pictures\Screenshot from 2012-06-22 02_47_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225" y="2636912"/>
            <a:ext cx="465910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Demostration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3284984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hlinkClick r:id="rId2"/>
              </a:rPr>
              <a:t>Demo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01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2636912"/>
            <a:ext cx="4176464" cy="1143000"/>
          </a:xfrm>
        </p:spPr>
        <p:txBody>
          <a:bodyPr>
            <a:noAutofit/>
          </a:bodyPr>
          <a:lstStyle/>
          <a:p>
            <a:r>
              <a:rPr lang="en-US" altLang="ko-KR" sz="9600" dirty="0" err="1" smtClean="0"/>
              <a:t>QnA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953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4624"/>
            <a:ext cx="6573416" cy="11430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contents</a:t>
            </a:r>
            <a:endParaRPr lang="ko-KR" altLang="en-US" sz="66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3528" y="1423317"/>
            <a:ext cx="8229600" cy="4525963"/>
          </a:xfrm>
        </p:spPr>
        <p:txBody>
          <a:bodyPr>
            <a:noAutofit/>
          </a:bodyPr>
          <a:lstStyle/>
          <a:p>
            <a:r>
              <a:rPr lang="en-US" altLang="ko-KR" sz="4400" dirty="0" smtClean="0"/>
              <a:t>Cloud </a:t>
            </a:r>
            <a:r>
              <a:rPr lang="en-US" altLang="ko-KR" sz="4400" dirty="0" err="1" smtClean="0"/>
              <a:t>Computin</a:t>
            </a:r>
            <a:endParaRPr lang="en-US" altLang="ko-KR" sz="4400" dirty="0" smtClean="0"/>
          </a:p>
          <a:p>
            <a:r>
              <a:rPr lang="en-US" altLang="ko-KR" sz="4400" dirty="0" smtClean="0"/>
              <a:t>Key Technology</a:t>
            </a:r>
          </a:p>
          <a:p>
            <a:r>
              <a:rPr lang="en-US" altLang="ko-KR" sz="4400" dirty="0" smtClean="0"/>
              <a:t>Server Configuration</a:t>
            </a:r>
          </a:p>
          <a:p>
            <a:r>
              <a:rPr lang="en-US" altLang="ko-KR" sz="4400" dirty="0" err="1" smtClean="0"/>
              <a:t>OpenStack</a:t>
            </a:r>
            <a:r>
              <a:rPr lang="en-US" altLang="ko-KR" sz="4400" dirty="0" smtClean="0"/>
              <a:t> Summary</a:t>
            </a:r>
          </a:p>
          <a:p>
            <a:r>
              <a:rPr lang="en-US" altLang="ko-KR" sz="4400" dirty="0" err="1" smtClean="0"/>
              <a:t>DemoStration</a:t>
            </a:r>
            <a:endParaRPr lang="en-US" altLang="ko-KR" sz="4400" dirty="0" smtClean="0"/>
          </a:p>
          <a:p>
            <a:r>
              <a:rPr lang="en-US" altLang="ko-KR" sz="4400" dirty="0" err="1" smtClean="0"/>
              <a:t>QnA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736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CloudCompute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 descr="http://cfs10.tistory.com/image/20/tistory/2009/02/08/02/52/498dca66620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6632"/>
            <a:ext cx="2232882" cy="35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995" y="2564904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여러 </a:t>
            </a:r>
            <a:r>
              <a:rPr lang="ko-KR" altLang="en-US" sz="2400" dirty="0"/>
              <a:t>개의 데이터센터를 가상화 기술로 통합해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사용자에게 </a:t>
            </a:r>
            <a:r>
              <a:rPr lang="ko-KR" altLang="en-US" sz="2400" dirty="0"/>
              <a:t>다양한 소프트웨어</a:t>
            </a:r>
            <a:r>
              <a:rPr lang="en-US" altLang="ko-KR" sz="2400" dirty="0"/>
              <a:t>, </a:t>
            </a:r>
            <a:r>
              <a:rPr lang="ko-KR" altLang="en-US" sz="2400" dirty="0"/>
              <a:t>보안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컴퓨팅 </a:t>
            </a:r>
            <a:r>
              <a:rPr lang="ko-KR" altLang="en-US" sz="2400" dirty="0"/>
              <a:t>인프라까지 </a:t>
            </a:r>
            <a:r>
              <a:rPr lang="en-US" altLang="ko-KR" sz="2400" dirty="0"/>
              <a:t>On-demand</a:t>
            </a:r>
            <a:r>
              <a:rPr lang="ko-KR" altLang="en-US" sz="2400" dirty="0"/>
              <a:t>로 제공하는 방식 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 smtClean="0"/>
              <a:t>클라우드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컴퓨팅 정의의 핵심은 ‘</a:t>
            </a:r>
            <a:r>
              <a:rPr lang="ko-KR" altLang="en-US" sz="2400" dirty="0" err="1"/>
              <a:t>클라우드</a:t>
            </a:r>
            <a:r>
              <a:rPr lang="ko-KR" altLang="en-US" sz="2400" dirty="0"/>
              <a:t>’ 자체이며</a:t>
            </a:r>
            <a:r>
              <a:rPr lang="en-US" altLang="ko-KR" sz="2400" dirty="0"/>
              <a:t>, 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클라우드는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서로 연결된 대규모 컴퓨터 집단이다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이 </a:t>
            </a:r>
            <a:r>
              <a:rPr lang="ko-KR" altLang="en-US" sz="2400" dirty="0"/>
              <a:t>컴퓨터들은 개인 </a:t>
            </a:r>
            <a:r>
              <a:rPr lang="en-US" altLang="ko-KR" sz="2400" dirty="0"/>
              <a:t>PC</a:t>
            </a:r>
            <a:r>
              <a:rPr lang="ko-KR" altLang="en-US" sz="2400" dirty="0"/>
              <a:t>나 네트워크 서버일 수도 있고</a:t>
            </a:r>
            <a:r>
              <a:rPr lang="en-US" altLang="ko-KR" sz="2400" dirty="0" smtClean="0"/>
              <a:t>,</a:t>
            </a:r>
          </a:p>
          <a:p>
            <a:r>
              <a:rPr lang="ko-KR" altLang="en-US" sz="2400" dirty="0" smtClean="0"/>
              <a:t>   공용이거나 </a:t>
            </a:r>
            <a:r>
              <a:rPr lang="ko-KR" altLang="en-US" sz="2400" dirty="0"/>
              <a:t>개인용일 수 도 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2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BigData</a:t>
            </a:r>
            <a:r>
              <a:rPr lang="en-US" altLang="ko-KR" dirty="0" smtClean="0"/>
              <a:t> Analytics Graph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01777" y="1628800"/>
            <a:ext cx="8064896" cy="4860192"/>
            <a:chOff x="0" y="1703388"/>
            <a:chExt cx="8553450" cy="515461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0" y="1703388"/>
              <a:ext cx="5181600" cy="5002212"/>
              <a:chOff x="864" y="1381"/>
              <a:chExt cx="3264" cy="3151"/>
            </a:xfrm>
          </p:grpSpPr>
          <p:pic>
            <p:nvPicPr>
              <p:cNvPr id="5" name="Picture 4" descr="BankoBrillDataGrap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381"/>
                <a:ext cx="2928" cy="2747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864" y="4377"/>
                <a:ext cx="111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ko-KR" sz="1000" b="0">
                    <a:ea typeface="굴림" charset="-127"/>
                  </a:rPr>
                  <a:t>(Banko and Brill, ACL 2001)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0" y="2101850"/>
              <a:ext cx="8553450" cy="4756150"/>
              <a:chOff x="0" y="1632"/>
              <a:chExt cx="5388" cy="2996"/>
            </a:xfrm>
          </p:grpSpPr>
          <p:pic>
            <p:nvPicPr>
              <p:cNvPr id="8" name="Picture 5" descr="MT-LM-siz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" y="1632"/>
                <a:ext cx="3324" cy="23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0" y="4473"/>
                <a:ext cx="112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ko-KR" sz="1000" b="0">
                    <a:ea typeface="굴림" charset="-127"/>
                  </a:rPr>
                  <a:t>(Brants et al., EMNLP 2007)</a:t>
                </a:r>
                <a:endParaRPr lang="en-US" altLang="ko-KR" sz="1800" b="0">
                  <a:ea typeface="굴림" charset="-127"/>
                </a:endParaRPr>
              </a:p>
            </p:txBody>
          </p:sp>
        </p:grpSp>
        <p:cxnSp>
          <p:nvCxnSpPr>
            <p:cNvPr id="1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1143000" y="3429000"/>
              <a:ext cx="3429000" cy="2514600"/>
            </a:xfrm>
            <a:prstGeom prst="straightConnector1">
              <a:avLst/>
            </a:prstGeom>
            <a:noFill/>
            <a:ln w="1143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4648200" y="1905000"/>
              <a:ext cx="3886200" cy="1447800"/>
            </a:xfrm>
            <a:prstGeom prst="straightConnector1">
              <a:avLst/>
            </a:prstGeom>
            <a:noFill/>
            <a:ln w="1143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97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79512" y="1484784"/>
            <a:ext cx="8856984" cy="460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ea typeface="굴림" charset="-127"/>
              </a:rPr>
              <a:t>Key Technology: Divide and Conquer</a:t>
            </a:r>
            <a:endParaRPr lang="ko-KR" alt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ea typeface="굴림" charset="-127"/>
              </a:rPr>
              <a:t>“Work”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i="1" dirty="0">
                <a:ea typeface="굴림" charset="-127"/>
              </a:rPr>
              <a:t>w</a:t>
            </a:r>
            <a:r>
              <a:rPr lang="en-US" altLang="ko-KR" i="1" baseline="-25000" dirty="0">
                <a:ea typeface="굴림" charset="-127"/>
              </a:rPr>
              <a:t>1</a:t>
            </a:r>
          </a:p>
        </p:txBody>
      </p:sp>
      <p:cxnSp>
        <p:nvCxnSpPr>
          <p:cNvPr id="6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i="1" dirty="0">
                <a:ea typeface="굴림" charset="-127"/>
              </a:rPr>
              <a:t>w</a:t>
            </a:r>
            <a:r>
              <a:rPr lang="en-US" altLang="ko-KR" i="1" baseline="-25000" dirty="0">
                <a:ea typeface="굴림" charset="-127"/>
              </a:rPr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i="1" dirty="0">
                <a:ea typeface="굴림" charset="-127"/>
              </a:rPr>
              <a:t>w</a:t>
            </a:r>
            <a:r>
              <a:rPr lang="en-US" altLang="ko-KR" i="1" baseline="-25000" dirty="0">
                <a:ea typeface="굴림" charset="-127"/>
              </a:rPr>
              <a:t>3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i="1" dirty="0">
                <a:ea typeface="굴림" charset="-127"/>
              </a:rPr>
              <a:t>r</a:t>
            </a:r>
            <a:r>
              <a:rPr lang="en-US" altLang="ko-KR" i="1" baseline="-25000" dirty="0">
                <a:ea typeface="굴림" charset="-127"/>
              </a:rPr>
              <a:t>1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i="1" dirty="0">
                <a:ea typeface="굴림" charset="-127"/>
              </a:rPr>
              <a:t>r</a:t>
            </a:r>
            <a:r>
              <a:rPr lang="en-US" altLang="ko-KR" i="1" baseline="-25000" dirty="0">
                <a:ea typeface="굴림" charset="-127"/>
              </a:rPr>
              <a:t>2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i="1" dirty="0">
                <a:ea typeface="굴림" charset="-127"/>
              </a:rPr>
              <a:t>r</a:t>
            </a:r>
            <a:r>
              <a:rPr lang="en-US" altLang="ko-KR" i="1" baseline="-25000" dirty="0">
                <a:ea typeface="굴림" charset="-127"/>
              </a:rPr>
              <a:t>3</a:t>
            </a:r>
          </a:p>
        </p:txBody>
      </p:sp>
      <p:cxnSp>
        <p:nvCxnSpPr>
          <p:cNvPr id="14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ea typeface="굴림" charset="-127"/>
              </a:rPr>
              <a:t>“Result”</a:t>
            </a:r>
          </a:p>
        </p:txBody>
      </p: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0">
                <a:solidFill>
                  <a:schemeClr val="bg2"/>
                </a:solidFill>
                <a:ea typeface="굴림" charset="-127"/>
              </a:rPr>
              <a:t>“worker”</a:t>
            </a:r>
          </a:p>
        </p:txBody>
      </p:sp>
      <p:sp>
        <p:nvSpPr>
          <p:cNvPr id="22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0">
                <a:solidFill>
                  <a:schemeClr val="bg2"/>
                </a:solidFill>
                <a:ea typeface="굴림" charset="-127"/>
              </a:rPr>
              <a:t>“worker”</a:t>
            </a:r>
          </a:p>
        </p:txBody>
      </p:sp>
      <p:sp>
        <p:nvSpPr>
          <p:cNvPr id="23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1400" b="0">
                <a:solidFill>
                  <a:schemeClr val="bg2"/>
                </a:solidFill>
                <a:ea typeface="굴림" charset="-127"/>
              </a:rPr>
              <a:t>“worker”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48388" y="1752600"/>
            <a:ext cx="143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>
                <a:solidFill>
                  <a:srgbClr val="FF0000"/>
                </a:solidFill>
                <a:ea typeface="굴림" charset="-127"/>
              </a:rPr>
              <a:t>Partition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96000" y="5176838"/>
            <a:ext cx="150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>
                <a:solidFill>
                  <a:srgbClr val="FF0000"/>
                </a:solidFill>
                <a:ea typeface="굴림" charset="-127"/>
              </a:rPr>
              <a:t>Combine</a:t>
            </a:r>
          </a:p>
        </p:txBody>
      </p:sp>
      <p:cxnSp>
        <p:nvCxnSpPr>
          <p:cNvPr id="26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97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79512" y="1772816"/>
            <a:ext cx="8856984" cy="403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Key Technology: Virtualization</a:t>
            </a:r>
            <a:endParaRPr lang="ko-KR" alt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11560" y="2889443"/>
            <a:ext cx="2895600" cy="2000250"/>
            <a:chOff x="2057400" y="2209800"/>
            <a:chExt cx="2895600" cy="2000310"/>
          </a:xfrm>
        </p:grpSpPr>
        <p:sp>
          <p:nvSpPr>
            <p:cNvPr id="5" name="Rounded Rectangle 5"/>
            <p:cNvSpPr>
              <a:spLocks noChangeArrowheads="1"/>
            </p:cNvSpPr>
            <p:nvPr/>
          </p:nvSpPr>
          <p:spPr bwMode="auto">
            <a:xfrm>
              <a:off x="20574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Hardware</a:t>
              </a:r>
            </a:p>
          </p:txBody>
        </p:sp>
        <p:sp>
          <p:nvSpPr>
            <p:cNvPr id="6" name="Rounded Rectangle 6"/>
            <p:cNvSpPr>
              <a:spLocks noChangeArrowheads="1"/>
            </p:cNvSpPr>
            <p:nvPr/>
          </p:nvSpPr>
          <p:spPr bwMode="auto">
            <a:xfrm>
              <a:off x="20574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Operating System</a:t>
              </a:r>
            </a:p>
          </p:txBody>
        </p:sp>
        <p:sp>
          <p:nvSpPr>
            <p:cNvPr id="7" name="Rounded Rectangle 7"/>
            <p:cNvSpPr>
              <a:spLocks noChangeArrowheads="1"/>
            </p:cNvSpPr>
            <p:nvPr/>
          </p:nvSpPr>
          <p:spPr bwMode="auto">
            <a:xfrm>
              <a:off x="2057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App</a:t>
              </a:r>
            </a:p>
          </p:txBody>
        </p:sp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3048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App</a:t>
              </a:r>
            </a:p>
          </p:txBody>
        </p:sp>
        <p:sp>
          <p:nvSpPr>
            <p:cNvPr id="9" name="Rounded Rectangle 11"/>
            <p:cNvSpPr>
              <a:spLocks noChangeArrowheads="1"/>
            </p:cNvSpPr>
            <p:nvPr/>
          </p:nvSpPr>
          <p:spPr bwMode="auto">
            <a:xfrm>
              <a:off x="40386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App</a:t>
              </a:r>
            </a:p>
          </p:txBody>
        </p:sp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2439584" y="3810000"/>
              <a:ext cx="2235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Traditional Stack</a:t>
              </a:r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5562600" y="2620138"/>
            <a:ext cx="2895600" cy="2533650"/>
            <a:chOff x="5638800" y="1676400"/>
            <a:chExt cx="2895600" cy="2533710"/>
          </a:xfrm>
        </p:grpSpPr>
        <p:sp>
          <p:nvSpPr>
            <p:cNvPr id="12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Hardware</a:t>
              </a:r>
            </a:p>
          </p:txBody>
        </p:sp>
        <p:sp>
          <p:nvSpPr>
            <p:cNvPr id="13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OS</a:t>
              </a:r>
            </a:p>
          </p:txBody>
        </p:sp>
        <p:sp>
          <p:nvSpPr>
            <p:cNvPr id="14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App</a:t>
              </a:r>
            </a:p>
          </p:txBody>
        </p:sp>
        <p:sp>
          <p:nvSpPr>
            <p:cNvPr id="15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App</a:t>
              </a:r>
            </a:p>
          </p:txBody>
        </p:sp>
        <p:sp>
          <p:nvSpPr>
            <p:cNvPr id="16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App</a:t>
              </a:r>
            </a:p>
          </p:txBody>
        </p:sp>
        <p:sp>
          <p:nvSpPr>
            <p:cNvPr id="17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Hypervisor</a:t>
              </a:r>
            </a:p>
          </p:txBody>
        </p:sp>
        <p:sp>
          <p:nvSpPr>
            <p:cNvPr id="18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OS</a:t>
              </a:r>
            </a:p>
          </p:txBody>
        </p:sp>
        <p:sp>
          <p:nvSpPr>
            <p:cNvPr id="19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ea typeface="굴림" charset="-127"/>
                </a:rPr>
                <a:t>OS</a:t>
              </a: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5999309" y="3810000"/>
              <a:ext cx="22302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ko-KR" sz="2000">
                  <a:ea typeface="굴림" charset="-127"/>
                </a:rPr>
                <a:t>Virtualized Stack</a:t>
              </a:r>
            </a:p>
          </p:txBody>
        </p:sp>
      </p:grpSp>
      <p:sp>
        <p:nvSpPr>
          <p:cNvPr id="22" name="오른쪽 화살표 21"/>
          <p:cNvSpPr/>
          <p:nvPr/>
        </p:nvSpPr>
        <p:spPr>
          <a:xfrm>
            <a:off x="3851920" y="3284984"/>
            <a:ext cx="1368152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50404" y="1772816"/>
            <a:ext cx="8856984" cy="4968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ea typeface="굴림" charset="-127"/>
              </a:rPr>
              <a:t>Key Technology : Shared and Hybrid Distributed</a:t>
            </a:r>
            <a:endParaRPr lang="ko-KR" altLang="en-US" sz="28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23528" y="1870915"/>
            <a:ext cx="3352800" cy="1524000"/>
            <a:chOff x="2895600" y="2743200"/>
            <a:chExt cx="3352800" cy="1524000"/>
          </a:xfrm>
        </p:grpSpPr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962400" y="2971800"/>
              <a:ext cx="1295400" cy="10668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  <a:ea typeface="굴림" charset="-127"/>
                </a:rPr>
                <a:t>Memory</a:t>
              </a:r>
              <a:endParaRPr lang="en-US" altLang="ko-KR" baseline="-25000" dirty="0">
                <a:solidFill>
                  <a:schemeClr val="bg2"/>
                </a:solidFill>
                <a:ea typeface="굴림" charset="-127"/>
              </a:endParaRPr>
            </a:p>
          </p:txBody>
        </p:sp>
        <p:sp>
          <p:nvSpPr>
            <p:cNvPr id="19" name="Rounded Rectangle 19"/>
            <p:cNvSpPr>
              <a:spLocks noChangeArrowheads="1"/>
            </p:cNvSpPr>
            <p:nvPr/>
          </p:nvSpPr>
          <p:spPr bwMode="auto">
            <a:xfrm>
              <a:off x="2895600" y="2743200"/>
              <a:ext cx="1295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  <a:ea typeface="굴림" charset="-127"/>
                </a:rPr>
                <a:t>Processor</a:t>
              </a:r>
            </a:p>
          </p:txBody>
        </p:sp>
        <p:sp>
          <p:nvSpPr>
            <p:cNvPr id="20" name="Rounded Rectangle 19"/>
            <p:cNvSpPr>
              <a:spLocks noChangeArrowheads="1"/>
            </p:cNvSpPr>
            <p:nvPr/>
          </p:nvSpPr>
          <p:spPr bwMode="auto">
            <a:xfrm>
              <a:off x="2895600" y="3810000"/>
              <a:ext cx="1295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>
                  <a:solidFill>
                    <a:schemeClr val="bg2"/>
                  </a:solidFill>
                  <a:ea typeface="굴림" charset="-127"/>
                </a:rPr>
                <a:t>Processor</a:t>
              </a:r>
            </a:p>
          </p:txBody>
        </p:sp>
        <p:sp>
          <p:nvSpPr>
            <p:cNvPr id="21" name="Rounded Rectangle 19"/>
            <p:cNvSpPr>
              <a:spLocks noChangeArrowheads="1"/>
            </p:cNvSpPr>
            <p:nvPr/>
          </p:nvSpPr>
          <p:spPr bwMode="auto">
            <a:xfrm>
              <a:off x="4953000" y="3810000"/>
              <a:ext cx="1295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  <a:ea typeface="굴림" charset="-127"/>
                </a:rPr>
                <a:t>Processor</a:t>
              </a:r>
            </a:p>
          </p:txBody>
        </p:sp>
        <p:sp>
          <p:nvSpPr>
            <p:cNvPr id="22" name="Rounded Rectangle 19"/>
            <p:cNvSpPr>
              <a:spLocks noChangeArrowheads="1"/>
            </p:cNvSpPr>
            <p:nvPr/>
          </p:nvSpPr>
          <p:spPr bwMode="auto">
            <a:xfrm>
              <a:off x="4953000" y="2743200"/>
              <a:ext cx="12954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  <a:ea typeface="굴림" charset="-127"/>
                </a:rPr>
                <a:t>Processor</a:t>
              </a:r>
            </a:p>
          </p:txBody>
        </p:sp>
      </p:grpSp>
      <p:cxnSp>
        <p:nvCxnSpPr>
          <p:cNvPr id="24" name="Straight Connector 30"/>
          <p:cNvCxnSpPr>
            <a:cxnSpLocks noChangeShapeType="1"/>
          </p:cNvCxnSpPr>
          <p:nvPr/>
        </p:nvCxnSpPr>
        <p:spPr bwMode="auto">
          <a:xfrm>
            <a:off x="7536192" y="4503204"/>
            <a:ext cx="1587" cy="142494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7"/>
          <p:cNvCxnSpPr>
            <a:cxnSpLocks noChangeShapeType="1"/>
          </p:cNvCxnSpPr>
          <p:nvPr/>
        </p:nvCxnSpPr>
        <p:spPr bwMode="auto">
          <a:xfrm>
            <a:off x="4489779" y="4503204"/>
            <a:ext cx="1588" cy="1424940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413579" y="3920274"/>
            <a:ext cx="1295400" cy="77724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ea typeface="굴림" charset="-127"/>
              </a:rPr>
              <a:t>Memory</a:t>
            </a:r>
            <a:endParaRPr lang="en-US" altLang="ko-KR" baseline="-25000" dirty="0">
              <a:ea typeface="굴림" charset="-127"/>
            </a:endParaRPr>
          </a:p>
        </p:txBody>
      </p:sp>
      <p:sp>
        <p:nvSpPr>
          <p:cNvPr id="27" name="Rounded Rectangle 19"/>
          <p:cNvSpPr>
            <a:spLocks noChangeArrowheads="1"/>
          </p:cNvSpPr>
          <p:nvPr/>
        </p:nvSpPr>
        <p:spPr bwMode="auto">
          <a:xfrm>
            <a:off x="3118179" y="430889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cxnSp>
        <p:nvCxnSpPr>
          <p:cNvPr id="28" name="Straight Arrow Connector 24"/>
          <p:cNvCxnSpPr>
            <a:cxnSpLocks noChangeShapeType="1"/>
          </p:cNvCxnSpPr>
          <p:nvPr/>
        </p:nvCxnSpPr>
        <p:spPr bwMode="auto">
          <a:xfrm>
            <a:off x="3118179" y="5215674"/>
            <a:ext cx="5715000" cy="135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5480379" y="4928258"/>
            <a:ext cx="9941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ea typeface="굴림" charset="-127"/>
              </a:rPr>
              <a:t>Network</a:t>
            </a:r>
          </a:p>
        </p:txBody>
      </p:sp>
      <p:sp>
        <p:nvSpPr>
          <p:cNvPr id="30" name="Rounded Rectangle 19"/>
          <p:cNvSpPr>
            <a:spLocks noChangeArrowheads="1"/>
          </p:cNvSpPr>
          <p:nvPr/>
        </p:nvSpPr>
        <p:spPr bwMode="auto">
          <a:xfrm>
            <a:off x="3118179" y="392027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413579" y="5733834"/>
            <a:ext cx="1295400" cy="77724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ea typeface="굴림" charset="-127"/>
              </a:rPr>
              <a:t>Memory</a:t>
            </a:r>
            <a:endParaRPr lang="en-US" altLang="ko-KR" baseline="-25000" dirty="0">
              <a:ea typeface="굴림" charset="-127"/>
            </a:endParaRPr>
          </a:p>
        </p:txBody>
      </p:sp>
      <p:sp>
        <p:nvSpPr>
          <p:cNvPr id="32" name="Rounded Rectangle 19"/>
          <p:cNvSpPr>
            <a:spLocks noChangeArrowheads="1"/>
          </p:cNvSpPr>
          <p:nvPr/>
        </p:nvSpPr>
        <p:spPr bwMode="auto">
          <a:xfrm>
            <a:off x="3118179" y="612245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sp>
        <p:nvSpPr>
          <p:cNvPr id="33" name="Rounded Rectangle 19"/>
          <p:cNvSpPr>
            <a:spLocks noChangeArrowheads="1"/>
          </p:cNvSpPr>
          <p:nvPr/>
        </p:nvSpPr>
        <p:spPr bwMode="auto">
          <a:xfrm>
            <a:off x="3118179" y="573383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7461579" y="3920274"/>
            <a:ext cx="1295400" cy="77724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ea typeface="굴림" charset="-127"/>
              </a:rPr>
              <a:t>Memory</a:t>
            </a:r>
            <a:endParaRPr lang="en-US" altLang="ko-KR" baseline="-25000" dirty="0">
              <a:ea typeface="굴림" charset="-127"/>
            </a:endParaRPr>
          </a:p>
        </p:txBody>
      </p:sp>
      <p:sp>
        <p:nvSpPr>
          <p:cNvPr id="35" name="Rounded Rectangle 19"/>
          <p:cNvSpPr>
            <a:spLocks noChangeArrowheads="1"/>
          </p:cNvSpPr>
          <p:nvPr/>
        </p:nvSpPr>
        <p:spPr bwMode="auto">
          <a:xfrm>
            <a:off x="6166179" y="430889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sp>
        <p:nvSpPr>
          <p:cNvPr id="36" name="Rounded Rectangle 19"/>
          <p:cNvSpPr>
            <a:spLocks noChangeArrowheads="1"/>
          </p:cNvSpPr>
          <p:nvPr/>
        </p:nvSpPr>
        <p:spPr bwMode="auto">
          <a:xfrm>
            <a:off x="6166179" y="392027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7461579" y="5733834"/>
            <a:ext cx="1295400" cy="77724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dirty="0">
                <a:ea typeface="굴림" charset="-127"/>
              </a:rPr>
              <a:t>Memory</a:t>
            </a:r>
            <a:endParaRPr lang="en-US" altLang="ko-KR" baseline="-25000" dirty="0">
              <a:ea typeface="굴림" charset="-127"/>
            </a:endParaRPr>
          </a:p>
        </p:txBody>
      </p:sp>
      <p:sp>
        <p:nvSpPr>
          <p:cNvPr id="38" name="Rounded Rectangle 19"/>
          <p:cNvSpPr>
            <a:spLocks noChangeArrowheads="1"/>
          </p:cNvSpPr>
          <p:nvPr/>
        </p:nvSpPr>
        <p:spPr bwMode="auto">
          <a:xfrm>
            <a:off x="6166179" y="612245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  <p:sp>
        <p:nvSpPr>
          <p:cNvPr id="39" name="Rounded Rectangle 19"/>
          <p:cNvSpPr>
            <a:spLocks noChangeArrowheads="1"/>
          </p:cNvSpPr>
          <p:nvPr/>
        </p:nvSpPr>
        <p:spPr bwMode="auto">
          <a:xfrm>
            <a:off x="6166179" y="5733834"/>
            <a:ext cx="1295400" cy="3886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>
                <a:solidFill>
                  <a:schemeClr val="bg2"/>
                </a:solidFill>
                <a:ea typeface="굴림" charset="-127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897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Configuration</a:t>
            </a:r>
            <a:endParaRPr lang="ko-KR" altLang="en-US" dirty="0"/>
          </a:p>
        </p:txBody>
      </p:sp>
      <p:pic>
        <p:nvPicPr>
          <p:cNvPr id="2050" name="Picture 2" descr="C:\Users\BS\Documents\Pictures\Screenshot from 2012-06-21 21_52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440000"/>
            <a:ext cx="6719999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Configuration</a:t>
            </a:r>
            <a:endParaRPr lang="ko-KR" altLang="en-US" dirty="0"/>
          </a:p>
        </p:txBody>
      </p:sp>
      <p:pic>
        <p:nvPicPr>
          <p:cNvPr id="3074" name="Picture 2" descr="C:\Users\BS\Documents\Pictures\Screenshot from 2012-06-21 21_54_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440000"/>
            <a:ext cx="6720001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198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Cloud Computing을 이용한 Community &amp; Polling Service</vt:lpstr>
      <vt:lpstr>contents</vt:lpstr>
      <vt:lpstr>CloudCompute?</vt:lpstr>
      <vt:lpstr>BigData Analytics Graph</vt:lpstr>
      <vt:lpstr>Key Technology: Divide and Conquer</vt:lpstr>
      <vt:lpstr>Key Technology: Virtualization</vt:lpstr>
      <vt:lpstr>Key Technology : Shared and Hybrid Distributed</vt:lpstr>
      <vt:lpstr>SERVER Configuration</vt:lpstr>
      <vt:lpstr>SERVER Configuration</vt:lpstr>
      <vt:lpstr>SERVER Configuration</vt:lpstr>
      <vt:lpstr>SERVER Configuration</vt:lpstr>
      <vt:lpstr>OpenStack Summary</vt:lpstr>
      <vt:lpstr>OpenStack Summary</vt:lpstr>
      <vt:lpstr>OpenStack Summary</vt:lpstr>
      <vt:lpstr>Demostration</vt:lpstr>
      <vt:lpstr>QnA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Computing을 이용한 Community &amp; Polling Service</dc:title>
  <dc:creator>BS</dc:creator>
  <cp:lastModifiedBy>BS</cp:lastModifiedBy>
  <cp:revision>9</cp:revision>
  <dcterms:created xsi:type="dcterms:W3CDTF">2012-06-21T17:26:13Z</dcterms:created>
  <dcterms:modified xsi:type="dcterms:W3CDTF">2012-06-21T19:16:53Z</dcterms:modified>
</cp:coreProperties>
</file>