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51206400"/>
  <p:notesSz cx="6858000" cy="9144000"/>
  <p:defaultTextStyle>
    <a:defPPr>
      <a:defRPr lang="en-US"/>
    </a:defPPr>
    <a:lvl1pPr marL="0" algn="l" defTabSz="5389572" rtl="0" eaLnBrk="1" latinLnBrk="0" hangingPunct="1">
      <a:defRPr sz="10700" kern="1200">
        <a:solidFill>
          <a:schemeClr val="tx1"/>
        </a:solidFill>
        <a:latin typeface="+mn-lt"/>
        <a:ea typeface="+mn-ea"/>
        <a:cs typeface="+mn-cs"/>
      </a:defRPr>
    </a:lvl1pPr>
    <a:lvl2pPr marL="2694786" algn="l" defTabSz="5389572" rtl="0" eaLnBrk="1" latinLnBrk="0" hangingPunct="1">
      <a:defRPr sz="10700" kern="1200">
        <a:solidFill>
          <a:schemeClr val="tx1"/>
        </a:solidFill>
        <a:latin typeface="+mn-lt"/>
        <a:ea typeface="+mn-ea"/>
        <a:cs typeface="+mn-cs"/>
      </a:defRPr>
    </a:lvl2pPr>
    <a:lvl3pPr marL="5389572" algn="l" defTabSz="5389572" rtl="0" eaLnBrk="1" latinLnBrk="0" hangingPunct="1">
      <a:defRPr sz="10700" kern="1200">
        <a:solidFill>
          <a:schemeClr val="tx1"/>
        </a:solidFill>
        <a:latin typeface="+mn-lt"/>
        <a:ea typeface="+mn-ea"/>
        <a:cs typeface="+mn-cs"/>
      </a:defRPr>
    </a:lvl3pPr>
    <a:lvl4pPr marL="8084357" algn="l" defTabSz="5389572" rtl="0" eaLnBrk="1" latinLnBrk="0" hangingPunct="1">
      <a:defRPr sz="10700" kern="1200">
        <a:solidFill>
          <a:schemeClr val="tx1"/>
        </a:solidFill>
        <a:latin typeface="+mn-lt"/>
        <a:ea typeface="+mn-ea"/>
        <a:cs typeface="+mn-cs"/>
      </a:defRPr>
    </a:lvl4pPr>
    <a:lvl5pPr marL="10779145" algn="l" defTabSz="5389572" rtl="0" eaLnBrk="1" latinLnBrk="0" hangingPunct="1">
      <a:defRPr sz="10700" kern="1200">
        <a:solidFill>
          <a:schemeClr val="tx1"/>
        </a:solidFill>
        <a:latin typeface="+mn-lt"/>
        <a:ea typeface="+mn-ea"/>
        <a:cs typeface="+mn-cs"/>
      </a:defRPr>
    </a:lvl5pPr>
    <a:lvl6pPr marL="13473931" algn="l" defTabSz="5389572" rtl="0" eaLnBrk="1" latinLnBrk="0" hangingPunct="1">
      <a:defRPr sz="10700" kern="1200">
        <a:solidFill>
          <a:schemeClr val="tx1"/>
        </a:solidFill>
        <a:latin typeface="+mn-lt"/>
        <a:ea typeface="+mn-ea"/>
        <a:cs typeface="+mn-cs"/>
      </a:defRPr>
    </a:lvl6pPr>
    <a:lvl7pPr marL="16168717" algn="l" defTabSz="5389572" rtl="0" eaLnBrk="1" latinLnBrk="0" hangingPunct="1">
      <a:defRPr sz="10700" kern="1200">
        <a:solidFill>
          <a:schemeClr val="tx1"/>
        </a:solidFill>
        <a:latin typeface="+mn-lt"/>
        <a:ea typeface="+mn-ea"/>
        <a:cs typeface="+mn-cs"/>
      </a:defRPr>
    </a:lvl7pPr>
    <a:lvl8pPr marL="18863503" algn="l" defTabSz="5389572" rtl="0" eaLnBrk="1" latinLnBrk="0" hangingPunct="1">
      <a:defRPr sz="10700" kern="1200">
        <a:solidFill>
          <a:schemeClr val="tx1"/>
        </a:solidFill>
        <a:latin typeface="+mn-lt"/>
        <a:ea typeface="+mn-ea"/>
        <a:cs typeface="+mn-cs"/>
      </a:defRPr>
    </a:lvl8pPr>
    <a:lvl9pPr marL="21558288" algn="l" defTabSz="5389572"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0000"/>
    <a:srgbClr val="7A0000"/>
    <a:srgbClr val="820000"/>
    <a:srgbClr val="DDDDDD"/>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762" y="-186"/>
      </p:cViewPr>
      <p:guideLst>
        <p:guide orient="horz" pos="1612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F57582-6426-4B4A-8198-93A0DB04F685}" type="datetimeFigureOut">
              <a:rPr lang="en-US" smtClean="0"/>
              <a:t>7/24/2013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6627F-6E2A-4463-9739-26D8C37B89E8}" type="slidenum">
              <a:rPr lang="en-US" smtClean="0"/>
              <a:t>‹#›</a:t>
            </a:fld>
            <a:endParaRPr lang="en-US"/>
          </a:p>
        </p:txBody>
      </p:sp>
    </p:spTree>
    <p:extLst>
      <p:ext uri="{BB962C8B-B14F-4D97-AF65-F5344CB8AC3E}">
        <p14:creationId xmlns:p14="http://schemas.microsoft.com/office/powerpoint/2010/main" val="3616701790"/>
      </p:ext>
    </p:extLst>
  </p:cSld>
  <p:clrMap bg1="lt1" tx1="dk1" bg2="lt2" tx2="dk2" accent1="accent1" accent2="accent2" accent3="accent3" accent4="accent4" accent5="accent5" accent6="accent6" hlink="hlink" folHlink="folHlink"/>
  <p:notesStyle>
    <a:lvl1pPr marL="0" algn="l" defTabSz="906907" rtl="0" eaLnBrk="1" latinLnBrk="0" hangingPunct="1">
      <a:defRPr sz="1200" kern="1200">
        <a:solidFill>
          <a:schemeClr val="tx1"/>
        </a:solidFill>
        <a:latin typeface="+mn-lt"/>
        <a:ea typeface="+mn-ea"/>
        <a:cs typeface="+mn-cs"/>
      </a:defRPr>
    </a:lvl1pPr>
    <a:lvl2pPr marL="453454" algn="l" defTabSz="906907" rtl="0" eaLnBrk="1" latinLnBrk="0" hangingPunct="1">
      <a:defRPr sz="1200" kern="1200">
        <a:solidFill>
          <a:schemeClr val="tx1"/>
        </a:solidFill>
        <a:latin typeface="+mn-lt"/>
        <a:ea typeface="+mn-ea"/>
        <a:cs typeface="+mn-cs"/>
      </a:defRPr>
    </a:lvl2pPr>
    <a:lvl3pPr marL="906907" algn="l" defTabSz="906907" rtl="0" eaLnBrk="1" latinLnBrk="0" hangingPunct="1">
      <a:defRPr sz="1200" kern="1200">
        <a:solidFill>
          <a:schemeClr val="tx1"/>
        </a:solidFill>
        <a:latin typeface="+mn-lt"/>
        <a:ea typeface="+mn-ea"/>
        <a:cs typeface="+mn-cs"/>
      </a:defRPr>
    </a:lvl3pPr>
    <a:lvl4pPr marL="1360362" algn="l" defTabSz="906907" rtl="0" eaLnBrk="1" latinLnBrk="0" hangingPunct="1">
      <a:defRPr sz="1200" kern="1200">
        <a:solidFill>
          <a:schemeClr val="tx1"/>
        </a:solidFill>
        <a:latin typeface="+mn-lt"/>
        <a:ea typeface="+mn-ea"/>
        <a:cs typeface="+mn-cs"/>
      </a:defRPr>
    </a:lvl4pPr>
    <a:lvl5pPr marL="1813816" algn="l" defTabSz="906907" rtl="0" eaLnBrk="1" latinLnBrk="0" hangingPunct="1">
      <a:defRPr sz="1200" kern="1200">
        <a:solidFill>
          <a:schemeClr val="tx1"/>
        </a:solidFill>
        <a:latin typeface="+mn-lt"/>
        <a:ea typeface="+mn-ea"/>
        <a:cs typeface="+mn-cs"/>
      </a:defRPr>
    </a:lvl5pPr>
    <a:lvl6pPr marL="2267269" algn="l" defTabSz="906907" rtl="0" eaLnBrk="1" latinLnBrk="0" hangingPunct="1">
      <a:defRPr sz="1200" kern="1200">
        <a:solidFill>
          <a:schemeClr val="tx1"/>
        </a:solidFill>
        <a:latin typeface="+mn-lt"/>
        <a:ea typeface="+mn-ea"/>
        <a:cs typeface="+mn-cs"/>
      </a:defRPr>
    </a:lvl6pPr>
    <a:lvl7pPr marL="2720723" algn="l" defTabSz="906907" rtl="0" eaLnBrk="1" latinLnBrk="0" hangingPunct="1">
      <a:defRPr sz="1200" kern="1200">
        <a:solidFill>
          <a:schemeClr val="tx1"/>
        </a:solidFill>
        <a:latin typeface="+mn-lt"/>
        <a:ea typeface="+mn-ea"/>
        <a:cs typeface="+mn-cs"/>
      </a:defRPr>
    </a:lvl7pPr>
    <a:lvl8pPr marL="3174178" algn="l" defTabSz="906907" rtl="0" eaLnBrk="1" latinLnBrk="0" hangingPunct="1">
      <a:defRPr sz="1200" kern="1200">
        <a:solidFill>
          <a:schemeClr val="tx1"/>
        </a:solidFill>
        <a:latin typeface="+mn-lt"/>
        <a:ea typeface="+mn-ea"/>
        <a:cs typeface="+mn-cs"/>
      </a:defRPr>
    </a:lvl8pPr>
    <a:lvl9pPr marL="3627631" algn="l" defTabSz="9069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6627F-6E2A-4463-9739-26D8C37B89E8}" type="slidenum">
              <a:rPr lang="en-US" smtClean="0"/>
              <a:t>1</a:t>
            </a:fld>
            <a:endParaRPr lang="en-US"/>
          </a:p>
        </p:txBody>
      </p:sp>
    </p:spTree>
    <p:extLst>
      <p:ext uri="{BB962C8B-B14F-4D97-AF65-F5344CB8AC3E}">
        <p14:creationId xmlns:p14="http://schemas.microsoft.com/office/powerpoint/2010/main" val="326427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79"/>
            <a:ext cx="32644080" cy="1097618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694786" indent="0" algn="ctr">
              <a:buNone/>
              <a:defRPr>
                <a:solidFill>
                  <a:schemeClr val="tx1">
                    <a:tint val="75000"/>
                  </a:schemeClr>
                </a:solidFill>
              </a:defRPr>
            </a:lvl2pPr>
            <a:lvl3pPr marL="5389572" indent="0" algn="ctr">
              <a:buNone/>
              <a:defRPr>
                <a:solidFill>
                  <a:schemeClr val="tx1">
                    <a:tint val="75000"/>
                  </a:schemeClr>
                </a:solidFill>
              </a:defRPr>
            </a:lvl3pPr>
            <a:lvl4pPr marL="8084357" indent="0" algn="ctr">
              <a:buNone/>
              <a:defRPr>
                <a:solidFill>
                  <a:schemeClr val="tx1">
                    <a:tint val="75000"/>
                  </a:schemeClr>
                </a:solidFill>
              </a:defRPr>
            </a:lvl4pPr>
            <a:lvl5pPr marL="10779145" indent="0" algn="ctr">
              <a:buNone/>
              <a:defRPr>
                <a:solidFill>
                  <a:schemeClr val="tx1">
                    <a:tint val="75000"/>
                  </a:schemeClr>
                </a:solidFill>
              </a:defRPr>
            </a:lvl5pPr>
            <a:lvl6pPr marL="13473931" indent="0" algn="ctr">
              <a:buNone/>
              <a:defRPr>
                <a:solidFill>
                  <a:schemeClr val="tx1">
                    <a:tint val="75000"/>
                  </a:schemeClr>
                </a:solidFill>
              </a:defRPr>
            </a:lvl6pPr>
            <a:lvl7pPr marL="16168717" indent="0" algn="ctr">
              <a:buNone/>
              <a:defRPr>
                <a:solidFill>
                  <a:schemeClr val="tx1">
                    <a:tint val="75000"/>
                  </a:schemeClr>
                </a:solidFill>
              </a:defRPr>
            </a:lvl7pPr>
            <a:lvl8pPr marL="18863503" indent="0" algn="ctr">
              <a:buNone/>
              <a:defRPr>
                <a:solidFill>
                  <a:schemeClr val="tx1">
                    <a:tint val="75000"/>
                  </a:schemeClr>
                </a:solidFill>
              </a:defRPr>
            </a:lvl8pPr>
            <a:lvl9pPr marL="21558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79733-EC1D-4AAB-BCEA-3E9CF65F41D7}" type="datetimeFigureOut">
              <a:rPr lang="en-US" smtClean="0"/>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138281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79733-EC1D-4AAB-BCEA-3E9CF65F41D7}" type="datetimeFigureOut">
              <a:rPr lang="en-US" smtClean="0"/>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329386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35"/>
            <a:ext cx="8641080" cy="4369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35"/>
            <a:ext cx="25283160" cy="4369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79733-EC1D-4AAB-BCEA-3E9CF65F41D7}" type="datetimeFigureOut">
              <a:rPr lang="en-US" smtClean="0"/>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313193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79733-EC1D-4AAB-BCEA-3E9CF65F41D7}" type="datetimeFigureOut">
              <a:rPr lang="en-US" smtClean="0"/>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10651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32904856"/>
            <a:ext cx="32644080" cy="10170160"/>
          </a:xfrm>
        </p:spPr>
        <p:txBody>
          <a:bodyPr anchor="t"/>
          <a:lstStyle>
            <a:lvl1pPr algn="l">
              <a:defRPr sz="23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21703467"/>
            <a:ext cx="32644080" cy="11201397"/>
          </a:xfrm>
        </p:spPr>
        <p:txBody>
          <a:bodyPr anchor="b"/>
          <a:lstStyle>
            <a:lvl1pPr marL="0" indent="0">
              <a:buNone/>
              <a:defRPr sz="11900">
                <a:solidFill>
                  <a:schemeClr val="tx1">
                    <a:tint val="75000"/>
                  </a:schemeClr>
                </a:solidFill>
              </a:defRPr>
            </a:lvl1pPr>
            <a:lvl2pPr marL="2694786" indent="0">
              <a:buNone/>
              <a:defRPr sz="10700">
                <a:solidFill>
                  <a:schemeClr val="tx1">
                    <a:tint val="75000"/>
                  </a:schemeClr>
                </a:solidFill>
              </a:defRPr>
            </a:lvl2pPr>
            <a:lvl3pPr marL="5389572" indent="0">
              <a:buNone/>
              <a:defRPr sz="9500">
                <a:solidFill>
                  <a:schemeClr val="tx1">
                    <a:tint val="75000"/>
                  </a:schemeClr>
                </a:solidFill>
              </a:defRPr>
            </a:lvl3pPr>
            <a:lvl4pPr marL="8084357" indent="0">
              <a:buNone/>
              <a:defRPr sz="8300">
                <a:solidFill>
                  <a:schemeClr val="tx1">
                    <a:tint val="75000"/>
                  </a:schemeClr>
                </a:solidFill>
              </a:defRPr>
            </a:lvl4pPr>
            <a:lvl5pPr marL="10779145" indent="0">
              <a:buNone/>
              <a:defRPr sz="8300">
                <a:solidFill>
                  <a:schemeClr val="tx1">
                    <a:tint val="75000"/>
                  </a:schemeClr>
                </a:solidFill>
              </a:defRPr>
            </a:lvl5pPr>
            <a:lvl6pPr marL="13473931" indent="0">
              <a:buNone/>
              <a:defRPr sz="8300">
                <a:solidFill>
                  <a:schemeClr val="tx1">
                    <a:tint val="75000"/>
                  </a:schemeClr>
                </a:solidFill>
              </a:defRPr>
            </a:lvl6pPr>
            <a:lvl7pPr marL="16168717" indent="0">
              <a:buNone/>
              <a:defRPr sz="8300">
                <a:solidFill>
                  <a:schemeClr val="tx1">
                    <a:tint val="75000"/>
                  </a:schemeClr>
                </a:solidFill>
              </a:defRPr>
            </a:lvl7pPr>
            <a:lvl8pPr marL="18863503" indent="0">
              <a:buNone/>
              <a:defRPr sz="8300">
                <a:solidFill>
                  <a:schemeClr val="tx1">
                    <a:tint val="75000"/>
                  </a:schemeClr>
                </a:solidFill>
              </a:defRPr>
            </a:lvl8pPr>
            <a:lvl9pPr marL="21558288"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79733-EC1D-4AAB-BCEA-3E9CF65F41D7}" type="datetimeFigureOut">
              <a:rPr lang="en-US" smtClean="0"/>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127297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67"/>
            <a:ext cx="16962120" cy="33793859"/>
          </a:xfrm>
        </p:spPr>
        <p:txBody>
          <a:bodyPr/>
          <a:lstStyle>
            <a:lvl1pPr>
              <a:defRPr sz="16500"/>
            </a:lvl1pPr>
            <a:lvl2pPr>
              <a:defRPr sz="141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67"/>
            <a:ext cx="16962120" cy="33793859"/>
          </a:xfrm>
        </p:spPr>
        <p:txBody>
          <a:bodyPr/>
          <a:lstStyle>
            <a:lvl1pPr>
              <a:defRPr sz="16500"/>
            </a:lvl1pPr>
            <a:lvl2pPr>
              <a:defRPr sz="141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779733-EC1D-4AAB-BCEA-3E9CF65F41D7}" type="datetimeFigureOut">
              <a:rPr lang="en-US" smtClean="0"/>
              <a:t>7/24/2013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362665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4" y="11462181"/>
            <a:ext cx="16968790" cy="4776891"/>
          </a:xfrm>
        </p:spPr>
        <p:txBody>
          <a:bodyPr anchor="b"/>
          <a:lstStyle>
            <a:lvl1pPr marL="0" indent="0">
              <a:buNone/>
              <a:defRPr sz="14100" b="1"/>
            </a:lvl1pPr>
            <a:lvl2pPr marL="2694786" indent="0">
              <a:buNone/>
              <a:defRPr sz="11900" b="1"/>
            </a:lvl2pPr>
            <a:lvl3pPr marL="5389572" indent="0">
              <a:buNone/>
              <a:defRPr sz="10700" b="1"/>
            </a:lvl3pPr>
            <a:lvl4pPr marL="8084357" indent="0">
              <a:buNone/>
              <a:defRPr sz="9500" b="1"/>
            </a:lvl4pPr>
            <a:lvl5pPr marL="10779145" indent="0">
              <a:buNone/>
              <a:defRPr sz="9500" b="1"/>
            </a:lvl5pPr>
            <a:lvl6pPr marL="13473931" indent="0">
              <a:buNone/>
              <a:defRPr sz="9500" b="1"/>
            </a:lvl6pPr>
            <a:lvl7pPr marL="16168717" indent="0">
              <a:buNone/>
              <a:defRPr sz="9500" b="1"/>
            </a:lvl7pPr>
            <a:lvl8pPr marL="18863503" indent="0">
              <a:buNone/>
              <a:defRPr sz="9500" b="1"/>
            </a:lvl8pPr>
            <a:lvl9pPr marL="21558288"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4" y="16239073"/>
            <a:ext cx="16968790" cy="29502952"/>
          </a:xfrm>
        </p:spPr>
        <p:txBody>
          <a:bodyPr/>
          <a:lstStyle>
            <a:lvl1pPr>
              <a:defRPr sz="141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2" y="11462181"/>
            <a:ext cx="16975456" cy="4776891"/>
          </a:xfrm>
        </p:spPr>
        <p:txBody>
          <a:bodyPr anchor="b"/>
          <a:lstStyle>
            <a:lvl1pPr marL="0" indent="0">
              <a:buNone/>
              <a:defRPr sz="14100" b="1"/>
            </a:lvl1pPr>
            <a:lvl2pPr marL="2694786" indent="0">
              <a:buNone/>
              <a:defRPr sz="11900" b="1"/>
            </a:lvl2pPr>
            <a:lvl3pPr marL="5389572" indent="0">
              <a:buNone/>
              <a:defRPr sz="10700" b="1"/>
            </a:lvl3pPr>
            <a:lvl4pPr marL="8084357" indent="0">
              <a:buNone/>
              <a:defRPr sz="9500" b="1"/>
            </a:lvl4pPr>
            <a:lvl5pPr marL="10779145" indent="0">
              <a:buNone/>
              <a:defRPr sz="9500" b="1"/>
            </a:lvl5pPr>
            <a:lvl6pPr marL="13473931" indent="0">
              <a:buNone/>
              <a:defRPr sz="9500" b="1"/>
            </a:lvl6pPr>
            <a:lvl7pPr marL="16168717" indent="0">
              <a:buNone/>
              <a:defRPr sz="9500" b="1"/>
            </a:lvl7pPr>
            <a:lvl8pPr marL="18863503" indent="0">
              <a:buNone/>
              <a:defRPr sz="9500" b="1"/>
            </a:lvl8pPr>
            <a:lvl9pPr marL="21558288"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2" y="16239073"/>
            <a:ext cx="16975456" cy="29502952"/>
          </a:xfrm>
        </p:spPr>
        <p:txBody>
          <a:bodyPr/>
          <a:lstStyle>
            <a:lvl1pPr>
              <a:defRPr sz="141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779733-EC1D-4AAB-BCEA-3E9CF65F41D7}" type="datetimeFigureOut">
              <a:rPr lang="en-US" smtClean="0"/>
              <a:t>7/24/2013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407413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779733-EC1D-4AAB-BCEA-3E9CF65F41D7}" type="datetimeFigureOut">
              <a:rPr lang="en-US" smtClean="0"/>
              <a:t>7/24/2013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220376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79733-EC1D-4AAB-BCEA-3E9CF65F41D7}" type="datetimeFigureOut">
              <a:rPr lang="en-US" smtClean="0"/>
              <a:t>7/24/2013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40733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9" y="2038773"/>
            <a:ext cx="12634915"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1" y="2038783"/>
            <a:ext cx="21469350" cy="43703245"/>
          </a:xfrm>
        </p:spPr>
        <p:txBody>
          <a:bodyPr/>
          <a:lstStyle>
            <a:lvl1pPr>
              <a:defRPr sz="18900"/>
            </a:lvl1pPr>
            <a:lvl2pPr>
              <a:defRPr sz="16500"/>
            </a:lvl2pPr>
            <a:lvl3pPr>
              <a:defRPr sz="141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9" y="10715423"/>
            <a:ext cx="12634915" cy="35026605"/>
          </a:xfrm>
        </p:spPr>
        <p:txBody>
          <a:bodyPr/>
          <a:lstStyle>
            <a:lvl1pPr marL="0" indent="0">
              <a:buNone/>
              <a:defRPr sz="8300"/>
            </a:lvl1pPr>
            <a:lvl2pPr marL="2694786" indent="0">
              <a:buNone/>
              <a:defRPr sz="7000"/>
            </a:lvl2pPr>
            <a:lvl3pPr marL="5389572" indent="0">
              <a:buNone/>
              <a:defRPr sz="5800"/>
            </a:lvl3pPr>
            <a:lvl4pPr marL="8084357" indent="0">
              <a:buNone/>
              <a:defRPr sz="5300"/>
            </a:lvl4pPr>
            <a:lvl5pPr marL="10779145" indent="0">
              <a:buNone/>
              <a:defRPr sz="5300"/>
            </a:lvl5pPr>
            <a:lvl6pPr marL="13473931" indent="0">
              <a:buNone/>
              <a:defRPr sz="5300"/>
            </a:lvl6pPr>
            <a:lvl7pPr marL="16168717" indent="0">
              <a:buNone/>
              <a:defRPr sz="5300"/>
            </a:lvl7pPr>
            <a:lvl8pPr marL="18863503" indent="0">
              <a:buNone/>
              <a:defRPr sz="5300"/>
            </a:lvl8pPr>
            <a:lvl9pPr marL="21558288"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79733-EC1D-4AAB-BCEA-3E9CF65F41D7}" type="datetimeFigureOut">
              <a:rPr lang="en-US" smtClean="0"/>
              <a:t>7/24/2013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59010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35844487"/>
            <a:ext cx="23042880" cy="4231645"/>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10" y="4575387"/>
            <a:ext cx="23042880" cy="30723840"/>
          </a:xfrm>
        </p:spPr>
        <p:txBody>
          <a:bodyPr/>
          <a:lstStyle>
            <a:lvl1pPr marL="0" indent="0">
              <a:buNone/>
              <a:defRPr sz="18900"/>
            </a:lvl1pPr>
            <a:lvl2pPr marL="2694786" indent="0">
              <a:buNone/>
              <a:defRPr sz="16500"/>
            </a:lvl2pPr>
            <a:lvl3pPr marL="5389572" indent="0">
              <a:buNone/>
              <a:defRPr sz="14100"/>
            </a:lvl3pPr>
            <a:lvl4pPr marL="8084357" indent="0">
              <a:buNone/>
              <a:defRPr sz="11900"/>
            </a:lvl4pPr>
            <a:lvl5pPr marL="10779145" indent="0">
              <a:buNone/>
              <a:defRPr sz="11900"/>
            </a:lvl5pPr>
            <a:lvl6pPr marL="13473931" indent="0">
              <a:buNone/>
              <a:defRPr sz="11900"/>
            </a:lvl6pPr>
            <a:lvl7pPr marL="16168717" indent="0">
              <a:buNone/>
              <a:defRPr sz="11900"/>
            </a:lvl7pPr>
            <a:lvl8pPr marL="18863503" indent="0">
              <a:buNone/>
              <a:defRPr sz="11900"/>
            </a:lvl8pPr>
            <a:lvl9pPr marL="21558288" indent="0">
              <a:buNone/>
              <a:defRPr sz="11900"/>
            </a:lvl9pPr>
          </a:lstStyle>
          <a:p>
            <a:endParaRPr lang="en-US"/>
          </a:p>
        </p:txBody>
      </p:sp>
      <p:sp>
        <p:nvSpPr>
          <p:cNvPr id="4" name="Text Placeholder 3"/>
          <p:cNvSpPr>
            <a:spLocks noGrp="1"/>
          </p:cNvSpPr>
          <p:nvPr>
            <p:ph type="body" sz="half" idx="2"/>
          </p:nvPr>
        </p:nvSpPr>
        <p:spPr>
          <a:xfrm>
            <a:off x="7527610" y="40076128"/>
            <a:ext cx="23042880" cy="6009637"/>
          </a:xfrm>
        </p:spPr>
        <p:txBody>
          <a:bodyPr/>
          <a:lstStyle>
            <a:lvl1pPr marL="0" indent="0">
              <a:buNone/>
              <a:defRPr sz="8300"/>
            </a:lvl1pPr>
            <a:lvl2pPr marL="2694786" indent="0">
              <a:buNone/>
              <a:defRPr sz="7000"/>
            </a:lvl2pPr>
            <a:lvl3pPr marL="5389572" indent="0">
              <a:buNone/>
              <a:defRPr sz="5800"/>
            </a:lvl3pPr>
            <a:lvl4pPr marL="8084357" indent="0">
              <a:buNone/>
              <a:defRPr sz="5300"/>
            </a:lvl4pPr>
            <a:lvl5pPr marL="10779145" indent="0">
              <a:buNone/>
              <a:defRPr sz="5300"/>
            </a:lvl5pPr>
            <a:lvl6pPr marL="13473931" indent="0">
              <a:buNone/>
              <a:defRPr sz="5300"/>
            </a:lvl6pPr>
            <a:lvl7pPr marL="16168717" indent="0">
              <a:buNone/>
              <a:defRPr sz="5300"/>
            </a:lvl7pPr>
            <a:lvl8pPr marL="18863503" indent="0">
              <a:buNone/>
              <a:defRPr sz="5300"/>
            </a:lvl8pPr>
            <a:lvl9pPr marL="21558288"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79733-EC1D-4AAB-BCEA-3E9CF65F41D7}" type="datetimeFigureOut">
              <a:rPr lang="en-US" smtClean="0"/>
              <a:t>7/24/2013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B1A4E-4818-4AFC-8E63-F647675EF5E1}" type="slidenum">
              <a:rPr lang="en-US" smtClean="0"/>
              <a:t>‹#›</a:t>
            </a:fld>
            <a:endParaRPr lang="en-US"/>
          </a:p>
        </p:txBody>
      </p:sp>
    </p:spTree>
    <p:extLst>
      <p:ext uri="{BB962C8B-B14F-4D97-AF65-F5344CB8AC3E}">
        <p14:creationId xmlns:p14="http://schemas.microsoft.com/office/powerpoint/2010/main" val="285942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A80000"/>
            </a:gs>
            <a:gs pos="100000">
              <a:srgbClr val="7A000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2"/>
            <a:ext cx="34564320" cy="8534400"/>
          </a:xfrm>
          <a:prstGeom prst="rect">
            <a:avLst/>
          </a:prstGeom>
        </p:spPr>
        <p:txBody>
          <a:bodyPr vert="horz" lIns="538957" tIns="269479" rIns="538957" bIns="2694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67"/>
            <a:ext cx="34564320" cy="33793859"/>
          </a:xfrm>
          <a:prstGeom prst="rect">
            <a:avLst/>
          </a:prstGeom>
        </p:spPr>
        <p:txBody>
          <a:bodyPr vert="horz" lIns="538957" tIns="269479" rIns="538957" bIns="2694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2"/>
            <a:ext cx="8961120" cy="2726267"/>
          </a:xfrm>
          <a:prstGeom prst="rect">
            <a:avLst/>
          </a:prstGeom>
        </p:spPr>
        <p:txBody>
          <a:bodyPr vert="horz" lIns="538957" tIns="269479" rIns="538957" bIns="269479" rtlCol="0" anchor="ctr"/>
          <a:lstStyle>
            <a:lvl1pPr algn="l">
              <a:defRPr sz="7000">
                <a:solidFill>
                  <a:schemeClr val="tx1">
                    <a:tint val="75000"/>
                  </a:schemeClr>
                </a:solidFill>
              </a:defRPr>
            </a:lvl1pPr>
          </a:lstStyle>
          <a:p>
            <a:fld id="{B2779733-EC1D-4AAB-BCEA-3E9CF65F41D7}" type="datetimeFigureOut">
              <a:rPr lang="en-US" smtClean="0"/>
              <a:t>7/24/2013</a:t>
            </a:fld>
            <a:endParaRPr lang="en-US"/>
          </a:p>
        </p:txBody>
      </p:sp>
      <p:sp>
        <p:nvSpPr>
          <p:cNvPr id="5" name="Footer Placeholder 4"/>
          <p:cNvSpPr>
            <a:spLocks noGrp="1"/>
          </p:cNvSpPr>
          <p:nvPr>
            <p:ph type="ftr" sz="quarter" idx="3"/>
          </p:nvPr>
        </p:nvSpPr>
        <p:spPr>
          <a:xfrm>
            <a:off x="13121640" y="47460752"/>
            <a:ext cx="12161520" cy="2726267"/>
          </a:xfrm>
          <a:prstGeom prst="rect">
            <a:avLst/>
          </a:prstGeom>
        </p:spPr>
        <p:txBody>
          <a:bodyPr vert="horz" lIns="538957" tIns="269479" rIns="538957" bIns="269479" rtlCol="0" anchor="ctr"/>
          <a:lstStyle>
            <a:lvl1pPr algn="ctr">
              <a:defRPr sz="7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2"/>
            <a:ext cx="8961120" cy="2726267"/>
          </a:xfrm>
          <a:prstGeom prst="rect">
            <a:avLst/>
          </a:prstGeom>
        </p:spPr>
        <p:txBody>
          <a:bodyPr vert="horz" lIns="538957" tIns="269479" rIns="538957" bIns="269479" rtlCol="0" anchor="ctr"/>
          <a:lstStyle>
            <a:lvl1pPr algn="r">
              <a:defRPr sz="7000">
                <a:solidFill>
                  <a:schemeClr val="tx1">
                    <a:tint val="75000"/>
                  </a:schemeClr>
                </a:solidFill>
              </a:defRPr>
            </a:lvl1pPr>
          </a:lstStyle>
          <a:p>
            <a:fld id="{5AEB1A4E-4818-4AFC-8E63-F647675EF5E1}" type="slidenum">
              <a:rPr lang="en-US" smtClean="0"/>
              <a:t>‹#›</a:t>
            </a:fld>
            <a:endParaRPr lang="en-US"/>
          </a:p>
        </p:txBody>
      </p:sp>
    </p:spTree>
    <p:extLst>
      <p:ext uri="{BB962C8B-B14F-4D97-AF65-F5344CB8AC3E}">
        <p14:creationId xmlns:p14="http://schemas.microsoft.com/office/powerpoint/2010/main" val="36126993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389572" rtl="0" eaLnBrk="1" latinLnBrk="0" hangingPunct="1">
        <a:spcBef>
          <a:spcPct val="0"/>
        </a:spcBef>
        <a:buNone/>
        <a:defRPr sz="26000" kern="1200">
          <a:solidFill>
            <a:schemeClr val="tx1"/>
          </a:solidFill>
          <a:latin typeface="+mj-lt"/>
          <a:ea typeface="+mj-ea"/>
          <a:cs typeface="+mj-cs"/>
        </a:defRPr>
      </a:lvl1pPr>
    </p:titleStyle>
    <p:bodyStyle>
      <a:lvl1pPr marL="2021090" indent="-2021090" algn="l" defTabSz="5389572" rtl="0" eaLnBrk="1" latinLnBrk="0" hangingPunct="1">
        <a:spcBef>
          <a:spcPct val="20000"/>
        </a:spcBef>
        <a:buFont typeface="Arial" pitchFamily="34" charset="0"/>
        <a:buChar char="•"/>
        <a:defRPr sz="18900" kern="1200">
          <a:solidFill>
            <a:schemeClr val="tx1"/>
          </a:solidFill>
          <a:latin typeface="+mn-lt"/>
          <a:ea typeface="+mn-ea"/>
          <a:cs typeface="+mn-cs"/>
        </a:defRPr>
      </a:lvl1pPr>
      <a:lvl2pPr marL="4379028" indent="-1684242" algn="l" defTabSz="5389572" rtl="0" eaLnBrk="1" latinLnBrk="0" hangingPunct="1">
        <a:spcBef>
          <a:spcPct val="20000"/>
        </a:spcBef>
        <a:buFont typeface="Arial" pitchFamily="34" charset="0"/>
        <a:buChar char="–"/>
        <a:defRPr sz="16500" kern="1200">
          <a:solidFill>
            <a:schemeClr val="tx1"/>
          </a:solidFill>
          <a:latin typeface="+mn-lt"/>
          <a:ea typeface="+mn-ea"/>
          <a:cs typeface="+mn-cs"/>
        </a:defRPr>
      </a:lvl2pPr>
      <a:lvl3pPr marL="6736964" indent="-1347392" algn="l" defTabSz="5389572" rtl="0" eaLnBrk="1" latinLnBrk="0" hangingPunct="1">
        <a:spcBef>
          <a:spcPct val="20000"/>
        </a:spcBef>
        <a:buFont typeface="Arial" pitchFamily="34" charset="0"/>
        <a:buChar char="•"/>
        <a:defRPr sz="14100" kern="1200">
          <a:solidFill>
            <a:schemeClr val="tx1"/>
          </a:solidFill>
          <a:latin typeface="+mn-lt"/>
          <a:ea typeface="+mn-ea"/>
          <a:cs typeface="+mn-cs"/>
        </a:defRPr>
      </a:lvl3pPr>
      <a:lvl4pPr marL="9431751"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126537"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821323"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516109"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210895"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2905680" indent="-1347392" algn="l" defTabSz="5389572"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389572" rtl="0" eaLnBrk="1" latinLnBrk="0" hangingPunct="1">
        <a:defRPr sz="10700" kern="1200">
          <a:solidFill>
            <a:schemeClr val="tx1"/>
          </a:solidFill>
          <a:latin typeface="+mn-lt"/>
          <a:ea typeface="+mn-ea"/>
          <a:cs typeface="+mn-cs"/>
        </a:defRPr>
      </a:lvl1pPr>
      <a:lvl2pPr marL="2694786" algn="l" defTabSz="5389572" rtl="0" eaLnBrk="1" latinLnBrk="0" hangingPunct="1">
        <a:defRPr sz="10700" kern="1200">
          <a:solidFill>
            <a:schemeClr val="tx1"/>
          </a:solidFill>
          <a:latin typeface="+mn-lt"/>
          <a:ea typeface="+mn-ea"/>
          <a:cs typeface="+mn-cs"/>
        </a:defRPr>
      </a:lvl2pPr>
      <a:lvl3pPr marL="5389572" algn="l" defTabSz="5389572" rtl="0" eaLnBrk="1" latinLnBrk="0" hangingPunct="1">
        <a:defRPr sz="10700" kern="1200">
          <a:solidFill>
            <a:schemeClr val="tx1"/>
          </a:solidFill>
          <a:latin typeface="+mn-lt"/>
          <a:ea typeface="+mn-ea"/>
          <a:cs typeface="+mn-cs"/>
        </a:defRPr>
      </a:lvl3pPr>
      <a:lvl4pPr marL="8084357" algn="l" defTabSz="5389572" rtl="0" eaLnBrk="1" latinLnBrk="0" hangingPunct="1">
        <a:defRPr sz="10700" kern="1200">
          <a:solidFill>
            <a:schemeClr val="tx1"/>
          </a:solidFill>
          <a:latin typeface="+mn-lt"/>
          <a:ea typeface="+mn-ea"/>
          <a:cs typeface="+mn-cs"/>
        </a:defRPr>
      </a:lvl4pPr>
      <a:lvl5pPr marL="10779145" algn="l" defTabSz="5389572" rtl="0" eaLnBrk="1" latinLnBrk="0" hangingPunct="1">
        <a:defRPr sz="10700" kern="1200">
          <a:solidFill>
            <a:schemeClr val="tx1"/>
          </a:solidFill>
          <a:latin typeface="+mn-lt"/>
          <a:ea typeface="+mn-ea"/>
          <a:cs typeface="+mn-cs"/>
        </a:defRPr>
      </a:lvl5pPr>
      <a:lvl6pPr marL="13473931" algn="l" defTabSz="5389572" rtl="0" eaLnBrk="1" latinLnBrk="0" hangingPunct="1">
        <a:defRPr sz="10700" kern="1200">
          <a:solidFill>
            <a:schemeClr val="tx1"/>
          </a:solidFill>
          <a:latin typeface="+mn-lt"/>
          <a:ea typeface="+mn-ea"/>
          <a:cs typeface="+mn-cs"/>
        </a:defRPr>
      </a:lvl6pPr>
      <a:lvl7pPr marL="16168717" algn="l" defTabSz="5389572" rtl="0" eaLnBrk="1" latinLnBrk="0" hangingPunct="1">
        <a:defRPr sz="10700" kern="1200">
          <a:solidFill>
            <a:schemeClr val="tx1"/>
          </a:solidFill>
          <a:latin typeface="+mn-lt"/>
          <a:ea typeface="+mn-ea"/>
          <a:cs typeface="+mn-cs"/>
        </a:defRPr>
      </a:lvl7pPr>
      <a:lvl8pPr marL="18863503" algn="l" defTabSz="5389572" rtl="0" eaLnBrk="1" latinLnBrk="0" hangingPunct="1">
        <a:defRPr sz="10700" kern="1200">
          <a:solidFill>
            <a:schemeClr val="tx1"/>
          </a:solidFill>
          <a:latin typeface="+mn-lt"/>
          <a:ea typeface="+mn-ea"/>
          <a:cs typeface="+mn-cs"/>
        </a:defRPr>
      </a:lvl8pPr>
      <a:lvl9pPr marL="21558288" algn="l" defTabSz="5389572"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a:spLocks/>
          </p:cNvSpPr>
          <p:nvPr/>
        </p:nvSpPr>
        <p:spPr>
          <a:xfrm>
            <a:off x="25451168" y="21110881"/>
            <a:ext cx="5730677" cy="2641480"/>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a:t>
            </a:r>
            <a:r>
              <a:rPr lang="en-US" sz="3200" b="1" dirty="0">
                <a:solidFill>
                  <a:schemeClr val="bg1"/>
                </a:solidFill>
                <a:latin typeface="Times New Roman" pitchFamily="18" charset="0"/>
                <a:cs typeface="Times New Roman" pitchFamily="18" charset="0"/>
              </a:rPr>
              <a:t>8:</a:t>
            </a:r>
            <a:r>
              <a:rPr lang="en-US" sz="3200" dirty="0">
                <a:solidFill>
                  <a:schemeClr val="bg1"/>
                </a:solidFill>
                <a:latin typeface="Times New Roman" pitchFamily="18" charset="0"/>
                <a:cs typeface="Times New Roman" pitchFamily="18" charset="0"/>
              </a:rPr>
              <a:t> Probability Occupancy Grid made from the physical E-Puck’s odometer readings.</a:t>
            </a:r>
            <a:endParaRPr lang="en-US" sz="1600" dirty="0">
              <a:solidFill>
                <a:schemeClr val="bg1"/>
              </a:solidFill>
              <a:latin typeface="Times New Roman" pitchFamily="18" charset="0"/>
              <a:cs typeface="Times New Roman" pitchFamily="18" charset="0"/>
            </a:endParaRPr>
          </a:p>
        </p:txBody>
      </p:sp>
      <p:sp>
        <p:nvSpPr>
          <p:cNvPr id="56" name="Content Placeholder 2"/>
          <p:cNvSpPr txBox="1">
            <a:spLocks/>
          </p:cNvSpPr>
          <p:nvPr/>
        </p:nvSpPr>
        <p:spPr>
          <a:xfrm>
            <a:off x="31958052" y="20966974"/>
            <a:ext cx="5332611" cy="2785387"/>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9</a:t>
            </a:r>
            <a:r>
              <a:rPr lang="en-US" sz="3200" b="1" dirty="0">
                <a:solidFill>
                  <a:schemeClr val="bg1"/>
                </a:solidFill>
                <a:latin typeface="Times New Roman" pitchFamily="18" charset="0"/>
                <a:cs typeface="Times New Roman" pitchFamily="18" charset="0"/>
              </a:rPr>
              <a:t>:</a:t>
            </a:r>
            <a:r>
              <a:rPr lang="en-US" sz="3200" dirty="0">
                <a:solidFill>
                  <a:schemeClr val="bg1"/>
                </a:solidFill>
                <a:latin typeface="Times New Roman" pitchFamily="18" charset="0"/>
                <a:cs typeface="Times New Roman" pitchFamily="18" charset="0"/>
              </a:rPr>
              <a:t> Probability Occupancy Grid made from the simulated E-Puck’s odometer readings.</a:t>
            </a:r>
            <a:endParaRPr lang="en-US" sz="3200" dirty="0">
              <a:solidFill>
                <a:schemeClr val="bg1"/>
              </a:solidFill>
              <a:latin typeface="Times New Roman" pitchFamily="18" charset="0"/>
              <a:cs typeface="Times New Roman" pitchFamily="18" charset="0"/>
            </a:endParaRPr>
          </a:p>
        </p:txBody>
      </p:sp>
      <p:sp>
        <p:nvSpPr>
          <p:cNvPr id="54" name="Content Placeholder 2"/>
          <p:cNvSpPr txBox="1">
            <a:spLocks/>
          </p:cNvSpPr>
          <p:nvPr/>
        </p:nvSpPr>
        <p:spPr>
          <a:xfrm>
            <a:off x="19991325" y="30580902"/>
            <a:ext cx="4539867" cy="3970853"/>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4:</a:t>
            </a:r>
            <a:r>
              <a:rPr lang="en-US" sz="32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Matrix </a:t>
            </a:r>
            <a:r>
              <a:rPr lang="en-US" sz="3200" dirty="0">
                <a:solidFill>
                  <a:schemeClr val="bg1"/>
                </a:solidFill>
                <a:latin typeface="Times New Roman" pitchFamily="18" charset="0"/>
                <a:cs typeface="Times New Roman" pitchFamily="18" charset="0"/>
              </a:rPr>
              <a:t>showing the </a:t>
            </a:r>
            <a:r>
              <a:rPr lang="en-US" sz="3200" dirty="0">
                <a:solidFill>
                  <a:schemeClr val="bg1"/>
                </a:solidFill>
                <a:latin typeface="Times New Roman" pitchFamily="18" charset="0"/>
                <a:cs typeface="Times New Roman" pitchFamily="18" charset="0"/>
              </a:rPr>
              <a:t>probability </a:t>
            </a:r>
            <a:r>
              <a:rPr lang="en-US" sz="3200" dirty="0">
                <a:solidFill>
                  <a:schemeClr val="bg1"/>
                </a:solidFill>
                <a:latin typeface="Times New Roman" pitchFamily="18" charset="0"/>
                <a:cs typeface="Times New Roman" pitchFamily="18" charset="0"/>
              </a:rPr>
              <a:t>that  the area corresponding to each cell is occupied.</a:t>
            </a:r>
            <a:endParaRPr lang="en-US" sz="1600" dirty="0">
              <a:solidFill>
                <a:schemeClr val="bg1"/>
              </a:solidFill>
              <a:latin typeface="Times New Roman" pitchFamily="18" charset="0"/>
              <a:cs typeface="Times New Roman" pitchFamily="18" charset="0"/>
            </a:endParaRPr>
          </a:p>
        </p:txBody>
      </p:sp>
      <p:sp>
        <p:nvSpPr>
          <p:cNvPr id="4" name="Title 1"/>
          <p:cNvSpPr txBox="1">
            <a:spLocks/>
          </p:cNvSpPr>
          <p:nvPr/>
        </p:nvSpPr>
        <p:spPr>
          <a:xfrm>
            <a:off x="1177495" y="-535036"/>
            <a:ext cx="32254462" cy="6543040"/>
          </a:xfrm>
          <a:prstGeom prst="rect">
            <a:avLst/>
          </a:prstGeom>
        </p:spPr>
        <p:txBody>
          <a:bodyPr vert="horz" lIns="538957" tIns="269479" rIns="538957" bIns="269479" rtlCol="0" anchor="ctr">
            <a:normAutofit/>
          </a:bodyPr>
          <a:lstStyle>
            <a:lvl1pPr algn="ctr" defTabSz="5434096" rtl="0" eaLnBrk="1" latinLnBrk="0" hangingPunct="1">
              <a:spcBef>
                <a:spcPct val="0"/>
              </a:spcBef>
              <a:buNone/>
              <a:defRPr sz="26100" kern="1200">
                <a:solidFill>
                  <a:schemeClr val="tx1"/>
                </a:solidFill>
                <a:latin typeface="+mj-lt"/>
                <a:ea typeface="+mj-ea"/>
                <a:cs typeface="+mj-cs"/>
              </a:defRPr>
            </a:lvl1pPr>
          </a:lstStyle>
          <a:p>
            <a:r>
              <a:rPr lang="en-US" sz="13300" dirty="0">
                <a:solidFill>
                  <a:schemeClr val="tx1">
                    <a:lumMod val="65000"/>
                  </a:schemeClr>
                </a:solidFill>
                <a:latin typeface="Franklin Gothic Demi Cond" pitchFamily="34" charset="0"/>
              </a:rPr>
              <a:t>Programming Table-Top Robots to Automatically Construct and Use Maps</a:t>
            </a:r>
          </a:p>
        </p:txBody>
      </p:sp>
      <p:sp>
        <p:nvSpPr>
          <p:cNvPr id="5" name="Subtitle 2"/>
          <p:cNvSpPr txBox="1">
            <a:spLocks/>
          </p:cNvSpPr>
          <p:nvPr/>
        </p:nvSpPr>
        <p:spPr>
          <a:xfrm>
            <a:off x="4388825" y="5257800"/>
            <a:ext cx="25831801" cy="2793101"/>
          </a:xfrm>
          <a:prstGeom prst="rect">
            <a:avLst/>
          </a:prstGeom>
        </p:spPr>
        <p:txBody>
          <a:bodyPr vert="horz" lIns="538957" tIns="269479" rIns="538957" bIns="269479" rtlCol="0">
            <a:norm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r>
              <a:rPr lang="en-US" sz="8800" dirty="0">
                <a:latin typeface="Arial Black" pitchFamily="34" charset="0"/>
              </a:rPr>
              <a:t>Pablo </a:t>
            </a:r>
            <a:r>
              <a:rPr lang="en-US" sz="8800" dirty="0" err="1">
                <a:latin typeface="Arial Black" pitchFamily="34" charset="0"/>
              </a:rPr>
              <a:t>Tarquino</a:t>
            </a:r>
            <a:r>
              <a:rPr lang="en-US" sz="8800" dirty="0">
                <a:latin typeface="Arial Black" pitchFamily="34" charset="0"/>
              </a:rPr>
              <a:t> </a:t>
            </a:r>
            <a:r>
              <a:rPr lang="en-US" sz="8800" dirty="0">
                <a:latin typeface="Arial Black" pitchFamily="34" charset="0"/>
              </a:rPr>
              <a:t> </a:t>
            </a:r>
            <a:r>
              <a:rPr lang="en-US" sz="8800" dirty="0" smtClean="0">
                <a:latin typeface="Arial Black" pitchFamily="34" charset="0"/>
              </a:rPr>
              <a:t>         </a:t>
            </a:r>
            <a:r>
              <a:rPr lang="en-US" sz="6000" dirty="0" smtClean="0">
                <a:latin typeface="Arial Black" pitchFamily="34" charset="0"/>
              </a:rPr>
              <a:t>Dr</a:t>
            </a:r>
            <a:r>
              <a:rPr lang="en-US" sz="6000" dirty="0">
                <a:latin typeface="Arial Black" pitchFamily="34" charset="0"/>
              </a:rPr>
              <a:t>. </a:t>
            </a:r>
            <a:r>
              <a:rPr lang="en-US" sz="6000" dirty="0">
                <a:latin typeface="Arial Black" pitchFamily="34" charset="0"/>
              </a:rPr>
              <a:t>Nickels, Advisor</a:t>
            </a:r>
          </a:p>
        </p:txBody>
      </p:sp>
      <p:pic>
        <p:nvPicPr>
          <p:cNvPr id="6" name="Picture 2" descr="http://www.cs.trinity.edu/Pictures/TU_L_K.gif"/>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3261305" y="533403"/>
            <a:ext cx="4555671" cy="54746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142092" y="7919858"/>
            <a:ext cx="11385918" cy="4305297"/>
          </a:xfrm>
          <a:prstGeom prst="rect">
            <a:avLst/>
          </a:prstGeom>
          <a:solidFill>
            <a:srgbClr val="FFFFFF">
              <a:alpha val="48000"/>
            </a:srgbClr>
          </a:solidFill>
        </p:spPr>
        <p:txBody>
          <a:bodyPr vert="horz" lIns="538957" tIns="269479" rIns="538957" bIns="269479" rtlCol="0">
            <a:norm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6000" dirty="0">
                <a:solidFill>
                  <a:schemeClr val="bg1"/>
                </a:solidFill>
                <a:latin typeface="Arial Black" pitchFamily="34" charset="0"/>
              </a:rPr>
              <a:t>Abstract</a:t>
            </a:r>
            <a:endParaRPr lang="en-US" sz="9500" dirty="0">
              <a:solidFill>
                <a:schemeClr val="bg1"/>
              </a:solidFill>
              <a:latin typeface="Arial Black" pitchFamily="34" charset="0"/>
            </a:endParaRPr>
          </a:p>
          <a:p>
            <a:pPr algn="just"/>
            <a:r>
              <a:rPr lang="en-US" sz="4400" dirty="0">
                <a:solidFill>
                  <a:schemeClr val="bg1"/>
                </a:solidFill>
                <a:latin typeface="Times New Roman" pitchFamily="18" charset="0"/>
                <a:cs typeface="Times New Roman" pitchFamily="18" charset="0"/>
              </a:rPr>
              <a:t>In this project, both a simulated and real E-Puck robot were programmed to map an unknown environment based on </a:t>
            </a:r>
            <a:r>
              <a:rPr lang="en-US" sz="4400" dirty="0">
                <a:solidFill>
                  <a:schemeClr val="bg1"/>
                </a:solidFill>
                <a:latin typeface="Times New Roman" pitchFamily="18" charset="0"/>
                <a:cs typeface="Times New Roman" pitchFamily="18" charset="0"/>
              </a:rPr>
              <a:t>odometer </a:t>
            </a:r>
            <a:r>
              <a:rPr lang="en-US" sz="4400" dirty="0">
                <a:solidFill>
                  <a:schemeClr val="bg1"/>
                </a:solidFill>
                <a:latin typeface="Times New Roman" pitchFamily="18" charset="0"/>
                <a:cs typeface="Times New Roman" pitchFamily="18" charset="0"/>
              </a:rPr>
              <a:t>readings.</a:t>
            </a:r>
          </a:p>
          <a:p>
            <a:endParaRPr lang="en-US" sz="9500" dirty="0">
              <a:solidFill>
                <a:schemeClr val="bg1"/>
              </a:solidFill>
              <a:latin typeface="Times New Roman" pitchFamily="18" charset="0"/>
              <a:cs typeface="Times New Roman" pitchFamily="18" charset="0"/>
            </a:endParaRPr>
          </a:p>
        </p:txBody>
      </p:sp>
      <p:sp>
        <p:nvSpPr>
          <p:cNvPr id="16" name="Content Placeholder 2"/>
          <p:cNvSpPr txBox="1">
            <a:spLocks/>
          </p:cNvSpPr>
          <p:nvPr/>
        </p:nvSpPr>
        <p:spPr>
          <a:xfrm>
            <a:off x="1119432" y="12873414"/>
            <a:ext cx="11408577" cy="10305562"/>
          </a:xfrm>
          <a:prstGeom prst="rect">
            <a:avLst/>
          </a:prstGeom>
          <a:solidFill>
            <a:srgbClr val="FFFFFF">
              <a:alpha val="48000"/>
            </a:srgbClr>
          </a:solidFill>
        </p:spPr>
        <p:txBody>
          <a:bodyPr vert="horz" lIns="538957" tIns="269479" rIns="538957" bIns="269479" rtlCol="0">
            <a:normAutofit fontScale="92500" lnSpcReduction="1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6500" dirty="0">
                <a:solidFill>
                  <a:schemeClr val="bg1"/>
                </a:solidFill>
                <a:latin typeface="Arial Black" pitchFamily="34" charset="0"/>
              </a:rPr>
              <a:t>Simultaneous Localization and Mapping</a:t>
            </a:r>
          </a:p>
          <a:p>
            <a:pPr algn="just"/>
            <a:r>
              <a:rPr lang="en-US" sz="4800" dirty="0">
                <a:solidFill>
                  <a:schemeClr val="bg1"/>
                </a:solidFill>
                <a:latin typeface="Times New Roman" pitchFamily="18" charset="0"/>
                <a:cs typeface="Times New Roman" pitchFamily="18" charset="0"/>
              </a:rPr>
              <a:t>SLAM is a probabilistic technique used by robots to construct a map of an unknown environment while at the same time keeping track of their current location within the map.</a:t>
            </a:r>
          </a:p>
          <a:p>
            <a:pPr algn="just"/>
            <a:r>
              <a:rPr lang="en-US" sz="4800" dirty="0">
                <a:solidFill>
                  <a:schemeClr val="bg1"/>
                </a:solidFill>
                <a:latin typeface="Times New Roman" pitchFamily="18" charset="0"/>
                <a:cs typeface="Times New Roman" pitchFamily="18" charset="0"/>
              </a:rPr>
              <a:t>The heart of SLAM solves what has been described as a “chicken and egg” problem: A robot needs an accurate map to know its location within the environment, yet a precise knowledge of the location within an environment is needed to create an accurate map.</a:t>
            </a:r>
          </a:p>
          <a:p>
            <a:endParaRPr lang="en-US" sz="9500" dirty="0">
              <a:solidFill>
                <a:schemeClr val="bg1"/>
              </a:solidFill>
              <a:latin typeface="Times New Roman" pitchFamily="18" charset="0"/>
              <a:cs typeface="Times New Roman" pitchFamily="18" charset="0"/>
            </a:endParaRPr>
          </a:p>
        </p:txBody>
      </p:sp>
      <p:sp>
        <p:nvSpPr>
          <p:cNvPr id="17" name="Content Placeholder 2"/>
          <p:cNvSpPr txBox="1">
            <a:spLocks/>
          </p:cNvSpPr>
          <p:nvPr/>
        </p:nvSpPr>
        <p:spPr>
          <a:xfrm>
            <a:off x="1119432" y="23683771"/>
            <a:ext cx="11408578" cy="6820416"/>
          </a:xfrm>
          <a:prstGeom prst="rect">
            <a:avLst/>
          </a:prstGeom>
          <a:solidFill>
            <a:srgbClr val="FFFFFF">
              <a:alpha val="48000"/>
            </a:srgbClr>
          </a:solidFill>
        </p:spPr>
        <p:txBody>
          <a:bodyPr vert="horz" lIns="538957" tIns="269479" rIns="538957" bIns="269479" rtlCol="0">
            <a:normAutofit fontScale="775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7700" dirty="0">
                <a:solidFill>
                  <a:schemeClr val="bg1"/>
                </a:solidFill>
                <a:latin typeface="Arial Black" pitchFamily="34" charset="0"/>
              </a:rPr>
              <a:t>Table-top Robot: E-puck</a:t>
            </a:r>
          </a:p>
          <a:p>
            <a:pPr algn="just"/>
            <a:r>
              <a:rPr lang="en-US" sz="5700" dirty="0">
                <a:solidFill>
                  <a:schemeClr val="bg1"/>
                </a:solidFill>
                <a:latin typeface="Times New Roman" pitchFamily="18" charset="0"/>
                <a:cs typeface="Times New Roman" pitchFamily="18" charset="0"/>
              </a:rPr>
              <a:t>The </a:t>
            </a:r>
            <a:r>
              <a:rPr lang="en-US" sz="5700" dirty="0">
                <a:solidFill>
                  <a:schemeClr val="bg1"/>
                </a:solidFill>
                <a:latin typeface="Times New Roman" pitchFamily="18" charset="0"/>
                <a:cs typeface="Times New Roman" pitchFamily="18" charset="0"/>
              </a:rPr>
              <a:t>E-puck </a:t>
            </a:r>
            <a:r>
              <a:rPr lang="en-US" sz="5700" dirty="0">
                <a:solidFill>
                  <a:schemeClr val="bg1"/>
                </a:solidFill>
                <a:latin typeface="Times New Roman" pitchFamily="18" charset="0"/>
                <a:cs typeface="Times New Roman" pitchFamily="18" charset="0"/>
              </a:rPr>
              <a:t>robot is an educational robot commercially available that is easy to program. For this project, the following features of the </a:t>
            </a:r>
            <a:r>
              <a:rPr lang="en-US" sz="5700" dirty="0">
                <a:solidFill>
                  <a:schemeClr val="bg1"/>
                </a:solidFill>
                <a:latin typeface="Times New Roman" pitchFamily="18" charset="0"/>
                <a:cs typeface="Times New Roman" pitchFamily="18" charset="0"/>
              </a:rPr>
              <a:t>E-puck </a:t>
            </a:r>
            <a:r>
              <a:rPr lang="en-US" sz="5700" dirty="0">
                <a:solidFill>
                  <a:schemeClr val="bg1"/>
                </a:solidFill>
                <a:latin typeface="Times New Roman" pitchFamily="18" charset="0"/>
                <a:cs typeface="Times New Roman" pitchFamily="18" charset="0"/>
              </a:rPr>
              <a:t>robot were of particular interest:</a:t>
            </a:r>
          </a:p>
          <a:p>
            <a:pPr marL="850227" indent="-850227" algn="l">
              <a:buFont typeface="Arial" pitchFamily="34" charset="0"/>
              <a:buChar char="•"/>
            </a:pPr>
            <a:r>
              <a:rPr lang="en-US" sz="5700" dirty="0">
                <a:solidFill>
                  <a:schemeClr val="bg1"/>
                </a:solidFill>
                <a:latin typeface="Times New Roman" pitchFamily="18" charset="0"/>
                <a:cs typeface="Times New Roman" pitchFamily="18" charset="0"/>
              </a:rPr>
              <a:t>Bluetooth communication</a:t>
            </a:r>
          </a:p>
          <a:p>
            <a:pPr marL="850227" indent="-850227" algn="l">
              <a:buFont typeface="Arial" pitchFamily="34" charset="0"/>
              <a:buChar char="•"/>
            </a:pPr>
            <a:r>
              <a:rPr lang="en-US" sz="5700" dirty="0">
                <a:solidFill>
                  <a:schemeClr val="bg1"/>
                </a:solidFill>
                <a:latin typeface="Times New Roman" pitchFamily="18" charset="0"/>
                <a:cs typeface="Times New Roman" pitchFamily="18" charset="0"/>
              </a:rPr>
              <a:t>Eight infrared proximity and light sensors</a:t>
            </a:r>
          </a:p>
          <a:p>
            <a:pPr marL="850227" indent="-850227" algn="l">
              <a:buFont typeface="Arial" pitchFamily="34" charset="0"/>
              <a:buChar char="•"/>
            </a:pPr>
            <a:r>
              <a:rPr lang="en-US" sz="5700" dirty="0">
                <a:solidFill>
                  <a:schemeClr val="bg1"/>
                </a:solidFill>
                <a:latin typeface="Times New Roman" pitchFamily="18" charset="0"/>
                <a:cs typeface="Times New Roman" pitchFamily="18" charset="0"/>
              </a:rPr>
              <a:t>Two power </a:t>
            </a:r>
            <a:r>
              <a:rPr lang="en-US" sz="5700" dirty="0">
                <a:solidFill>
                  <a:schemeClr val="bg1"/>
                </a:solidFill>
                <a:latin typeface="Times New Roman" pitchFamily="18" charset="0"/>
                <a:cs typeface="Times New Roman" pitchFamily="18" charset="0"/>
              </a:rPr>
              <a:t>wheels with odometers</a:t>
            </a:r>
            <a:endParaRPr lang="en-US" sz="5700" dirty="0">
              <a:solidFill>
                <a:schemeClr val="bg1"/>
              </a:solidFill>
              <a:latin typeface="Times New Roman" pitchFamily="18" charset="0"/>
              <a:cs typeface="Times New Roman" pitchFamily="18" charset="0"/>
            </a:endParaRPr>
          </a:p>
          <a:p>
            <a:pPr marL="850227" indent="-850227" algn="l">
              <a:buFont typeface="Arial" pitchFamily="34" charset="0"/>
              <a:buChar char="•"/>
            </a:pPr>
            <a:r>
              <a:rPr lang="en-US" sz="5700" dirty="0">
                <a:solidFill>
                  <a:schemeClr val="bg1"/>
                </a:solidFill>
                <a:latin typeface="Times New Roman" pitchFamily="18" charset="0"/>
                <a:cs typeface="Times New Roman" pitchFamily="18" charset="0"/>
              </a:rPr>
              <a:t>Autonomy: Two hours moving battery life</a:t>
            </a:r>
            <a:endParaRPr lang="en-US" sz="9500" dirty="0">
              <a:solidFill>
                <a:schemeClr val="bg1"/>
              </a:solidFill>
              <a:latin typeface="Times New Roman" pitchFamily="18" charset="0"/>
              <a:cs typeface="Times New Roman" pitchFamily="18" charset="0"/>
            </a:endParaRPr>
          </a:p>
        </p:txBody>
      </p:sp>
      <p:sp>
        <p:nvSpPr>
          <p:cNvPr id="18" name="Content Placeholder 2"/>
          <p:cNvSpPr txBox="1">
            <a:spLocks/>
          </p:cNvSpPr>
          <p:nvPr/>
        </p:nvSpPr>
        <p:spPr>
          <a:xfrm>
            <a:off x="8087173" y="32203024"/>
            <a:ext cx="4440836" cy="2434766"/>
          </a:xfrm>
          <a:prstGeom prst="rect">
            <a:avLst/>
          </a:prstGeom>
          <a:solidFill>
            <a:srgbClr val="FFFFFF">
              <a:alpha val="48000"/>
            </a:srgbClr>
          </a:solidFill>
        </p:spPr>
        <p:txBody>
          <a:bodyPr vert="horz" lIns="538957" tIns="269479" rIns="538957" bIns="269479" rtlCol="0">
            <a:normAutofit lnSpcReduction="1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1:</a:t>
            </a:r>
            <a:r>
              <a:rPr lang="en-US" sz="3200" dirty="0">
                <a:solidFill>
                  <a:schemeClr val="bg1"/>
                </a:solidFill>
                <a:latin typeface="Times New Roman" pitchFamily="18" charset="0"/>
                <a:cs typeface="Times New Roman" pitchFamily="18" charset="0"/>
              </a:rPr>
              <a:t> E-Puck Robot displaying numerous </a:t>
            </a:r>
            <a:r>
              <a:rPr lang="en-US" sz="3200" dirty="0">
                <a:solidFill>
                  <a:schemeClr val="bg1"/>
                </a:solidFill>
                <a:latin typeface="Times New Roman" pitchFamily="18" charset="0"/>
                <a:cs typeface="Times New Roman" pitchFamily="18" charset="0"/>
              </a:rPr>
              <a:t>components</a:t>
            </a:r>
            <a:endParaRPr lang="en-US" sz="3200" dirty="0">
              <a:solidFill>
                <a:schemeClr val="bg1"/>
              </a:solidFill>
              <a:latin typeface="Times New Roman" pitchFamily="18" charset="0"/>
              <a:cs typeface="Times New Roman" pitchFamily="18" charset="0"/>
            </a:endParaRPr>
          </a:p>
        </p:txBody>
      </p:sp>
      <p:pic>
        <p:nvPicPr>
          <p:cNvPr id="19" name="Picture 2" descr="http://www.generationrobots.com/img/cms/Epuck_devices.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9432" y="30988062"/>
            <a:ext cx="6905626" cy="5443309"/>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p:cNvSpPr txBox="1">
            <a:spLocks/>
          </p:cNvSpPr>
          <p:nvPr/>
        </p:nvSpPr>
        <p:spPr>
          <a:xfrm>
            <a:off x="1119432" y="36685355"/>
            <a:ext cx="11357347" cy="11887200"/>
          </a:xfrm>
          <a:prstGeom prst="rect">
            <a:avLst/>
          </a:prstGeom>
          <a:solidFill>
            <a:srgbClr val="FFFFFF">
              <a:alpha val="48000"/>
            </a:srgbClr>
          </a:solidFill>
        </p:spPr>
        <p:txBody>
          <a:bodyPr vert="horz" lIns="538957" tIns="269479" rIns="538957" bIns="269479" rtlCol="0">
            <a:normAutofit fontScale="250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24000" dirty="0">
                <a:solidFill>
                  <a:schemeClr val="bg1"/>
                </a:solidFill>
                <a:latin typeface="Arial Black" pitchFamily="34" charset="0"/>
              </a:rPr>
              <a:t>Software</a:t>
            </a:r>
          </a:p>
          <a:p>
            <a:pPr algn="just"/>
            <a:r>
              <a:rPr lang="en-US" sz="17600" dirty="0">
                <a:solidFill>
                  <a:schemeClr val="bg1"/>
                </a:solidFill>
                <a:latin typeface="Times New Roman" pitchFamily="18" charset="0"/>
                <a:cs typeface="Times New Roman" pitchFamily="18" charset="0"/>
              </a:rPr>
              <a:t>The project used the </a:t>
            </a:r>
            <a:r>
              <a:rPr lang="en-US" sz="17600" dirty="0">
                <a:solidFill>
                  <a:schemeClr val="bg1"/>
                </a:solidFill>
                <a:latin typeface="Times New Roman" pitchFamily="18" charset="0"/>
                <a:cs typeface="Times New Roman" pitchFamily="18" charset="0"/>
              </a:rPr>
              <a:t>computer </a:t>
            </a:r>
            <a:r>
              <a:rPr lang="en-US" sz="17600" dirty="0">
                <a:solidFill>
                  <a:schemeClr val="bg1"/>
                </a:solidFill>
                <a:latin typeface="Times New Roman" pitchFamily="18" charset="0"/>
                <a:cs typeface="Times New Roman" pitchFamily="18" charset="0"/>
              </a:rPr>
              <a:t>language Python and the popular Player/Stage software package.</a:t>
            </a:r>
          </a:p>
          <a:p>
            <a:pPr marL="1133635" indent="-1133635" algn="l">
              <a:buFont typeface="Arial" pitchFamily="34" charset="0"/>
              <a:buChar char="•"/>
            </a:pPr>
            <a:r>
              <a:rPr lang="en-US" sz="17600" dirty="0">
                <a:solidFill>
                  <a:schemeClr val="bg1"/>
                </a:solidFill>
                <a:latin typeface="Times New Roman" pitchFamily="18" charset="0"/>
                <a:cs typeface="Times New Roman" pitchFamily="18" charset="0"/>
              </a:rPr>
              <a:t>Programming Language: Python</a:t>
            </a:r>
          </a:p>
          <a:p>
            <a:pPr marL="1133635" indent="-1133635" algn="l">
              <a:buFont typeface="Arial" pitchFamily="34" charset="0"/>
              <a:buChar char="•"/>
            </a:pPr>
            <a:r>
              <a:rPr lang="en-US" sz="17600" dirty="0">
                <a:solidFill>
                  <a:schemeClr val="bg1"/>
                </a:solidFill>
                <a:latin typeface="Times New Roman" pitchFamily="18" charset="0"/>
                <a:cs typeface="Times New Roman" pitchFamily="18" charset="0"/>
              </a:rPr>
              <a:t>Useful Python </a:t>
            </a:r>
            <a:r>
              <a:rPr lang="en-US" sz="17600" dirty="0" smtClean="0">
                <a:solidFill>
                  <a:schemeClr val="bg1"/>
                </a:solidFill>
                <a:latin typeface="Times New Roman" pitchFamily="18" charset="0"/>
                <a:cs typeface="Times New Roman" pitchFamily="18" charset="0"/>
              </a:rPr>
              <a:t>Libraries:</a:t>
            </a:r>
          </a:p>
          <a:p>
            <a:pPr marL="3850683" lvl="1" indent="-1133635" algn="l">
              <a:buFont typeface="Arial" pitchFamily="34" charset="0"/>
              <a:buChar char="•"/>
            </a:pPr>
            <a:r>
              <a:rPr lang="en-US" sz="16000" dirty="0" smtClean="0">
                <a:solidFill>
                  <a:schemeClr val="bg1"/>
                </a:solidFill>
                <a:latin typeface="Times New Roman" pitchFamily="18" charset="0"/>
                <a:cs typeface="Times New Roman" pitchFamily="18" charset="0"/>
              </a:rPr>
              <a:t>Math: Imports mathematical operations</a:t>
            </a:r>
          </a:p>
          <a:p>
            <a:pPr marL="3850683" lvl="1" indent="-1133635" algn="l">
              <a:buFont typeface="Arial" pitchFamily="34" charset="0"/>
              <a:buChar char="•"/>
            </a:pPr>
            <a:r>
              <a:rPr lang="en-US" sz="16000" dirty="0" err="1" smtClean="0">
                <a:solidFill>
                  <a:schemeClr val="bg1"/>
                </a:solidFill>
                <a:latin typeface="Times New Roman" pitchFamily="18" charset="0"/>
                <a:cs typeface="Times New Roman" pitchFamily="18" charset="0"/>
              </a:rPr>
              <a:t>Numpy</a:t>
            </a:r>
            <a:r>
              <a:rPr lang="en-US" sz="16000" dirty="0" smtClean="0">
                <a:solidFill>
                  <a:schemeClr val="bg1"/>
                </a:solidFill>
                <a:latin typeface="Times New Roman" pitchFamily="18" charset="0"/>
                <a:cs typeface="Times New Roman" pitchFamily="18" charset="0"/>
              </a:rPr>
              <a:t> </a:t>
            </a:r>
            <a:r>
              <a:rPr lang="en-US" sz="16000" dirty="0">
                <a:solidFill>
                  <a:schemeClr val="bg1"/>
                </a:solidFill>
                <a:latin typeface="Times New Roman" pitchFamily="18" charset="0"/>
                <a:cs typeface="Times New Roman" pitchFamily="18" charset="0"/>
              </a:rPr>
              <a:t>and </a:t>
            </a:r>
            <a:r>
              <a:rPr lang="en-US" sz="16000" dirty="0" err="1">
                <a:solidFill>
                  <a:schemeClr val="bg1"/>
                </a:solidFill>
                <a:latin typeface="Times New Roman" pitchFamily="18" charset="0"/>
                <a:cs typeface="Times New Roman" pitchFamily="18" charset="0"/>
              </a:rPr>
              <a:t>Matplotlib</a:t>
            </a:r>
            <a:r>
              <a:rPr lang="en-US" sz="16000" dirty="0">
                <a:solidFill>
                  <a:schemeClr val="bg1"/>
                </a:solidFill>
                <a:latin typeface="Times New Roman" pitchFamily="18" charset="0"/>
                <a:cs typeface="Times New Roman" pitchFamily="18" charset="0"/>
              </a:rPr>
              <a:t>: Imports graphing </a:t>
            </a:r>
            <a:r>
              <a:rPr lang="en-US" sz="16000" dirty="0" smtClean="0">
                <a:solidFill>
                  <a:schemeClr val="bg1"/>
                </a:solidFill>
                <a:latin typeface="Times New Roman" pitchFamily="18" charset="0"/>
                <a:cs typeface="Times New Roman" pitchFamily="18" charset="0"/>
              </a:rPr>
              <a:t>capabilities</a:t>
            </a:r>
          </a:p>
          <a:p>
            <a:pPr marL="3850683" lvl="1" indent="-1133635" algn="l">
              <a:buFont typeface="Arial" pitchFamily="34" charset="0"/>
              <a:buChar char="•"/>
            </a:pPr>
            <a:r>
              <a:rPr lang="en-US" sz="16000" dirty="0" smtClean="0">
                <a:solidFill>
                  <a:schemeClr val="bg1"/>
                </a:solidFill>
                <a:latin typeface="Times New Roman" pitchFamily="18" charset="0"/>
                <a:cs typeface="Times New Roman" pitchFamily="18" charset="0"/>
              </a:rPr>
              <a:t>Matrix </a:t>
            </a:r>
            <a:r>
              <a:rPr lang="en-US" sz="16000" dirty="0">
                <a:solidFill>
                  <a:schemeClr val="bg1"/>
                </a:solidFill>
                <a:latin typeface="Times New Roman" pitchFamily="18" charset="0"/>
                <a:cs typeface="Times New Roman" pitchFamily="18" charset="0"/>
              </a:rPr>
              <a:t>and </a:t>
            </a:r>
            <a:r>
              <a:rPr lang="en-US" sz="16000" dirty="0" err="1">
                <a:solidFill>
                  <a:schemeClr val="bg1"/>
                </a:solidFill>
                <a:latin typeface="Times New Roman" pitchFamily="18" charset="0"/>
                <a:cs typeface="Times New Roman" pitchFamily="18" charset="0"/>
              </a:rPr>
              <a:t>LinAlgebra</a:t>
            </a:r>
            <a:r>
              <a:rPr lang="en-US" sz="16000" dirty="0">
                <a:solidFill>
                  <a:schemeClr val="bg1"/>
                </a:solidFill>
                <a:latin typeface="Times New Roman" pitchFamily="18" charset="0"/>
                <a:cs typeface="Times New Roman" pitchFamily="18" charset="0"/>
              </a:rPr>
              <a:t>: Imports matrix and linear algebra operations</a:t>
            </a:r>
          </a:p>
          <a:p>
            <a:pPr marL="1133635" indent="-1133635" algn="l">
              <a:buFont typeface="Arial" pitchFamily="34" charset="0"/>
              <a:buChar char="•"/>
            </a:pPr>
            <a:r>
              <a:rPr lang="en-US" sz="17600" dirty="0" smtClean="0">
                <a:solidFill>
                  <a:schemeClr val="bg1"/>
                </a:solidFill>
                <a:latin typeface="Times New Roman" pitchFamily="18" charset="0"/>
                <a:cs typeface="Times New Roman" pitchFamily="18" charset="0"/>
              </a:rPr>
              <a:t>Player/Stage:</a:t>
            </a:r>
          </a:p>
          <a:p>
            <a:pPr marL="3850683" lvl="1" indent="-1133635" algn="l">
              <a:buFont typeface="Arial" pitchFamily="34" charset="0"/>
              <a:buChar char="•"/>
            </a:pPr>
            <a:r>
              <a:rPr lang="en-US" sz="16000" dirty="0" smtClean="0">
                <a:solidFill>
                  <a:schemeClr val="bg1"/>
                </a:solidFill>
                <a:latin typeface="Times New Roman" pitchFamily="18" charset="0"/>
                <a:cs typeface="Times New Roman" pitchFamily="18" charset="0"/>
              </a:rPr>
              <a:t>Player</a:t>
            </a:r>
            <a:r>
              <a:rPr lang="en-US" sz="16000" dirty="0">
                <a:solidFill>
                  <a:schemeClr val="bg1"/>
                </a:solidFill>
                <a:latin typeface="Times New Roman" pitchFamily="18" charset="0"/>
                <a:cs typeface="Times New Roman" pitchFamily="18" charset="0"/>
              </a:rPr>
              <a:t>: Robot device interface used to communicate with the E-Puck </a:t>
            </a:r>
            <a:r>
              <a:rPr lang="en-US" sz="16000" dirty="0" smtClean="0">
                <a:solidFill>
                  <a:schemeClr val="bg1"/>
                </a:solidFill>
                <a:latin typeface="Times New Roman" pitchFamily="18" charset="0"/>
                <a:cs typeface="Times New Roman" pitchFamily="18" charset="0"/>
              </a:rPr>
              <a:t>robot</a:t>
            </a:r>
            <a:endParaRPr lang="en-US" sz="16000" dirty="0">
              <a:solidFill>
                <a:schemeClr val="bg1"/>
              </a:solidFill>
              <a:latin typeface="Times New Roman" pitchFamily="18" charset="0"/>
              <a:cs typeface="Times New Roman" pitchFamily="18" charset="0"/>
            </a:endParaRPr>
          </a:p>
          <a:p>
            <a:pPr marL="3850683" lvl="1" indent="-1133635" algn="l">
              <a:buFont typeface="Arial" pitchFamily="34" charset="0"/>
              <a:buChar char="•"/>
            </a:pPr>
            <a:r>
              <a:rPr lang="en-US" sz="16000" dirty="0" smtClean="0">
                <a:solidFill>
                  <a:schemeClr val="bg1"/>
                </a:solidFill>
                <a:latin typeface="Times New Roman" pitchFamily="18" charset="0"/>
                <a:cs typeface="Times New Roman" pitchFamily="18" charset="0"/>
              </a:rPr>
              <a:t>Stage</a:t>
            </a:r>
            <a:r>
              <a:rPr lang="en-US" sz="16000" dirty="0">
                <a:solidFill>
                  <a:schemeClr val="bg1"/>
                </a:solidFill>
                <a:latin typeface="Times New Roman" pitchFamily="18" charset="0"/>
                <a:cs typeface="Times New Roman" pitchFamily="18" charset="0"/>
              </a:rPr>
              <a:t>: Simulator used for testing of the code</a:t>
            </a:r>
          </a:p>
          <a:p>
            <a:pPr algn="l"/>
            <a:endParaRPr lang="en-US" sz="4800" dirty="0">
              <a:solidFill>
                <a:schemeClr val="bg1"/>
              </a:solidFill>
              <a:latin typeface="Times New Roman" pitchFamily="18" charset="0"/>
              <a:cs typeface="Times New Roman" pitchFamily="18" charset="0"/>
            </a:endParaRPr>
          </a:p>
        </p:txBody>
      </p:sp>
      <p:sp>
        <p:nvSpPr>
          <p:cNvPr id="23" name="Content Placeholder 2"/>
          <p:cNvSpPr txBox="1">
            <a:spLocks/>
          </p:cNvSpPr>
          <p:nvPr/>
        </p:nvSpPr>
        <p:spPr>
          <a:xfrm>
            <a:off x="13227059" y="43409788"/>
            <a:ext cx="10963042" cy="5143934"/>
          </a:xfrm>
          <a:prstGeom prst="rect">
            <a:avLst/>
          </a:prstGeom>
          <a:solidFill>
            <a:srgbClr val="FFFFFF">
              <a:alpha val="48000"/>
            </a:srgbClr>
          </a:solidFill>
        </p:spPr>
        <p:txBody>
          <a:bodyPr vert="horz" lIns="538957" tIns="269479" rIns="538957" bIns="269479" rtlCol="0">
            <a:norm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6000" dirty="0">
                <a:solidFill>
                  <a:schemeClr val="bg1"/>
                </a:solidFill>
                <a:latin typeface="Arial Black" pitchFamily="34" charset="0"/>
              </a:rPr>
              <a:t>Results</a:t>
            </a:r>
          </a:p>
          <a:p>
            <a:pPr algn="l"/>
            <a:r>
              <a:rPr lang="en-US" sz="4400" dirty="0" smtClean="0">
                <a:solidFill>
                  <a:schemeClr val="bg1"/>
                </a:solidFill>
                <a:latin typeface="Times New Roman" pitchFamily="18" charset="0"/>
                <a:cs typeface="Times New Roman" pitchFamily="18" charset="0"/>
              </a:rPr>
              <a:t>The simulated and physical E-puck robot was programmed to map an environment. The simulated robot produced very accurate maps while the physical robot had a flawed map due to wheel slip.</a:t>
            </a:r>
            <a:endParaRPr lang="en-US" sz="4400" dirty="0">
              <a:solidFill>
                <a:schemeClr val="bg1"/>
              </a:solidFill>
              <a:latin typeface="Times New Roman" pitchFamily="18" charset="0"/>
              <a:cs typeface="Times New Roman" pitchFamily="18" charset="0"/>
            </a:endParaRPr>
          </a:p>
        </p:txBody>
      </p:sp>
      <p:sp>
        <p:nvSpPr>
          <p:cNvPr id="24" name="Content Placeholder 2"/>
          <p:cNvSpPr txBox="1">
            <a:spLocks/>
          </p:cNvSpPr>
          <p:nvPr/>
        </p:nvSpPr>
        <p:spPr>
          <a:xfrm>
            <a:off x="13227059" y="7920226"/>
            <a:ext cx="11315456" cy="3559315"/>
          </a:xfrm>
          <a:prstGeom prst="rect">
            <a:avLst/>
          </a:prstGeom>
          <a:solidFill>
            <a:srgbClr val="FFFFFF">
              <a:alpha val="48000"/>
            </a:srgbClr>
          </a:solidFill>
        </p:spPr>
        <p:txBody>
          <a:bodyPr vert="horz" lIns="538957" tIns="269479" rIns="538957" bIns="269479" rtlCol="0">
            <a:normAutofit fontScale="775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7700" dirty="0">
                <a:solidFill>
                  <a:schemeClr val="bg1"/>
                </a:solidFill>
                <a:latin typeface="Arial Black" pitchFamily="34" charset="0"/>
              </a:rPr>
              <a:t>Occupancy Grid</a:t>
            </a:r>
          </a:p>
          <a:p>
            <a:pPr algn="just"/>
            <a:r>
              <a:rPr lang="en-US" sz="5700" dirty="0">
                <a:solidFill>
                  <a:schemeClr val="bg1"/>
                </a:solidFill>
                <a:latin typeface="Times New Roman" pitchFamily="18" charset="0"/>
                <a:cs typeface="Times New Roman" pitchFamily="18" charset="0"/>
              </a:rPr>
              <a:t>Based on odometer readings, an environment is mapped. </a:t>
            </a:r>
            <a:r>
              <a:rPr lang="en-US" sz="5700" dirty="0">
                <a:solidFill>
                  <a:schemeClr val="bg1"/>
                </a:solidFill>
                <a:latin typeface="Times New Roman" pitchFamily="18" charset="0"/>
                <a:cs typeface="Times New Roman" pitchFamily="18" charset="0"/>
              </a:rPr>
              <a:t>This map is shown in a </a:t>
            </a:r>
            <a:r>
              <a:rPr lang="en-US" sz="5700" dirty="0" smtClean="0">
                <a:solidFill>
                  <a:schemeClr val="bg1"/>
                </a:solidFill>
                <a:latin typeface="Times New Roman" pitchFamily="18" charset="0"/>
                <a:cs typeface="Times New Roman" pitchFamily="18" charset="0"/>
              </a:rPr>
              <a:t>two dimensional grid</a:t>
            </a:r>
            <a:r>
              <a:rPr lang="en-US" sz="5700" dirty="0">
                <a:solidFill>
                  <a:schemeClr val="bg1"/>
                </a:solidFill>
                <a:latin typeface="Times New Roman" pitchFamily="18" charset="0"/>
                <a:cs typeface="Times New Roman" pitchFamily="18" charset="0"/>
              </a:rPr>
              <a:t>, where each cell shows the probability that the area is occupied.</a:t>
            </a:r>
          </a:p>
          <a:p>
            <a:pPr algn="l"/>
            <a:endParaRPr lang="en-US" sz="16500" dirty="0">
              <a:solidFill>
                <a:schemeClr val="bg1"/>
              </a:solidFill>
              <a:latin typeface="Times New Roman" pitchFamily="18" charset="0"/>
              <a:cs typeface="Times New Roman" pitchFamily="18" charset="0"/>
            </a:endParaRPr>
          </a:p>
        </p:txBody>
      </p:sp>
      <p:sp>
        <p:nvSpPr>
          <p:cNvPr id="29" name="Content Placeholder 2"/>
          <p:cNvSpPr txBox="1">
            <a:spLocks/>
          </p:cNvSpPr>
          <p:nvPr/>
        </p:nvSpPr>
        <p:spPr>
          <a:xfrm>
            <a:off x="13280543" y="19688939"/>
            <a:ext cx="11261972" cy="2843886"/>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2:</a:t>
            </a:r>
            <a:r>
              <a:rPr lang="en-US" sz="32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Robot detecting an object within a coordinate system. Through odometers, the robot can keep track of its movement. The sensors can return the range and bearing of an object. The project used this information in order to properly map the object.</a:t>
            </a:r>
            <a:endParaRPr lang="en-US" sz="3200" dirty="0">
              <a:solidFill>
                <a:schemeClr val="bg1"/>
              </a:solidFill>
              <a:latin typeface="Times New Roman" pitchFamily="18" charset="0"/>
              <a:cs typeface="Times New Roman" pitchFamily="18" charset="0"/>
            </a:endParaRPr>
          </a:p>
        </p:txBody>
      </p:sp>
      <p:sp>
        <p:nvSpPr>
          <p:cNvPr id="30" name="Content Placeholder 2"/>
          <p:cNvSpPr txBox="1">
            <a:spLocks/>
          </p:cNvSpPr>
          <p:nvPr/>
        </p:nvSpPr>
        <p:spPr>
          <a:xfrm>
            <a:off x="19676816" y="24864544"/>
            <a:ext cx="4854377" cy="2050619"/>
          </a:xfrm>
          <a:prstGeom prst="rect">
            <a:avLst/>
          </a:prstGeom>
          <a:solidFill>
            <a:srgbClr val="FFFFFF">
              <a:alpha val="48000"/>
            </a:srgbClr>
          </a:solidFill>
        </p:spPr>
        <p:txBody>
          <a:bodyPr vert="horz" lIns="538957" tIns="269479" rIns="538957" bIns="269479" rtlCol="0">
            <a:norm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3:</a:t>
            </a:r>
            <a:r>
              <a:rPr lang="en-US" sz="32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A simple environment overlaid with a grid.</a:t>
            </a:r>
            <a:endParaRPr lang="en-US" sz="1600" dirty="0">
              <a:solidFill>
                <a:schemeClr val="bg1"/>
              </a:solidFill>
              <a:latin typeface="Times New Roman" pitchFamily="18" charset="0"/>
              <a:cs typeface="Times New Roman" pitchFamily="18" charset="0"/>
            </a:endParaRPr>
          </a:p>
        </p:txBody>
      </p:sp>
      <p:sp>
        <p:nvSpPr>
          <p:cNvPr id="31" name="Content Placeholder 2"/>
          <p:cNvSpPr txBox="1">
            <a:spLocks/>
          </p:cNvSpPr>
          <p:nvPr/>
        </p:nvSpPr>
        <p:spPr>
          <a:xfrm>
            <a:off x="19957815" y="38277399"/>
            <a:ext cx="4584700" cy="3532000"/>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a:t>
            </a:r>
            <a:r>
              <a:rPr lang="en-US" sz="3200" b="1" dirty="0">
                <a:solidFill>
                  <a:schemeClr val="bg1"/>
                </a:solidFill>
                <a:latin typeface="Times New Roman" pitchFamily="18" charset="0"/>
                <a:cs typeface="Times New Roman" pitchFamily="18" charset="0"/>
              </a:rPr>
              <a:t>5:</a:t>
            </a:r>
            <a:r>
              <a:rPr lang="en-US" sz="3200" dirty="0">
                <a:solidFill>
                  <a:schemeClr val="bg1"/>
                </a:solidFill>
                <a:latin typeface="Times New Roman" pitchFamily="18" charset="0"/>
                <a:cs typeface="Times New Roman" pitchFamily="18" charset="0"/>
              </a:rPr>
              <a:t> Graphical </a:t>
            </a:r>
            <a:r>
              <a:rPr lang="en-US" sz="3200" dirty="0">
                <a:solidFill>
                  <a:schemeClr val="bg1"/>
                </a:solidFill>
                <a:latin typeface="Times New Roman" pitchFamily="18" charset="0"/>
                <a:cs typeface="Times New Roman" pitchFamily="18" charset="0"/>
              </a:rPr>
              <a:t>representation of the map. Darker colors represent a greater probability that the area is occupied.</a:t>
            </a:r>
            <a:endParaRPr lang="en-US" sz="1800" dirty="0">
              <a:solidFill>
                <a:schemeClr val="bg1"/>
              </a:solidFill>
              <a:latin typeface="Times New Roman" pitchFamily="18" charset="0"/>
              <a:cs typeface="Times New Roman" pitchFamily="18" charset="0"/>
            </a:endParaRPr>
          </a:p>
        </p:txBody>
      </p:sp>
      <p:sp>
        <p:nvSpPr>
          <p:cNvPr id="34" name="Content Placeholder 2"/>
          <p:cNvSpPr txBox="1">
            <a:spLocks/>
          </p:cNvSpPr>
          <p:nvPr/>
        </p:nvSpPr>
        <p:spPr>
          <a:xfrm>
            <a:off x="25652408" y="13388274"/>
            <a:ext cx="5678673" cy="1546927"/>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a:t>
            </a:r>
            <a:r>
              <a:rPr lang="en-US" sz="3200" b="1" dirty="0">
                <a:solidFill>
                  <a:schemeClr val="bg1"/>
                </a:solidFill>
                <a:latin typeface="Times New Roman" pitchFamily="18" charset="0"/>
                <a:cs typeface="Times New Roman" pitchFamily="18" charset="0"/>
              </a:rPr>
              <a:t>6: </a:t>
            </a:r>
            <a:r>
              <a:rPr lang="en-US" sz="3200" dirty="0">
                <a:solidFill>
                  <a:schemeClr val="bg1"/>
                </a:solidFill>
                <a:latin typeface="Times New Roman" pitchFamily="18" charset="0"/>
                <a:cs typeface="Times New Roman" pitchFamily="18" charset="0"/>
              </a:rPr>
              <a:t>Physical environment with obstacles </a:t>
            </a:r>
            <a:endParaRPr lang="en-US" sz="1800" dirty="0">
              <a:solidFill>
                <a:schemeClr val="bg1"/>
              </a:solidFill>
              <a:latin typeface="Times New Roman" pitchFamily="18" charset="0"/>
              <a:cs typeface="Times New Roman" pitchFamily="18" charset="0"/>
            </a:endParaRPr>
          </a:p>
        </p:txBody>
      </p:sp>
      <p:sp>
        <p:nvSpPr>
          <p:cNvPr id="36" name="Content Placeholder 2"/>
          <p:cNvSpPr txBox="1">
            <a:spLocks/>
          </p:cNvSpPr>
          <p:nvPr/>
        </p:nvSpPr>
        <p:spPr>
          <a:xfrm>
            <a:off x="25450383" y="36804600"/>
            <a:ext cx="11840279" cy="5257800"/>
          </a:xfrm>
          <a:prstGeom prst="rect">
            <a:avLst/>
          </a:prstGeom>
          <a:solidFill>
            <a:srgbClr val="FFFFFF">
              <a:alpha val="48000"/>
            </a:srgbClr>
          </a:solidFill>
        </p:spPr>
        <p:txBody>
          <a:bodyPr vert="horz" lIns="538957" tIns="269479" rIns="538957" bIns="269479" rtlCol="0">
            <a:normAutofit fontScale="850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7100" dirty="0">
                <a:solidFill>
                  <a:schemeClr val="bg1"/>
                </a:solidFill>
                <a:latin typeface="Arial Black" pitchFamily="34" charset="0"/>
              </a:rPr>
              <a:t>Further Research</a:t>
            </a:r>
          </a:p>
          <a:p>
            <a:pPr algn="just"/>
            <a:r>
              <a:rPr lang="en-US" sz="5200" dirty="0">
                <a:solidFill>
                  <a:schemeClr val="bg1"/>
                </a:solidFill>
                <a:latin typeface="Times New Roman" pitchFamily="18" charset="0"/>
                <a:cs typeface="Times New Roman" pitchFamily="18" charset="0"/>
              </a:rPr>
              <a:t>This project managed to successfully implement the mapping aspect of SLAM. This meant that the project considered the odometer readings to be exact. Future projects can account for odometer readings with error, thereby </a:t>
            </a:r>
            <a:r>
              <a:rPr lang="en-US" sz="5200" dirty="0">
                <a:solidFill>
                  <a:schemeClr val="bg1"/>
                </a:solidFill>
                <a:latin typeface="Times New Roman" pitchFamily="18" charset="0"/>
                <a:cs typeface="Times New Roman" pitchFamily="18" charset="0"/>
              </a:rPr>
              <a:t>studying the </a:t>
            </a:r>
            <a:r>
              <a:rPr lang="en-US" sz="5200" dirty="0">
                <a:solidFill>
                  <a:schemeClr val="bg1"/>
                </a:solidFill>
                <a:latin typeface="Times New Roman" pitchFamily="18" charset="0"/>
                <a:cs typeface="Times New Roman" pitchFamily="18" charset="0"/>
              </a:rPr>
              <a:t>localization aspect of SLAM.</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1866" y="37173677"/>
            <a:ext cx="6963721" cy="5739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Content Placeholder 2"/>
          <p:cNvSpPr txBox="1">
            <a:spLocks/>
          </p:cNvSpPr>
          <p:nvPr/>
        </p:nvSpPr>
        <p:spPr>
          <a:xfrm>
            <a:off x="25451167" y="32844206"/>
            <a:ext cx="11839495" cy="3587166"/>
          </a:xfrm>
          <a:prstGeom prst="rect">
            <a:avLst/>
          </a:prstGeom>
          <a:solidFill>
            <a:srgbClr val="FFFFFF">
              <a:alpha val="48000"/>
            </a:srgbClr>
          </a:solidFill>
        </p:spPr>
        <p:txBody>
          <a:bodyPr vert="horz" lIns="538957" tIns="269479" rIns="538957" bIns="269479" rtlCol="0">
            <a:normAutofit fontScale="925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6500" dirty="0">
                <a:solidFill>
                  <a:schemeClr val="bg1"/>
                </a:solidFill>
                <a:latin typeface="Arial Black" pitchFamily="34" charset="0"/>
              </a:rPr>
              <a:t>Conclusion</a:t>
            </a:r>
          </a:p>
          <a:p>
            <a:pPr algn="just"/>
            <a:r>
              <a:rPr lang="en-US" sz="4800" dirty="0" smtClean="0">
                <a:solidFill>
                  <a:schemeClr val="bg1"/>
                </a:solidFill>
                <a:latin typeface="Times New Roman" pitchFamily="18" charset="0"/>
                <a:cs typeface="Times New Roman" pitchFamily="18" charset="0"/>
              </a:rPr>
              <a:t>This project investigated the mapping aspect of SLAM, allowed the student to program robots, and produced accurate maps of an unknown simulated environment using robots.</a:t>
            </a:r>
            <a:endParaRPr lang="en-US" sz="4800" dirty="0">
              <a:solidFill>
                <a:schemeClr val="bg1"/>
              </a:solidFill>
              <a:latin typeface="Times New Roman" pitchFamily="18" charset="0"/>
              <a:cs typeface="Times New Roman" pitchFamily="18" charset="0"/>
            </a:endParaRPr>
          </a:p>
        </p:txBody>
      </p:sp>
      <p:pic>
        <p:nvPicPr>
          <p:cNvPr id="40" name="Picture 2" descr="http://interactivepython.org/courselib/static/thinkcspy/_images/python-logo.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0915" y="41678912"/>
            <a:ext cx="3211330" cy="1671799"/>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
          <p:cNvSpPr txBox="1">
            <a:spLocks/>
          </p:cNvSpPr>
          <p:nvPr/>
        </p:nvSpPr>
        <p:spPr>
          <a:xfrm>
            <a:off x="25450383" y="42514811"/>
            <a:ext cx="11820310" cy="3281390"/>
          </a:xfrm>
          <a:prstGeom prst="rect">
            <a:avLst/>
          </a:prstGeom>
          <a:solidFill>
            <a:srgbClr val="FFFFFF">
              <a:alpha val="48000"/>
            </a:srgbClr>
          </a:solidFill>
        </p:spPr>
        <p:txBody>
          <a:bodyPr vert="horz" lIns="538957" tIns="269479" rIns="538957" bIns="269479" rtlCol="0">
            <a:normAutofit fontScale="700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7700" dirty="0">
                <a:solidFill>
                  <a:schemeClr val="bg1"/>
                </a:solidFill>
                <a:latin typeface="Arial Black" pitchFamily="34" charset="0"/>
              </a:rPr>
              <a:t>Acknowledgements</a:t>
            </a:r>
          </a:p>
          <a:p>
            <a:pPr algn="just"/>
            <a:r>
              <a:rPr lang="en-US" sz="5700" dirty="0">
                <a:solidFill>
                  <a:schemeClr val="bg1"/>
                </a:solidFill>
                <a:latin typeface="Times New Roman" pitchFamily="18" charset="0"/>
                <a:cs typeface="Times New Roman" pitchFamily="18" charset="0"/>
              </a:rPr>
              <a:t>Many thanks to Dr. Nickels and his guidance throughout the </a:t>
            </a:r>
            <a:r>
              <a:rPr lang="en-US" sz="5700" dirty="0">
                <a:solidFill>
                  <a:schemeClr val="bg1"/>
                </a:solidFill>
                <a:latin typeface="Times New Roman" pitchFamily="18" charset="0"/>
                <a:cs typeface="Times New Roman" pitchFamily="18" charset="0"/>
              </a:rPr>
              <a:t>summer, the Murchison </a:t>
            </a:r>
            <a:r>
              <a:rPr lang="en-US" sz="5700" dirty="0">
                <a:solidFill>
                  <a:schemeClr val="bg1"/>
                </a:solidFill>
                <a:latin typeface="Times New Roman" pitchFamily="18" charset="0"/>
                <a:cs typeface="Times New Roman" pitchFamily="18" charset="0"/>
              </a:rPr>
              <a:t>Fellowship for their generous </a:t>
            </a:r>
            <a:r>
              <a:rPr lang="en-US" sz="5700" dirty="0">
                <a:solidFill>
                  <a:schemeClr val="bg1"/>
                </a:solidFill>
                <a:latin typeface="Times New Roman" pitchFamily="18" charset="0"/>
                <a:cs typeface="Times New Roman" pitchFamily="18" charset="0"/>
              </a:rPr>
              <a:t>support of the research project, and the Biology Department for printing this poster.</a:t>
            </a:r>
            <a:endParaRPr lang="en-US" sz="5700" dirty="0">
              <a:solidFill>
                <a:schemeClr val="bg1"/>
              </a:solidFill>
              <a:latin typeface="Times New Roman" pitchFamily="18" charset="0"/>
              <a:cs typeface="Times New Roman" pitchFamily="18" charset="0"/>
            </a:endParaRPr>
          </a:p>
        </p:txBody>
      </p:sp>
      <p:sp>
        <p:nvSpPr>
          <p:cNvPr id="38" name="Content Placeholder 2"/>
          <p:cNvSpPr txBox="1">
            <a:spLocks/>
          </p:cNvSpPr>
          <p:nvPr/>
        </p:nvSpPr>
        <p:spPr>
          <a:xfrm>
            <a:off x="25465367" y="46177200"/>
            <a:ext cx="6255611" cy="3916847"/>
          </a:xfrm>
          <a:prstGeom prst="rect">
            <a:avLst/>
          </a:prstGeom>
          <a:solidFill>
            <a:srgbClr val="FFFFFF">
              <a:alpha val="48000"/>
            </a:srgbClr>
          </a:solidFill>
        </p:spPr>
        <p:txBody>
          <a:bodyPr vert="horz" lIns="538957" tIns="269479" rIns="538957" bIns="269479" numCol="1" rtlCol="0">
            <a:normAutofit fontScale="250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21600" dirty="0">
                <a:solidFill>
                  <a:schemeClr val="bg1"/>
                </a:solidFill>
                <a:latin typeface="Arial Black" pitchFamily="34" charset="0"/>
              </a:rPr>
              <a:t>References </a:t>
            </a:r>
            <a:endParaRPr lang="en-US" sz="4300" dirty="0">
              <a:solidFill>
                <a:schemeClr val="bg1"/>
              </a:solidFill>
              <a:latin typeface="Arial Black" pitchFamily="34" charset="0"/>
            </a:endParaRPr>
          </a:p>
          <a:p>
            <a:pPr algn="just"/>
            <a:endParaRPr lang="en-US" sz="2100" dirty="0">
              <a:solidFill>
                <a:schemeClr val="bg1"/>
              </a:solidFill>
              <a:latin typeface="Arial Black" pitchFamily="34" charset="0"/>
            </a:endParaRPr>
          </a:p>
          <a:p>
            <a:pPr algn="just"/>
            <a:r>
              <a:rPr lang="en-US" sz="8000" dirty="0">
                <a:solidFill>
                  <a:schemeClr val="bg1"/>
                </a:solidFill>
                <a:latin typeface="Times New Roman" pitchFamily="18" charset="0"/>
                <a:cs typeface="Times New Roman" pitchFamily="18" charset="0"/>
              </a:rPr>
              <a:t>Owen, Jennifer. "Player/Stage Manual." </a:t>
            </a:r>
            <a:r>
              <a:rPr lang="en-US" sz="8000" i="1" dirty="0">
                <a:solidFill>
                  <a:schemeClr val="bg1"/>
                </a:solidFill>
                <a:latin typeface="Times New Roman" pitchFamily="18" charset="0"/>
                <a:cs typeface="Times New Roman" pitchFamily="18" charset="0"/>
              </a:rPr>
              <a:t>Jenny Owen's Website</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N.p</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n.d.</a:t>
            </a:r>
            <a:r>
              <a:rPr lang="en-US" sz="8000" dirty="0">
                <a:solidFill>
                  <a:schemeClr val="bg1"/>
                </a:solidFill>
                <a:latin typeface="Times New Roman" pitchFamily="18" charset="0"/>
                <a:cs typeface="Times New Roman" pitchFamily="18" charset="0"/>
              </a:rPr>
              <a:t> Web. 18 July   2013. &lt;http://www-users.cs.york.ac.uk/jowen/playerstage-manual.html&gt;.</a:t>
            </a:r>
          </a:p>
          <a:p>
            <a:pPr algn="just"/>
            <a:endParaRPr lang="en-US" sz="8000" dirty="0">
              <a:solidFill>
                <a:schemeClr val="bg1"/>
              </a:solidFill>
              <a:latin typeface="Times New Roman" pitchFamily="18" charset="0"/>
              <a:cs typeface="Times New Roman" pitchFamily="18" charset="0"/>
            </a:endParaRPr>
          </a:p>
          <a:p>
            <a:pPr algn="just"/>
            <a:r>
              <a:rPr lang="en-US" sz="8000" dirty="0" err="1">
                <a:solidFill>
                  <a:schemeClr val="bg1"/>
                </a:solidFill>
                <a:latin typeface="Times New Roman" pitchFamily="18" charset="0"/>
                <a:cs typeface="Times New Roman" pitchFamily="18" charset="0"/>
              </a:rPr>
              <a:t>Siegwart</a:t>
            </a:r>
            <a:r>
              <a:rPr lang="en-US" sz="8000" dirty="0">
                <a:solidFill>
                  <a:schemeClr val="bg1"/>
                </a:solidFill>
                <a:latin typeface="Times New Roman" pitchFamily="18" charset="0"/>
                <a:cs typeface="Times New Roman" pitchFamily="18" charset="0"/>
              </a:rPr>
              <a:t>, Roland, and </a:t>
            </a:r>
            <a:r>
              <a:rPr lang="en-US" sz="8000" dirty="0" err="1">
                <a:solidFill>
                  <a:schemeClr val="bg1"/>
                </a:solidFill>
                <a:latin typeface="Times New Roman" pitchFamily="18" charset="0"/>
                <a:cs typeface="Times New Roman" pitchFamily="18" charset="0"/>
              </a:rPr>
              <a:t>Illah</a:t>
            </a:r>
            <a:r>
              <a:rPr lang="en-US" sz="8000" dirty="0">
                <a:solidFill>
                  <a:schemeClr val="bg1"/>
                </a:solidFill>
                <a:latin typeface="Times New Roman" pitchFamily="18" charset="0"/>
                <a:cs typeface="Times New Roman" pitchFamily="18" charset="0"/>
              </a:rPr>
              <a:t> Reza    </a:t>
            </a:r>
            <a:r>
              <a:rPr lang="en-US" sz="8000" dirty="0" err="1">
                <a:solidFill>
                  <a:schemeClr val="bg1"/>
                </a:solidFill>
                <a:latin typeface="Times New Roman" pitchFamily="18" charset="0"/>
                <a:cs typeface="Times New Roman" pitchFamily="18" charset="0"/>
              </a:rPr>
              <a:t>Nourbakhsh</a:t>
            </a:r>
            <a:r>
              <a:rPr lang="en-US" sz="8000" dirty="0">
                <a:solidFill>
                  <a:schemeClr val="bg1"/>
                </a:solidFill>
                <a:latin typeface="Times New Roman" pitchFamily="18" charset="0"/>
                <a:cs typeface="Times New Roman" pitchFamily="18" charset="0"/>
              </a:rPr>
              <a:t>. </a:t>
            </a:r>
            <a:r>
              <a:rPr lang="en-US" sz="8000" i="1" dirty="0">
                <a:solidFill>
                  <a:schemeClr val="bg1"/>
                </a:solidFill>
                <a:latin typeface="Times New Roman" pitchFamily="18" charset="0"/>
                <a:cs typeface="Times New Roman" pitchFamily="18" charset="0"/>
              </a:rPr>
              <a:t>Introduction to Autonomous Mobile Robots</a:t>
            </a:r>
            <a:r>
              <a:rPr lang="en-US" sz="8000" dirty="0">
                <a:solidFill>
                  <a:schemeClr val="bg1"/>
                </a:solidFill>
                <a:latin typeface="Times New Roman" pitchFamily="18" charset="0"/>
                <a:cs typeface="Times New Roman" pitchFamily="18" charset="0"/>
              </a:rPr>
              <a:t>. Cambridge, MA: MIT, 2004. Print.</a:t>
            </a:r>
          </a:p>
          <a:p>
            <a:pPr algn="just"/>
            <a:endParaRPr lang="en-US" sz="5000" dirty="0">
              <a:solidFill>
                <a:schemeClr val="bg1"/>
              </a:solidFill>
              <a:latin typeface="Times New Roman" pitchFamily="18" charset="0"/>
              <a:cs typeface="Times New Roman" pitchFamily="18" charset="0"/>
            </a:endParaRPr>
          </a:p>
          <a:p>
            <a:pPr algn="just"/>
            <a:r>
              <a:rPr lang="en-US" sz="5000" dirty="0">
                <a:solidFill>
                  <a:schemeClr val="bg1"/>
                </a:solidFill>
              </a:rPr>
              <a:t>.</a:t>
            </a:r>
            <a:endParaRPr lang="en-US" sz="5000" dirty="0">
              <a:solidFill>
                <a:schemeClr val="bg1"/>
              </a:solidFill>
              <a:latin typeface="Times New Roman" pitchFamily="18" charset="0"/>
              <a:cs typeface="Times New Roman" pitchFamily="18" charset="0"/>
            </a:endParaRPr>
          </a:p>
          <a:p>
            <a:pPr algn="just"/>
            <a:endParaRPr lang="en-US" sz="2100" dirty="0">
              <a:solidFill>
                <a:schemeClr val="bg1"/>
              </a:solidFill>
              <a:latin typeface="Arial Black" pitchFamily="34" charset="0"/>
            </a:endParaRPr>
          </a:p>
        </p:txBody>
      </p:sp>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0543" y="23051148"/>
            <a:ext cx="6730359" cy="5751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44"/>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52409" y="7920226"/>
            <a:ext cx="5678673" cy="5719574"/>
          </a:xfrm>
          <a:prstGeom prst="rect">
            <a:avLst/>
          </a:prstGeom>
          <a:noFill/>
          <a:ln>
            <a:noFill/>
          </a:ln>
        </p:spPr>
      </p:pic>
      <p:pic>
        <p:nvPicPr>
          <p:cNvPr id="46" name="Picture 45"/>
          <p:cNvPicPr/>
          <p:nvPr/>
        </p:nvPicPr>
        <p:blipFill rotWithShape="1">
          <a:blip r:embed="rId9"/>
          <a:srcRect l="52768" t="14812" r="34091" b="39197"/>
          <a:stretch/>
        </p:blipFill>
        <p:spPr bwMode="auto">
          <a:xfrm>
            <a:off x="25451168" y="15374771"/>
            <a:ext cx="5730677" cy="5807444"/>
          </a:xfrm>
          <a:prstGeom prst="rect">
            <a:avLst/>
          </a:prstGeom>
          <a:ln>
            <a:noFill/>
          </a:ln>
          <a:extLst>
            <a:ext uri="{53640926-AAD7-44D8-BBD7-CCE9431645EC}">
              <a14:shadowObscured xmlns:a14="http://schemas.microsoft.com/office/drawing/2010/main"/>
            </a:ext>
          </a:extLst>
        </p:spPr>
      </p:pic>
      <p:pic>
        <p:nvPicPr>
          <p:cNvPr id="49" name="Picture 48"/>
          <p:cNvPicPr/>
          <p:nvPr/>
        </p:nvPicPr>
        <p:blipFill rotWithShape="1">
          <a:blip r:embed="rId10"/>
          <a:srcRect l="75352" t="14813" r="11536" b="38936"/>
          <a:stretch/>
        </p:blipFill>
        <p:spPr bwMode="auto">
          <a:xfrm>
            <a:off x="31958052" y="15375140"/>
            <a:ext cx="5332611" cy="5735742"/>
          </a:xfrm>
          <a:prstGeom prst="rect">
            <a:avLst/>
          </a:prstGeom>
          <a:ln>
            <a:noFill/>
          </a:ln>
          <a:extLst>
            <a:ext uri="{53640926-AAD7-44D8-BBD7-CCE9431645EC}">
              <a14:shadowObscured xmlns:a14="http://schemas.microsoft.com/office/drawing/2010/main"/>
            </a:ext>
          </a:extLst>
        </p:spPr>
      </p:pic>
      <p:pic>
        <p:nvPicPr>
          <p:cNvPr id="52" name="Picture 5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291866" y="12066848"/>
            <a:ext cx="11250649" cy="7622091"/>
          </a:xfrm>
          <a:prstGeom prst="rect">
            <a:avLst/>
          </a:prstGeom>
          <a:noFill/>
          <a:ln>
            <a:noFill/>
          </a:ln>
        </p:spPr>
      </p:pic>
      <p:cxnSp>
        <p:nvCxnSpPr>
          <p:cNvPr id="10" name="Straight Arrow Connector 9"/>
          <p:cNvCxnSpPr/>
          <p:nvPr/>
        </p:nvCxnSpPr>
        <p:spPr>
          <a:xfrm flipH="1" flipV="1">
            <a:off x="19988887" y="30136402"/>
            <a:ext cx="266700" cy="889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365200" y="12043315"/>
            <a:ext cx="1309738" cy="589626"/>
          </a:xfrm>
          <a:prstGeom prst="rect">
            <a:avLst/>
          </a:prstGeom>
          <a:noFill/>
        </p:spPr>
        <p:txBody>
          <a:bodyPr wrap="none" lIns="157204" tIns="78602" rIns="157204" bIns="78602" rtlCol="0">
            <a:spAutoFit/>
          </a:bodyPr>
          <a:lstStyle/>
          <a:p>
            <a:r>
              <a:rPr lang="en-US" sz="2800" b="1" dirty="0">
                <a:solidFill>
                  <a:schemeClr val="bg2"/>
                </a:solidFill>
              </a:rPr>
              <a:t>E-Puck</a:t>
            </a:r>
            <a:endParaRPr lang="en-US" sz="2800" b="1" dirty="0">
              <a:solidFill>
                <a:schemeClr val="bg2"/>
              </a:solidFill>
            </a:endParaRPr>
          </a:p>
        </p:txBody>
      </p:sp>
      <p:sp>
        <p:nvSpPr>
          <p:cNvPr id="55" name="Content Placeholder 2"/>
          <p:cNvSpPr txBox="1">
            <a:spLocks/>
          </p:cNvSpPr>
          <p:nvPr/>
        </p:nvSpPr>
        <p:spPr>
          <a:xfrm>
            <a:off x="31720978" y="13597059"/>
            <a:ext cx="5569684" cy="1338142"/>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7</a:t>
            </a:r>
            <a:r>
              <a:rPr lang="en-US" sz="3200" b="1"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Virtual environment with obstacles </a:t>
            </a:r>
            <a:endParaRPr lang="en-US" sz="1800" dirty="0">
              <a:solidFill>
                <a:schemeClr val="bg1"/>
              </a:solidFill>
              <a:latin typeface="Times New Roman" pitchFamily="18" charset="0"/>
              <a:cs typeface="Times New Roman" pitchFamily="18" charset="0"/>
            </a:endParaRPr>
          </a:p>
        </p:txBody>
      </p:sp>
      <p:sp>
        <p:nvSpPr>
          <p:cNvPr id="58" name="Content Placeholder 2"/>
          <p:cNvSpPr txBox="1">
            <a:spLocks/>
          </p:cNvSpPr>
          <p:nvPr/>
        </p:nvSpPr>
        <p:spPr>
          <a:xfrm>
            <a:off x="25451168" y="29978410"/>
            <a:ext cx="5716478" cy="2427057"/>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a:t>
            </a:r>
            <a:r>
              <a:rPr lang="en-US" sz="3200" b="1" dirty="0">
                <a:solidFill>
                  <a:schemeClr val="bg1"/>
                </a:solidFill>
                <a:latin typeface="Times New Roman" pitchFamily="18" charset="0"/>
                <a:cs typeface="Times New Roman" pitchFamily="18" charset="0"/>
              </a:rPr>
              <a:t>10:</a:t>
            </a:r>
            <a:r>
              <a:rPr lang="en-US" sz="3200" dirty="0">
                <a:solidFill>
                  <a:schemeClr val="bg1"/>
                </a:solidFill>
                <a:latin typeface="Times New Roman" pitchFamily="18" charset="0"/>
                <a:cs typeface="Times New Roman" pitchFamily="18" charset="0"/>
              </a:rPr>
              <a:t> Error seen with the physical E-Puck odometer readings. The error is due to wheel slip.</a:t>
            </a:r>
            <a:endParaRPr lang="en-US" sz="3200" dirty="0">
              <a:solidFill>
                <a:schemeClr val="bg1"/>
              </a:solidFill>
              <a:latin typeface="Times New Roman" pitchFamily="18" charset="0"/>
              <a:cs typeface="Times New Roman" pitchFamily="18" charset="0"/>
            </a:endParaRPr>
          </a:p>
        </p:txBody>
      </p:sp>
      <p:sp>
        <p:nvSpPr>
          <p:cNvPr id="59" name="Content Placeholder 2"/>
          <p:cNvSpPr txBox="1">
            <a:spLocks/>
          </p:cNvSpPr>
          <p:nvPr/>
        </p:nvSpPr>
        <p:spPr>
          <a:xfrm>
            <a:off x="31958053" y="29710494"/>
            <a:ext cx="5332610" cy="2694974"/>
          </a:xfrm>
          <a:prstGeom prst="rect">
            <a:avLst/>
          </a:prstGeom>
          <a:solidFill>
            <a:srgbClr val="FFFFFF">
              <a:alpha val="48000"/>
            </a:srgbClr>
          </a:solidFill>
        </p:spPr>
        <p:txBody>
          <a:bodyPr vert="horz" lIns="538957" tIns="269479" rIns="538957" bIns="269479" rtlCol="0">
            <a:noAutofit/>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l"/>
            <a:r>
              <a:rPr lang="en-US" sz="3200" b="1" dirty="0">
                <a:solidFill>
                  <a:schemeClr val="bg1"/>
                </a:solidFill>
                <a:latin typeface="Times New Roman" pitchFamily="18" charset="0"/>
                <a:cs typeface="Times New Roman" pitchFamily="18" charset="0"/>
              </a:rPr>
              <a:t>Figure </a:t>
            </a:r>
            <a:r>
              <a:rPr lang="en-US" sz="3200" b="1" dirty="0">
                <a:solidFill>
                  <a:schemeClr val="bg1"/>
                </a:solidFill>
                <a:latin typeface="Times New Roman" pitchFamily="18" charset="0"/>
                <a:cs typeface="Times New Roman" pitchFamily="18" charset="0"/>
              </a:rPr>
              <a:t>11:</a:t>
            </a:r>
            <a:r>
              <a:rPr lang="en-US" sz="3200" dirty="0">
                <a:solidFill>
                  <a:schemeClr val="bg1"/>
                </a:solidFill>
                <a:latin typeface="Times New Roman" pitchFamily="18" charset="0"/>
                <a:cs typeface="Times New Roman" pitchFamily="18" charset="0"/>
              </a:rPr>
              <a:t> Basic Occupancy Grid made from the simulated E-Puck’s odometer readings.</a:t>
            </a:r>
            <a:endParaRPr lang="en-US" sz="3200" dirty="0">
              <a:solidFill>
                <a:schemeClr val="bg1"/>
              </a:solidFill>
              <a:latin typeface="Times New Roman" pitchFamily="18" charset="0"/>
              <a:cs typeface="Times New Roman" pitchFamily="18" charset="0"/>
            </a:endParaRPr>
          </a:p>
        </p:txBody>
      </p:sp>
      <p:sp>
        <p:nvSpPr>
          <p:cNvPr id="60" name="Content Placeholder 2"/>
          <p:cNvSpPr txBox="1">
            <a:spLocks/>
          </p:cNvSpPr>
          <p:nvPr/>
        </p:nvSpPr>
        <p:spPr>
          <a:xfrm>
            <a:off x="31720978" y="46177200"/>
            <a:ext cx="5612683" cy="3916848"/>
          </a:xfrm>
          <a:prstGeom prst="rect">
            <a:avLst/>
          </a:prstGeom>
          <a:solidFill>
            <a:srgbClr val="FFFFFF">
              <a:alpha val="48000"/>
            </a:srgbClr>
          </a:solidFill>
        </p:spPr>
        <p:txBody>
          <a:bodyPr vert="horz" lIns="538957" tIns="269479" rIns="538957" bIns="269479" numCol="1" rtlCol="0">
            <a:normAutofit fontScale="25000" lnSpcReduction="20000"/>
          </a:bodyPr>
          <a:lstStyle>
            <a:lvl1pPr marL="0" indent="0" algn="ctr" defTabSz="5434096" rtl="0" eaLnBrk="1" latinLnBrk="0" hangingPunct="1">
              <a:spcBef>
                <a:spcPct val="20000"/>
              </a:spcBef>
              <a:buFont typeface="Arial" pitchFamily="34" charset="0"/>
              <a:buNone/>
              <a:defRPr sz="19000" kern="1200">
                <a:solidFill>
                  <a:schemeClr val="tx1">
                    <a:tint val="75000"/>
                  </a:schemeClr>
                </a:solidFill>
                <a:latin typeface="+mn-lt"/>
                <a:ea typeface="+mn-ea"/>
                <a:cs typeface="+mn-cs"/>
              </a:defRPr>
            </a:lvl1pPr>
            <a:lvl2pPr marL="2717048" indent="0" algn="ctr" defTabSz="5434096" rtl="0" eaLnBrk="1" latinLnBrk="0" hangingPunct="1">
              <a:spcBef>
                <a:spcPct val="20000"/>
              </a:spcBef>
              <a:buFont typeface="Arial" pitchFamily="34" charset="0"/>
              <a:buNone/>
              <a:defRPr sz="16600" kern="1200">
                <a:solidFill>
                  <a:schemeClr val="tx1">
                    <a:tint val="75000"/>
                  </a:schemeClr>
                </a:solidFill>
                <a:latin typeface="+mn-lt"/>
                <a:ea typeface="+mn-ea"/>
                <a:cs typeface="+mn-cs"/>
              </a:defRPr>
            </a:lvl2pPr>
            <a:lvl3pPr marL="5434096" indent="0" algn="ctr" defTabSz="5434096" rtl="0" eaLnBrk="1" latinLnBrk="0" hangingPunct="1">
              <a:spcBef>
                <a:spcPct val="20000"/>
              </a:spcBef>
              <a:buFont typeface="Arial" pitchFamily="34" charset="0"/>
              <a:buNone/>
              <a:defRPr sz="14300" kern="1200">
                <a:solidFill>
                  <a:schemeClr val="tx1">
                    <a:tint val="75000"/>
                  </a:schemeClr>
                </a:solidFill>
                <a:latin typeface="+mn-lt"/>
                <a:ea typeface="+mn-ea"/>
                <a:cs typeface="+mn-cs"/>
              </a:defRPr>
            </a:lvl3pPr>
            <a:lvl4pPr marL="8151144"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4pPr>
            <a:lvl5pPr marL="10868193"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5pPr>
            <a:lvl6pPr marL="13585241"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6pPr>
            <a:lvl7pPr marL="16302289"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7pPr>
            <a:lvl8pPr marL="19019337"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8pPr>
            <a:lvl9pPr marL="21736385" indent="0" algn="ctr" defTabSz="5434096" rtl="0" eaLnBrk="1" latinLnBrk="0" hangingPunct="1">
              <a:spcBef>
                <a:spcPct val="20000"/>
              </a:spcBef>
              <a:buFont typeface="Arial" pitchFamily="34" charset="0"/>
              <a:buNone/>
              <a:defRPr sz="11900" kern="1200">
                <a:solidFill>
                  <a:schemeClr val="tx1">
                    <a:tint val="75000"/>
                  </a:schemeClr>
                </a:solidFill>
                <a:latin typeface="+mn-lt"/>
                <a:ea typeface="+mn-ea"/>
                <a:cs typeface="+mn-cs"/>
              </a:defRPr>
            </a:lvl9pPr>
          </a:lstStyle>
          <a:p>
            <a:pPr algn="just"/>
            <a:r>
              <a:rPr lang="en-US" sz="8000" dirty="0">
                <a:solidFill>
                  <a:schemeClr val="bg1"/>
                </a:solidFill>
                <a:latin typeface="Times New Roman" pitchFamily="18" charset="0"/>
                <a:cs typeface="Times New Roman" pitchFamily="18" charset="0"/>
              </a:rPr>
              <a:t>“Stack </a:t>
            </a:r>
            <a:r>
              <a:rPr lang="en-US" sz="8000" dirty="0">
                <a:solidFill>
                  <a:schemeClr val="bg1"/>
                </a:solidFill>
                <a:latin typeface="Times New Roman" pitchFamily="18" charset="0"/>
                <a:cs typeface="Times New Roman" pitchFamily="18" charset="0"/>
              </a:rPr>
              <a:t>Overflow." </a:t>
            </a:r>
            <a:r>
              <a:rPr lang="en-US" sz="8000" i="1" dirty="0">
                <a:solidFill>
                  <a:schemeClr val="bg1"/>
                </a:solidFill>
                <a:latin typeface="Times New Roman" pitchFamily="18" charset="0"/>
                <a:cs typeface="Times New Roman" pitchFamily="18" charset="0"/>
              </a:rPr>
              <a:t>Stack Overflow</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N.p</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n.d.</a:t>
            </a:r>
            <a:r>
              <a:rPr lang="en-US" sz="8000" dirty="0">
                <a:solidFill>
                  <a:schemeClr val="bg1"/>
                </a:solidFill>
                <a:latin typeface="Times New Roman" pitchFamily="18" charset="0"/>
                <a:cs typeface="Times New Roman" pitchFamily="18" charset="0"/>
              </a:rPr>
              <a:t> Web. 24 July 2013.         &lt;http://stackoverflow.com/&gt;.</a:t>
            </a:r>
          </a:p>
          <a:p>
            <a:pPr algn="just"/>
            <a:endParaRPr lang="en-US" sz="8000" dirty="0">
              <a:solidFill>
                <a:schemeClr val="bg1"/>
              </a:solidFill>
              <a:latin typeface="Times New Roman" pitchFamily="18" charset="0"/>
              <a:cs typeface="Times New Roman" pitchFamily="18" charset="0"/>
            </a:endParaRPr>
          </a:p>
          <a:p>
            <a:pPr algn="just"/>
            <a:r>
              <a:rPr lang="en-US" sz="8000" dirty="0">
                <a:solidFill>
                  <a:schemeClr val="bg1"/>
                </a:solidFill>
                <a:latin typeface="Times New Roman" pitchFamily="18" charset="0"/>
                <a:cs typeface="Times New Roman" pitchFamily="18" charset="0"/>
              </a:rPr>
              <a:t>"</a:t>
            </a:r>
            <a:r>
              <a:rPr lang="en-US" sz="8000" dirty="0">
                <a:solidFill>
                  <a:schemeClr val="bg1"/>
                </a:solidFill>
                <a:latin typeface="Times New Roman" pitchFamily="18" charset="0"/>
                <a:cs typeface="Times New Roman" pitchFamily="18" charset="0"/>
              </a:rPr>
              <a:t>E-puck Web Site." </a:t>
            </a:r>
            <a:r>
              <a:rPr lang="en-US" sz="8000" i="1" dirty="0">
                <a:solidFill>
                  <a:schemeClr val="bg1"/>
                </a:solidFill>
                <a:latin typeface="Times New Roman" pitchFamily="18" charset="0"/>
                <a:cs typeface="Times New Roman" pitchFamily="18" charset="0"/>
              </a:rPr>
              <a:t>E-puck Education Robot</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École</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Polytechnique</a:t>
            </a:r>
            <a:r>
              <a:rPr lang="en-US" sz="8000" dirty="0">
                <a:solidFill>
                  <a:schemeClr val="bg1"/>
                </a:solidFill>
                <a:latin typeface="Times New Roman" pitchFamily="18" charset="0"/>
                <a:cs typeface="Times New Roman" pitchFamily="18" charset="0"/>
              </a:rPr>
              <a:t> </a:t>
            </a:r>
            <a:r>
              <a:rPr lang="en-US" sz="8000" dirty="0" err="1">
                <a:solidFill>
                  <a:schemeClr val="bg1"/>
                </a:solidFill>
                <a:latin typeface="Times New Roman" pitchFamily="18" charset="0"/>
                <a:cs typeface="Times New Roman" pitchFamily="18" charset="0"/>
              </a:rPr>
              <a:t>Fédérale</a:t>
            </a:r>
            <a:r>
              <a:rPr lang="en-US" sz="8000" dirty="0">
                <a:solidFill>
                  <a:schemeClr val="bg1"/>
                </a:solidFill>
                <a:latin typeface="Times New Roman" pitchFamily="18" charset="0"/>
                <a:cs typeface="Times New Roman" pitchFamily="18" charset="0"/>
              </a:rPr>
              <a:t> De   Lausanne, </a:t>
            </a:r>
            <a:r>
              <a:rPr lang="en-US" sz="8000" dirty="0" err="1">
                <a:solidFill>
                  <a:schemeClr val="bg1"/>
                </a:solidFill>
                <a:latin typeface="Times New Roman" pitchFamily="18" charset="0"/>
                <a:cs typeface="Times New Roman" pitchFamily="18" charset="0"/>
              </a:rPr>
              <a:t>n.d.</a:t>
            </a:r>
            <a:r>
              <a:rPr lang="en-US" sz="8000" dirty="0">
                <a:solidFill>
                  <a:schemeClr val="bg1"/>
                </a:solidFill>
                <a:latin typeface="Times New Roman" pitchFamily="18" charset="0"/>
                <a:cs typeface="Times New Roman" pitchFamily="18" charset="0"/>
              </a:rPr>
              <a:t> Web. 18 July 2013. &lt;http://www.e-puck.org/&gt;.</a:t>
            </a:r>
          </a:p>
          <a:p>
            <a:pPr algn="just"/>
            <a:endParaRPr lang="en-US" sz="8000" dirty="0">
              <a:solidFill>
                <a:schemeClr val="bg1"/>
              </a:solidFill>
              <a:latin typeface="Times New Roman" pitchFamily="18" charset="0"/>
              <a:cs typeface="Times New Roman" pitchFamily="18" charset="0"/>
            </a:endParaRPr>
          </a:p>
          <a:p>
            <a:pPr algn="just"/>
            <a:r>
              <a:rPr lang="en-US" sz="8000" dirty="0" err="1">
                <a:solidFill>
                  <a:schemeClr val="bg1"/>
                </a:solidFill>
                <a:latin typeface="Times New Roman" pitchFamily="18" charset="0"/>
                <a:cs typeface="Times New Roman" pitchFamily="18" charset="0"/>
              </a:rPr>
              <a:t>Zelle</a:t>
            </a:r>
            <a:r>
              <a:rPr lang="en-US" sz="8000" dirty="0">
                <a:solidFill>
                  <a:schemeClr val="bg1"/>
                </a:solidFill>
                <a:latin typeface="Times New Roman" pitchFamily="18" charset="0"/>
                <a:cs typeface="Times New Roman" pitchFamily="18" charset="0"/>
              </a:rPr>
              <a:t>, John M. </a:t>
            </a:r>
            <a:r>
              <a:rPr lang="en-US" sz="8000" i="1" dirty="0">
                <a:solidFill>
                  <a:schemeClr val="bg1"/>
                </a:solidFill>
                <a:latin typeface="Times New Roman" pitchFamily="18" charset="0"/>
                <a:cs typeface="Times New Roman" pitchFamily="18" charset="0"/>
              </a:rPr>
              <a:t>Python Programming: An Introduction to Computer Science</a:t>
            </a:r>
            <a:r>
              <a:rPr lang="en-US" sz="8000" dirty="0">
                <a:solidFill>
                  <a:schemeClr val="bg1"/>
                </a:solidFill>
                <a:latin typeface="Times New Roman" pitchFamily="18" charset="0"/>
                <a:cs typeface="Times New Roman" pitchFamily="18" charset="0"/>
              </a:rPr>
              <a:t>. Wilsonville, Or.: Franklin, </a:t>
            </a:r>
            <a:r>
              <a:rPr lang="en-US" sz="8000" dirty="0" err="1">
                <a:solidFill>
                  <a:schemeClr val="bg1"/>
                </a:solidFill>
                <a:latin typeface="Times New Roman" pitchFamily="18" charset="0"/>
                <a:cs typeface="Times New Roman" pitchFamily="18" charset="0"/>
              </a:rPr>
              <a:t>Beedle</a:t>
            </a:r>
            <a:r>
              <a:rPr lang="en-US" sz="8000" dirty="0">
                <a:solidFill>
                  <a:schemeClr val="bg1"/>
                </a:solidFill>
                <a:latin typeface="Times New Roman" pitchFamily="18" charset="0"/>
                <a:cs typeface="Times New Roman" pitchFamily="18" charset="0"/>
              </a:rPr>
              <a:t>, 2004. </a:t>
            </a:r>
            <a:r>
              <a:rPr lang="en-US" sz="8000" dirty="0">
                <a:solidFill>
                  <a:schemeClr val="bg1"/>
                </a:solidFill>
                <a:latin typeface="Times New Roman" pitchFamily="18" charset="0"/>
                <a:cs typeface="Times New Roman" pitchFamily="18" charset="0"/>
              </a:rPr>
              <a:t>Print</a:t>
            </a:r>
            <a:r>
              <a:rPr lang="en-US" sz="8000" dirty="0" smtClean="0">
                <a:solidFill>
                  <a:schemeClr val="bg1"/>
                </a:solidFill>
                <a:latin typeface="Times New Roman" pitchFamily="18" charset="0"/>
                <a:cs typeface="Times New Roman" pitchFamily="18" charset="0"/>
              </a:rPr>
              <a:t>.</a:t>
            </a:r>
            <a:endParaRPr lang="en-US" sz="5000" dirty="0">
              <a:solidFill>
                <a:schemeClr val="bg1"/>
              </a:solidFill>
              <a:latin typeface="Times New Roman" pitchFamily="18" charset="0"/>
              <a:cs typeface="Times New Roman" pitchFamily="18" charset="0"/>
            </a:endParaRPr>
          </a:p>
          <a:p>
            <a:pPr algn="just"/>
            <a:endParaRPr lang="en-US" sz="2100" dirty="0">
              <a:solidFill>
                <a:schemeClr val="bg1"/>
              </a:solidFill>
              <a:latin typeface="Arial Black" pitchFamily="34" charset="0"/>
            </a:endParaRPr>
          </a:p>
        </p:txBody>
      </p:sp>
      <p:pic>
        <p:nvPicPr>
          <p:cNvPr id="50" name="Picture 49"/>
          <p:cNvPicPr/>
          <p:nvPr/>
        </p:nvPicPr>
        <p:blipFill rotWithShape="1">
          <a:blip r:embed="rId12"/>
          <a:srcRect l="56136" t="19369" r="33921" b="46322"/>
          <a:stretch/>
        </p:blipFill>
        <p:spPr bwMode="auto">
          <a:xfrm>
            <a:off x="25465367" y="24242669"/>
            <a:ext cx="5716478" cy="5735742"/>
          </a:xfrm>
          <a:prstGeom prst="rect">
            <a:avLst/>
          </a:prstGeom>
          <a:ln>
            <a:noFill/>
          </a:ln>
          <a:extLst>
            <a:ext uri="{53640926-AAD7-44D8-BBD7-CCE9431645EC}">
              <a14:shadowObscured xmlns:a14="http://schemas.microsoft.com/office/drawing/2010/main"/>
            </a:ext>
          </a:extLst>
        </p:spPr>
      </p:pic>
      <p:pic>
        <p:nvPicPr>
          <p:cNvPr id="51" name="Picture 50"/>
          <p:cNvPicPr/>
          <p:nvPr/>
        </p:nvPicPr>
        <p:blipFill rotWithShape="1">
          <a:blip r:embed="rId13"/>
          <a:srcRect l="66799" t="11964" r="24312" b="56980"/>
          <a:stretch/>
        </p:blipFill>
        <p:spPr bwMode="auto">
          <a:xfrm>
            <a:off x="31958052" y="24242669"/>
            <a:ext cx="5332610" cy="5802369"/>
          </a:xfrm>
          <a:prstGeom prst="rect">
            <a:avLst/>
          </a:prstGeom>
          <a:ln>
            <a:noFill/>
          </a:ln>
          <a:extLst>
            <a:ext uri="{53640926-AAD7-44D8-BBD7-CCE9431645EC}">
              <a14:shadowObscured xmlns:a14="http://schemas.microsoft.com/office/drawing/2010/main"/>
            </a:ext>
          </a:extLst>
        </p:spPr>
      </p:pic>
      <p:pic>
        <p:nvPicPr>
          <p:cNvPr id="48" name="Picture 47"/>
          <p:cNvPicPr/>
          <p:nvPr/>
        </p:nvPicPr>
        <p:blipFill rotWithShape="1">
          <a:blip r:embed="rId10"/>
          <a:srcRect l="50396" t="16010" r="28584" b="9865"/>
          <a:stretch/>
        </p:blipFill>
        <p:spPr bwMode="auto">
          <a:xfrm>
            <a:off x="31720978" y="7919858"/>
            <a:ext cx="5569685" cy="5807444"/>
          </a:xfrm>
          <a:prstGeom prst="rect">
            <a:avLst/>
          </a:prstGeom>
          <a:ln>
            <a:noFill/>
          </a:ln>
          <a:extLst>
            <a:ext uri="{53640926-AAD7-44D8-BBD7-CCE9431645EC}">
              <a14:shadowObscured xmlns:a14="http://schemas.microsoft.com/office/drawing/2010/main"/>
            </a:ext>
          </a:extLst>
        </p:spPr>
      </p:pic>
      <p:graphicFrame>
        <p:nvGraphicFramePr>
          <p:cNvPr id="3" name="Table 2"/>
          <p:cNvGraphicFramePr>
            <a:graphicFrameLocks noGrp="1"/>
          </p:cNvGraphicFramePr>
          <p:nvPr>
            <p:extLst>
              <p:ext uri="{D42A27DB-BD31-4B8C-83A1-F6EECF244321}">
                <p14:modId xmlns:p14="http://schemas.microsoft.com/office/powerpoint/2010/main" val="527992592"/>
              </p:ext>
            </p:extLst>
          </p:nvPr>
        </p:nvGraphicFramePr>
        <p:xfrm>
          <a:off x="13291866" y="29299793"/>
          <a:ext cx="6953986" cy="7385562"/>
        </p:xfrm>
        <a:graphic>
          <a:graphicData uri="http://schemas.openxmlformats.org/drawingml/2006/table">
            <a:tbl>
              <a:tblPr firstRow="1" firstCol="1" bandRow="1">
                <a:tableStyleId>{5940675A-B579-460E-94D1-54222C63F5DA}</a:tableStyleId>
              </a:tblPr>
              <a:tblGrid>
                <a:gridCol w="674491"/>
                <a:gridCol w="674491"/>
                <a:gridCol w="674491"/>
                <a:gridCol w="674491"/>
                <a:gridCol w="675613"/>
                <a:gridCol w="675613"/>
                <a:gridCol w="726199"/>
                <a:gridCol w="726199"/>
                <a:gridCol w="726199"/>
                <a:gridCol w="726199"/>
              </a:tblGrid>
              <a:tr h="409723">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0.42</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0.27</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0.34</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0.34</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0.73</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0.27</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1</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1</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0.05</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0.98</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0.05</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0.27</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1</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1</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0.28</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1</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0.28</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0.42</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1</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0.42</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0.18</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0.64</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0.27</a:t>
                      </a:r>
                      <a:endParaRPr lang="en-US" sz="2700" b="1" dirty="0">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0.74</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1</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0.74</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0.65</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1</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0.94</a:t>
                      </a:r>
                      <a:endParaRPr lang="en-US" sz="2700" b="1" dirty="0">
                        <a:effectLst/>
                        <a:latin typeface="Calibri"/>
                        <a:ea typeface="Calibri"/>
                        <a:cs typeface="Times New Roman"/>
                      </a:endParaRPr>
                    </a:p>
                  </a:txBody>
                  <a:tcPr marL="80010" marR="80010" marT="0" marB="0">
                    <a:solidFill>
                      <a:srgbClr val="C00000"/>
                    </a:solidFill>
                  </a:tcPr>
                </a:tc>
              </a:tr>
              <a:tr h="844947">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a:t>
                      </a:r>
                      <a:endParaRPr lang="en-US" sz="2700" b="1" dirty="0">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0.29</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a:effectLst/>
                        </a:rPr>
                        <a:t>0.94</a:t>
                      </a:r>
                      <a:endParaRPr lang="en-US" sz="2700" b="1">
                        <a:effectLst/>
                        <a:latin typeface="Calibri"/>
                        <a:ea typeface="Calibri"/>
                        <a:cs typeface="Times New Roman"/>
                      </a:endParaRPr>
                    </a:p>
                  </a:txBody>
                  <a:tcPr marL="80010" marR="80010" marT="0" marB="0">
                    <a:solidFill>
                      <a:srgbClr val="C00000"/>
                    </a:solidFill>
                  </a:tcPr>
                </a:tc>
                <a:tc>
                  <a:txBody>
                    <a:bodyPr/>
                    <a:lstStyle/>
                    <a:p>
                      <a:pPr marL="0" marR="0">
                        <a:lnSpc>
                          <a:spcPct val="115000"/>
                        </a:lnSpc>
                        <a:spcBef>
                          <a:spcPts val="0"/>
                        </a:spcBef>
                        <a:spcAft>
                          <a:spcPts val="0"/>
                        </a:spcAft>
                      </a:pPr>
                      <a:r>
                        <a:rPr lang="en-US" sz="2900" b="1" dirty="0">
                          <a:effectLst/>
                        </a:rPr>
                        <a:t>0.48</a:t>
                      </a:r>
                      <a:endParaRPr lang="en-US" sz="2700" b="1" dirty="0">
                        <a:effectLst/>
                        <a:latin typeface="Calibri"/>
                        <a:ea typeface="Calibri"/>
                        <a:cs typeface="Times New Roman"/>
                      </a:endParaRPr>
                    </a:p>
                  </a:txBody>
                  <a:tcPr marL="80010" marR="80010" marT="0" marB="0">
                    <a:solidFill>
                      <a:srgbClr val="C00000"/>
                    </a:solidFill>
                  </a:tcPr>
                </a:tc>
              </a:tr>
            </a:tbl>
          </a:graphicData>
        </a:graphic>
      </p:graphicFrame>
      <p:cxnSp>
        <p:nvCxnSpPr>
          <p:cNvPr id="9" name="Straight Arrow Connector 8"/>
          <p:cNvCxnSpPr/>
          <p:nvPr/>
        </p:nvCxnSpPr>
        <p:spPr>
          <a:xfrm flipH="1" flipV="1">
            <a:off x="26572394" y="11833882"/>
            <a:ext cx="447675" cy="39127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78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819</Words>
  <Application>Microsoft Office PowerPoint</Application>
  <PresentationFormat>Custom</PresentationFormat>
  <Paragraphs>138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37</cp:revision>
  <dcterms:created xsi:type="dcterms:W3CDTF">2013-07-23T16:23:28Z</dcterms:created>
  <dcterms:modified xsi:type="dcterms:W3CDTF">2013-07-24T23:54:10Z</dcterms:modified>
</cp:coreProperties>
</file>