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7" r:id="rId3"/>
    <p:sldId id="279" r:id="rId4"/>
    <p:sldId id="280" r:id="rId5"/>
    <p:sldId id="288" r:id="rId6"/>
    <p:sldId id="281" r:id="rId7"/>
    <p:sldId id="289" r:id="rId8"/>
    <p:sldId id="291" r:id="rId9"/>
    <p:sldId id="283" r:id="rId10"/>
    <p:sldId id="2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0F4313-F672-4991-8018-D8646258961C}">
          <p14:sldIdLst>
            <p14:sldId id="277"/>
            <p14:sldId id="287"/>
            <p14:sldId id="279"/>
            <p14:sldId id="280"/>
            <p14:sldId id="288"/>
            <p14:sldId id="281"/>
            <p14:sldId id="289"/>
            <p14:sldId id="29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3DF"/>
    <a:srgbClr val="B0D034"/>
    <a:srgbClr val="84B8DD"/>
    <a:srgbClr val="80BCE1"/>
    <a:srgbClr val="305C81"/>
    <a:srgbClr val="C0E6DB"/>
    <a:srgbClr val="2D3037"/>
    <a:srgbClr val="E0E0E2"/>
    <a:srgbClr val="E4E4E6"/>
    <a:srgbClr val="D7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goowlgns/VICER_ARDUIN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-91440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398872" y="1379771"/>
            <a:ext cx="5394256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rgbClr val="80BCE1"/>
                </a:solidFill>
              </a:rPr>
              <a:t>VICER</a:t>
            </a:r>
          </a:p>
        </p:txBody>
      </p:sp>
      <p:sp>
        <p:nvSpPr>
          <p:cNvPr id="50" name="타원 49"/>
          <p:cNvSpPr/>
          <p:nvPr/>
        </p:nvSpPr>
        <p:spPr>
          <a:xfrm>
            <a:off x="511041" y="3870665"/>
            <a:ext cx="2125627" cy="1837678"/>
          </a:xfrm>
          <a:prstGeom prst="ellipse">
            <a:avLst/>
          </a:prstGeom>
          <a:solidFill>
            <a:srgbClr val="84B8DD"/>
          </a:solidFill>
          <a:ln>
            <a:solidFill>
              <a:srgbClr val="80B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28412" y="2250518"/>
            <a:ext cx="353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정보통신종합설계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1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</a:t>
            </a: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58" y="4209608"/>
            <a:ext cx="1159791" cy="1159791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942917" y="5916371"/>
            <a:ext cx="1261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팀원 나윤호</a:t>
            </a:r>
            <a:r>
              <a:rPr lang="en-US" altLang="ko-KR" sz="1400" b="1" dirty="0"/>
              <a:t>201400978</a:t>
            </a:r>
            <a:br>
              <a:rPr lang="ko-KR" altLang="en-US" b="1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99E9F-2210-4453-98D8-DF051645E865}"/>
              </a:ext>
            </a:extLst>
          </p:cNvPr>
          <p:cNvSpPr txBox="1"/>
          <p:nvPr/>
        </p:nvSpPr>
        <p:spPr>
          <a:xfrm>
            <a:off x="4376225" y="2624655"/>
            <a:ext cx="34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360° Avatar Driver</a:t>
            </a:r>
          </a:p>
        </p:txBody>
      </p:sp>
    </p:spTree>
    <p:extLst>
      <p:ext uri="{BB962C8B-B14F-4D97-AF65-F5344CB8AC3E}">
        <p14:creationId xmlns:p14="http://schemas.microsoft.com/office/powerpoint/2010/main" val="9451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>
                <a:solidFill>
                  <a:srgbClr val="80BCE1"/>
                </a:solidFill>
              </a:rPr>
              <a:t>05</a:t>
            </a:r>
            <a:endParaRPr lang="en-US" altLang="ko-KR" sz="3200" dirty="0">
              <a:solidFill>
                <a:srgbClr val="80BCE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47409" y="1443634"/>
            <a:ext cx="18473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srgbClr val="21212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D55D-EC19-418E-BFFA-E57F33526CD5}"/>
              </a:ext>
            </a:extLst>
          </p:cNvPr>
          <p:cNvSpPr txBox="1"/>
          <p:nvPr/>
        </p:nvSpPr>
        <p:spPr>
          <a:xfrm>
            <a:off x="1384918" y="470517"/>
            <a:ext cx="134722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0BCE1"/>
                </a:solidFill>
              </a:rPr>
              <a:t>Q&amp;A</a:t>
            </a:r>
          </a:p>
        </p:txBody>
      </p:sp>
      <p:grpSp>
        <p:nvGrpSpPr>
          <p:cNvPr id="15" name="Shape 505">
            <a:extLst>
              <a:ext uri="{FF2B5EF4-FFF2-40B4-BE49-F238E27FC236}">
                <a16:creationId xmlns:a16="http://schemas.microsoft.com/office/drawing/2014/main" id="{D7E3B26B-F4E0-47FC-829F-F0C3D528C7FA}"/>
              </a:ext>
            </a:extLst>
          </p:cNvPr>
          <p:cNvGrpSpPr/>
          <p:nvPr/>
        </p:nvGrpSpPr>
        <p:grpSpPr>
          <a:xfrm>
            <a:off x="5547627" y="2083508"/>
            <a:ext cx="1197663" cy="1126777"/>
            <a:chOff x="5972700" y="2330200"/>
            <a:chExt cx="411625" cy="387275"/>
          </a:xfrm>
        </p:grpSpPr>
        <p:sp>
          <p:nvSpPr>
            <p:cNvPr id="16" name="Shape 506">
              <a:extLst>
                <a:ext uri="{FF2B5EF4-FFF2-40B4-BE49-F238E27FC236}">
                  <a16:creationId xmlns:a16="http://schemas.microsoft.com/office/drawing/2014/main" id="{0FF6CA4E-3AC5-4D2C-94F8-F32A2CF18B18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507">
              <a:extLst>
                <a:ext uri="{FF2B5EF4-FFF2-40B4-BE49-F238E27FC236}">
                  <a16:creationId xmlns:a16="http://schemas.microsoft.com/office/drawing/2014/main" id="{4C890416-3A38-492E-97EA-5FD8875469A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hape 504">
            <a:extLst>
              <a:ext uri="{FF2B5EF4-FFF2-40B4-BE49-F238E27FC236}">
                <a16:creationId xmlns:a16="http://schemas.microsoft.com/office/drawing/2014/main" id="{5E73DF31-8C71-4B78-9643-FBDA880AA355}"/>
              </a:ext>
            </a:extLst>
          </p:cNvPr>
          <p:cNvSpPr txBox="1">
            <a:spLocks noGrp="1"/>
          </p:cNvSpPr>
          <p:nvPr/>
        </p:nvSpPr>
        <p:spPr>
          <a:xfrm>
            <a:off x="4249455" y="4515578"/>
            <a:ext cx="3747954" cy="79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endParaRPr sz="2800" b="1" dirty="0"/>
          </a:p>
        </p:txBody>
      </p:sp>
      <p:sp>
        <p:nvSpPr>
          <p:cNvPr id="25" name="Shape 503">
            <a:extLst>
              <a:ext uri="{FF2B5EF4-FFF2-40B4-BE49-F238E27FC236}">
                <a16:creationId xmlns:a16="http://schemas.microsoft.com/office/drawing/2014/main" id="{31667008-9C68-49C5-A753-0ACAF4FA3DC0}"/>
              </a:ext>
            </a:extLst>
          </p:cNvPr>
          <p:cNvSpPr txBox="1">
            <a:spLocks noGrp="1"/>
          </p:cNvSpPr>
          <p:nvPr/>
        </p:nvSpPr>
        <p:spPr>
          <a:xfrm>
            <a:off x="2826582" y="341600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THANKS!</a:t>
            </a:r>
            <a:endParaRPr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>
            <a:cxnSpLocks/>
          </p:cNvCxnSpPr>
          <p:nvPr/>
        </p:nvCxnSpPr>
        <p:spPr>
          <a:xfrm>
            <a:off x="0" y="4137480"/>
            <a:ext cx="11597138" cy="493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788655" y="4076448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624293" y="4076448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006946" y="4060454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3" name="직선 연결선 52"/>
          <p:cNvCxnSpPr>
            <a:cxnSpLocks/>
          </p:cNvCxnSpPr>
          <p:nvPr/>
        </p:nvCxnSpPr>
        <p:spPr>
          <a:xfrm flipH="1" flipV="1">
            <a:off x="862221" y="2848876"/>
            <a:ext cx="1" cy="1236707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795692" y="2363075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5" name="타원 54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431024" y="5340349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1" name="타원 60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자유형 61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91927" y="230739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타원 63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5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6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cxnSp>
        <p:nvCxnSpPr>
          <p:cNvPr id="70" name="직선 연결선 69"/>
          <p:cNvCxnSpPr/>
          <p:nvPr/>
        </p:nvCxnSpPr>
        <p:spPr>
          <a:xfrm flipH="1" flipV="1">
            <a:off x="2687116" y="4238323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cxnSpLocks/>
          </p:cNvCxnSpPr>
          <p:nvPr/>
        </p:nvCxnSpPr>
        <p:spPr>
          <a:xfrm flipV="1">
            <a:off x="5065986" y="2915889"/>
            <a:ext cx="0" cy="1169694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-226104" y="4424784"/>
            <a:ext cx="21526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01. Part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소개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334473" y="3175084"/>
            <a:ext cx="27336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02.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시스템 구성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구현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832791" y="4379988"/>
            <a:ext cx="218968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03.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기술설명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0020051" y="4115531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7473866" y="5340349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타원 83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 flipH="1" flipV="1">
            <a:off x="7744160" y="4223081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9068431" y="4436958"/>
            <a:ext cx="191986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05. Q&amp;A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01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03011" y="476372"/>
            <a:ext cx="11993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목차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00A62-498A-465B-83C1-A9F8EB9B5109}"/>
              </a:ext>
            </a:extLst>
          </p:cNvPr>
          <p:cNvSpPr txBox="1"/>
          <p:nvPr/>
        </p:nvSpPr>
        <p:spPr>
          <a:xfrm>
            <a:off x="6856396" y="3263866"/>
            <a:ext cx="177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04.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코드 설명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2BE4D4C-D950-4637-9C73-FC806F0BFE56}"/>
              </a:ext>
            </a:extLst>
          </p:cNvPr>
          <p:cNvSpPr/>
          <p:nvPr/>
        </p:nvSpPr>
        <p:spPr>
          <a:xfrm>
            <a:off x="7667138" y="4076448"/>
            <a:ext cx="154051" cy="1540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CFCBB38-0237-4D31-8086-C95A151BF372}"/>
              </a:ext>
            </a:extLst>
          </p:cNvPr>
          <p:cNvCxnSpPr/>
          <p:nvPr/>
        </p:nvCxnSpPr>
        <p:spPr>
          <a:xfrm flipH="1" flipV="1">
            <a:off x="10097076" y="2994969"/>
            <a:ext cx="2" cy="1103998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2ED0EE7-66BD-46A7-9254-0B277115B79C}"/>
              </a:ext>
            </a:extLst>
          </p:cNvPr>
          <p:cNvGrpSpPr/>
          <p:nvPr/>
        </p:nvGrpSpPr>
        <p:grpSpPr>
          <a:xfrm>
            <a:off x="9826782" y="2450168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2F2123F-2209-46A0-AF05-E47AD99E4F0D}"/>
                </a:ext>
              </a:extLst>
            </p:cNvPr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B60D61C4-7155-4D92-9DEB-DF0814404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 dirty="0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04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03011" y="476372"/>
            <a:ext cx="196023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01. Part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소개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90666" y="1557831"/>
            <a:ext cx="3281668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212121"/>
                </a:solidFill>
              </a:rPr>
              <a:t>H/W</a:t>
            </a:r>
            <a:r>
              <a:rPr lang="ko-KR" altLang="en-US" sz="2800" b="1" dirty="0">
                <a:solidFill>
                  <a:srgbClr val="212121"/>
                </a:solidFill>
              </a:rPr>
              <a:t> 제작 및 통신 </a:t>
            </a:r>
            <a:endParaRPr lang="en-US" altLang="ko-KR" sz="2800" b="1" dirty="0">
              <a:solidFill>
                <a:srgbClr val="21212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333" y="2305944"/>
            <a:ext cx="6355556" cy="3094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200000"/>
              </a:lnSpc>
            </a:pPr>
            <a:endParaRPr lang="en-US" altLang="ko-KR" sz="15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√</a:t>
            </a:r>
            <a:r>
              <a:rPr lang="ko-KR" altLang="en-US" sz="1400" b="1" dirty="0">
                <a:solidFill>
                  <a:srgbClr val="424242"/>
                </a:solidFill>
              </a:rPr>
              <a:t> 컨트롤러</a:t>
            </a:r>
            <a:r>
              <a:rPr lang="en-US" altLang="ko-KR" sz="1400" b="1" dirty="0">
                <a:solidFill>
                  <a:srgbClr val="424242"/>
                </a:solidFill>
              </a:rPr>
              <a:t>(</a:t>
            </a:r>
            <a:r>
              <a:rPr lang="ko-KR" altLang="en-US" sz="1400" b="1" dirty="0">
                <a:solidFill>
                  <a:srgbClr val="424242"/>
                </a:solidFill>
              </a:rPr>
              <a:t>핸들</a:t>
            </a:r>
            <a:r>
              <a:rPr lang="en-US" altLang="ko-KR" sz="1400" b="1" dirty="0">
                <a:solidFill>
                  <a:srgbClr val="424242"/>
                </a:solidFill>
              </a:rPr>
              <a:t>,</a:t>
            </a:r>
            <a:r>
              <a:rPr lang="ko-KR" altLang="en-US" sz="1400" b="1" dirty="0">
                <a:solidFill>
                  <a:srgbClr val="424242"/>
                </a:solidFill>
              </a:rPr>
              <a:t>기어</a:t>
            </a:r>
            <a:r>
              <a:rPr lang="en-US" altLang="ko-KR" sz="1400" b="1" dirty="0">
                <a:solidFill>
                  <a:srgbClr val="424242"/>
                </a:solidFill>
              </a:rPr>
              <a:t>,</a:t>
            </a:r>
            <a:r>
              <a:rPr lang="ko-KR" altLang="en-US" sz="1400" b="1" dirty="0">
                <a:solidFill>
                  <a:srgbClr val="424242"/>
                </a:solidFill>
              </a:rPr>
              <a:t>페달</a:t>
            </a:r>
            <a:r>
              <a:rPr lang="en-US" altLang="ko-KR" sz="1400" b="1" dirty="0">
                <a:solidFill>
                  <a:srgbClr val="424242"/>
                </a:solidFill>
              </a:rPr>
              <a:t>) </a:t>
            </a:r>
            <a:r>
              <a:rPr lang="ko-KR" altLang="en-US" sz="1400" b="1" dirty="0">
                <a:solidFill>
                  <a:srgbClr val="424242"/>
                </a:solidFill>
              </a:rPr>
              <a:t>제작 및 가변저항기 부착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√ </a:t>
            </a:r>
            <a:r>
              <a:rPr lang="ko-KR" altLang="en-US" sz="1400" b="1" dirty="0">
                <a:solidFill>
                  <a:srgbClr val="424242"/>
                </a:solidFill>
              </a:rPr>
              <a:t>가변저항기 값</a:t>
            </a:r>
            <a:r>
              <a:rPr lang="en-US" altLang="ko-KR" sz="1400" b="1" dirty="0">
                <a:solidFill>
                  <a:srgbClr val="424242"/>
                </a:solidFill>
              </a:rPr>
              <a:t>(0~1023)</a:t>
            </a:r>
            <a:r>
              <a:rPr lang="ko-KR" altLang="en-US" sz="1400" b="1" dirty="0">
                <a:solidFill>
                  <a:srgbClr val="424242"/>
                </a:solidFill>
              </a:rPr>
              <a:t>을 읽어 들이고 구간별로 범위 설정 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√ </a:t>
            </a:r>
            <a:r>
              <a:rPr lang="ko-KR" altLang="en-US" sz="1400" b="1" dirty="0">
                <a:solidFill>
                  <a:srgbClr val="424242"/>
                </a:solidFill>
              </a:rPr>
              <a:t>범위별로 문자 값을 생성하여 </a:t>
            </a:r>
            <a:r>
              <a:rPr lang="en-US" altLang="ko-KR" sz="1400" b="1" dirty="0">
                <a:solidFill>
                  <a:srgbClr val="424242"/>
                </a:solidFill>
              </a:rPr>
              <a:t>App</a:t>
            </a:r>
            <a:r>
              <a:rPr lang="ko-KR" altLang="en-US" sz="1400" b="1" dirty="0">
                <a:solidFill>
                  <a:srgbClr val="424242"/>
                </a:solidFill>
              </a:rPr>
              <a:t>으로 송신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sz="15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√ </a:t>
            </a:r>
            <a:r>
              <a:rPr lang="ko-KR" altLang="en-US" sz="1400" b="1" dirty="0">
                <a:solidFill>
                  <a:srgbClr val="424242"/>
                </a:solidFill>
              </a:rPr>
              <a:t>차량제작 및 </a:t>
            </a:r>
            <a:r>
              <a:rPr lang="en-US" altLang="ko-KR" sz="1400" b="1" dirty="0">
                <a:solidFill>
                  <a:srgbClr val="424242"/>
                </a:solidFill>
              </a:rPr>
              <a:t>360</a:t>
            </a:r>
            <a:r>
              <a:rPr lang="ko-KR" altLang="en-US" sz="1400" b="1" dirty="0">
                <a:solidFill>
                  <a:srgbClr val="424242"/>
                </a:solidFill>
              </a:rPr>
              <a:t>도 카메라 부착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√ </a:t>
            </a:r>
            <a:r>
              <a:rPr lang="ko-KR" altLang="en-US" sz="1400" b="1" dirty="0">
                <a:solidFill>
                  <a:srgbClr val="424242"/>
                </a:solidFill>
              </a:rPr>
              <a:t>차량의 방향과 앞</a:t>
            </a:r>
            <a:r>
              <a:rPr lang="en-US" altLang="ko-KR" sz="1400" b="1" dirty="0">
                <a:solidFill>
                  <a:srgbClr val="424242"/>
                </a:solidFill>
              </a:rPr>
              <a:t>,</a:t>
            </a:r>
            <a:r>
              <a:rPr lang="ko-KR" altLang="en-US" sz="1400" b="1" dirty="0">
                <a:solidFill>
                  <a:srgbClr val="424242"/>
                </a:solidFill>
              </a:rPr>
              <a:t>뒤 움직임 제어하고 각 기능별로 문자 값 생성</a:t>
            </a:r>
            <a:endParaRPr lang="en-US" altLang="ko-KR" sz="1400" b="1" dirty="0">
              <a:solidFill>
                <a:srgbClr val="424242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424242"/>
                </a:solidFill>
              </a:rPr>
              <a:t>√ </a:t>
            </a:r>
            <a:r>
              <a:rPr lang="ko-KR" altLang="en-US" sz="1400" b="1" dirty="0">
                <a:solidFill>
                  <a:srgbClr val="424242"/>
                </a:solidFill>
              </a:rPr>
              <a:t>와이파이 통신을 통해 문자 값을 서버로 전송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954237" y="2259573"/>
            <a:ext cx="5154526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_x216357024" descr="EMB00002a90102e">
            <a:extLst>
              <a:ext uri="{FF2B5EF4-FFF2-40B4-BE49-F238E27FC236}">
                <a16:creationId xmlns:a16="http://schemas.microsoft.com/office/drawing/2014/main" id="{D75DED8C-3F00-4D63-A22E-CB5B581F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119889" y="1557831"/>
            <a:ext cx="2825123" cy="226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6358464" descr="EMB00002a901031">
            <a:extLst>
              <a:ext uri="{FF2B5EF4-FFF2-40B4-BE49-F238E27FC236}">
                <a16:creationId xmlns:a16="http://schemas.microsoft.com/office/drawing/2014/main" id="{341AC92C-33BD-47A8-86B0-0180167DA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889" y="4213462"/>
            <a:ext cx="2825125" cy="227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1CC5D0-C682-4FB9-8806-8F05D79DC6F5}"/>
              </a:ext>
            </a:extLst>
          </p:cNvPr>
          <p:cNvSpPr txBox="1"/>
          <p:nvPr/>
        </p:nvSpPr>
        <p:spPr>
          <a:xfrm>
            <a:off x="7484886" y="3821871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컨트롤러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A4024-1B18-4760-A168-EF0705ED6AB2}"/>
              </a:ext>
            </a:extLst>
          </p:cNvPr>
          <p:cNvSpPr txBox="1"/>
          <p:nvPr/>
        </p:nvSpPr>
        <p:spPr>
          <a:xfrm>
            <a:off x="8211845" y="6488668"/>
            <a:ext cx="15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4C0BA-8B26-45A0-ACE3-685411731DDD}"/>
              </a:ext>
            </a:extLst>
          </p:cNvPr>
          <p:cNvSpPr txBox="1"/>
          <p:nvPr/>
        </p:nvSpPr>
        <p:spPr>
          <a:xfrm>
            <a:off x="764334" y="2335133"/>
            <a:ext cx="2974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01) </a:t>
            </a:r>
            <a:r>
              <a:rPr lang="ko-KR" altLang="en-US" sz="1500" b="1" dirty="0"/>
              <a:t>컨트롤러 제작 및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5688A-7FFF-4C23-930B-3CA96C391FB5}"/>
              </a:ext>
            </a:extLst>
          </p:cNvPr>
          <p:cNvSpPr txBox="1"/>
          <p:nvPr/>
        </p:nvSpPr>
        <p:spPr>
          <a:xfrm>
            <a:off x="764334" y="4037314"/>
            <a:ext cx="2974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02) </a:t>
            </a:r>
            <a:r>
              <a:rPr lang="ko-KR" altLang="en-US" sz="1500" b="1" dirty="0"/>
              <a:t>차량 제작 및 와이파이 통신</a:t>
            </a:r>
          </a:p>
        </p:txBody>
      </p:sp>
    </p:spTree>
    <p:extLst>
      <p:ext uri="{BB962C8B-B14F-4D97-AF65-F5344CB8AC3E}">
        <p14:creationId xmlns:p14="http://schemas.microsoft.com/office/powerpoint/2010/main" val="352897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03010" y="476372"/>
            <a:ext cx="282339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시스템구성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08490-DCAD-46DD-A25D-9772A0E3F899}"/>
              </a:ext>
            </a:extLst>
          </p:cNvPr>
          <p:cNvSpPr txBox="1"/>
          <p:nvPr/>
        </p:nvSpPr>
        <p:spPr>
          <a:xfrm>
            <a:off x="648071" y="1296141"/>
            <a:ext cx="13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구성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B5775-2778-42D5-BF4D-9B21F92E5915}"/>
              </a:ext>
            </a:extLst>
          </p:cNvPr>
          <p:cNvSpPr txBox="1"/>
          <p:nvPr/>
        </p:nvSpPr>
        <p:spPr>
          <a:xfrm>
            <a:off x="578743" y="1701300"/>
            <a:ext cx="481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○ 모듈 설계서 및 회로도 </a:t>
            </a:r>
            <a:r>
              <a:rPr lang="en-US" altLang="ko-KR" b="1" dirty="0"/>
              <a:t>(</a:t>
            </a:r>
            <a:r>
              <a:rPr lang="ko-KR" altLang="en-US" b="1" dirty="0"/>
              <a:t>컨트롤러</a:t>
            </a:r>
            <a:r>
              <a:rPr lang="en-US" altLang="ko-KR" b="1" dirty="0"/>
              <a:t>)</a:t>
            </a:r>
            <a:r>
              <a:rPr lang="ko-KR" altLang="en-US" dirty="0"/>
              <a:t> 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/>
              <a:t>        </a:t>
            </a:r>
            <a:endParaRPr lang="ko-KR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3978E49-5847-4DF7-A75C-FB78CE88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16363024" descr="EMB00002a901056">
            <a:extLst>
              <a:ext uri="{FF2B5EF4-FFF2-40B4-BE49-F238E27FC236}">
                <a16:creationId xmlns:a16="http://schemas.microsoft.com/office/drawing/2014/main" id="{EF191802-4075-46F0-BFD8-06659BC0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1" y="2436099"/>
            <a:ext cx="5164329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60BC6F-A94F-4B9A-BEA5-BC99FFAC4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49808"/>
              </p:ext>
            </p:extLst>
          </p:nvPr>
        </p:nvGraphicFramePr>
        <p:xfrm>
          <a:off x="6078504" y="2436099"/>
          <a:ext cx="5352288" cy="4224332"/>
        </p:xfrm>
        <a:graphic>
          <a:graphicData uri="http://schemas.openxmlformats.org/drawingml/2006/table">
            <a:tbl>
              <a:tblPr/>
              <a:tblGrid>
                <a:gridCol w="1784096">
                  <a:extLst>
                    <a:ext uri="{9D8B030D-6E8A-4147-A177-3AD203B41FA5}">
                      <a16:colId xmlns:a16="http://schemas.microsoft.com/office/drawing/2014/main" val="2511990626"/>
                    </a:ext>
                  </a:extLst>
                </a:gridCol>
                <a:gridCol w="1784096">
                  <a:extLst>
                    <a:ext uri="{9D8B030D-6E8A-4147-A177-3AD203B41FA5}">
                      <a16:colId xmlns:a16="http://schemas.microsoft.com/office/drawing/2014/main" val="3934067054"/>
                    </a:ext>
                  </a:extLst>
                </a:gridCol>
                <a:gridCol w="1784096">
                  <a:extLst>
                    <a:ext uri="{9D8B030D-6E8A-4147-A177-3AD203B41FA5}">
                      <a16:colId xmlns:a16="http://schemas.microsoft.com/office/drawing/2014/main" val="3717956812"/>
                    </a:ext>
                  </a:extLst>
                </a:gridCol>
              </a:tblGrid>
              <a:tr h="301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모듈 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연결 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931055"/>
                  </a:ext>
                </a:extLst>
              </a:tr>
              <a:tr h="3017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 센서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potentiometer)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828857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07794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Signal Output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227859"/>
                  </a:ext>
                </a:extLst>
              </a:tr>
              <a:tr h="3017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 센서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potentiometer)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030300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77174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Signal Output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198488"/>
                  </a:ext>
                </a:extLst>
              </a:tr>
              <a:tr h="30173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가변저항기 센서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potentiometer)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214086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722625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Signal Output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72358"/>
                  </a:ext>
                </a:extLst>
              </a:tr>
              <a:tr h="30173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블루투스 모듈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(HC-06)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vcc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5V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13762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GND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362199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175399"/>
                  </a:ext>
                </a:extLst>
              </a:tr>
              <a:tr h="301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08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03010" y="476372"/>
            <a:ext cx="222540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시스템구성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AFB98-D509-4729-A894-BA5BB8637567}"/>
              </a:ext>
            </a:extLst>
          </p:cNvPr>
          <p:cNvSpPr txBox="1"/>
          <p:nvPr/>
        </p:nvSpPr>
        <p:spPr>
          <a:xfrm>
            <a:off x="648071" y="1296141"/>
            <a:ext cx="130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구성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24305-42DA-4C55-8C84-33464A4B19B2}"/>
              </a:ext>
            </a:extLst>
          </p:cNvPr>
          <p:cNvSpPr txBox="1"/>
          <p:nvPr/>
        </p:nvSpPr>
        <p:spPr>
          <a:xfrm>
            <a:off x="578744" y="1701300"/>
            <a:ext cx="496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○ 모듈 설계서 및 회로도 </a:t>
            </a:r>
            <a:r>
              <a:rPr lang="en-US" altLang="ko-KR" b="1" dirty="0"/>
              <a:t>(RC_CAR)</a:t>
            </a:r>
            <a:r>
              <a:rPr lang="ko-KR" altLang="en-US" dirty="0"/>
              <a:t> 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b="1" dirty="0"/>
              <a:t>        </a:t>
            </a:r>
            <a:endParaRPr lang="ko-KR" altLang="en-US" dirty="0"/>
          </a:p>
        </p:txBody>
      </p:sp>
      <p:pic>
        <p:nvPicPr>
          <p:cNvPr id="3073" name="_x216754968" descr="EMB00002a90105e">
            <a:extLst>
              <a:ext uri="{FF2B5EF4-FFF2-40B4-BE49-F238E27FC236}">
                <a16:creationId xmlns:a16="http://schemas.microsoft.com/office/drawing/2014/main" id="{450A6E87-C157-4544-92EA-9B065AEB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4" y="2347631"/>
            <a:ext cx="5419725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4F37E8A-17C2-4E3B-8761-79EA0CB3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81830"/>
              </p:ext>
            </p:extLst>
          </p:nvPr>
        </p:nvGraphicFramePr>
        <p:xfrm>
          <a:off x="6188229" y="2273436"/>
          <a:ext cx="5350395" cy="4393363"/>
        </p:xfrm>
        <a:graphic>
          <a:graphicData uri="http://schemas.openxmlformats.org/drawingml/2006/table">
            <a:tbl>
              <a:tblPr/>
              <a:tblGrid>
                <a:gridCol w="1783465">
                  <a:extLst>
                    <a:ext uri="{9D8B030D-6E8A-4147-A177-3AD203B41FA5}">
                      <a16:colId xmlns:a16="http://schemas.microsoft.com/office/drawing/2014/main" val="2567227925"/>
                    </a:ext>
                  </a:extLst>
                </a:gridCol>
                <a:gridCol w="1783465">
                  <a:extLst>
                    <a:ext uri="{9D8B030D-6E8A-4147-A177-3AD203B41FA5}">
                      <a16:colId xmlns:a16="http://schemas.microsoft.com/office/drawing/2014/main" val="1820087848"/>
                    </a:ext>
                  </a:extLst>
                </a:gridCol>
                <a:gridCol w="1783465">
                  <a:extLst>
                    <a:ext uri="{9D8B030D-6E8A-4147-A177-3AD203B41FA5}">
                      <a16:colId xmlns:a16="http://schemas.microsoft.com/office/drawing/2014/main" val="3651196671"/>
                    </a:ext>
                  </a:extLst>
                </a:gridCol>
              </a:tblGrid>
              <a:tr h="180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장치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22886"/>
                  </a:ext>
                </a:extLst>
              </a:tr>
              <a:tr h="742865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메인 장치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우노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Arduino Uno)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원격 차량 조종을 위해 주변장치들 간의 통신을 제어함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블루투스 통신을 통하여 원격 차량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본체를 조종함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92482"/>
                  </a:ext>
                </a:extLst>
              </a:tr>
              <a:tr h="539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배터리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Battery)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기기들의 방전을 막기 위해 지속적으로 전력을 공급하는 배터리를 사용함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05725"/>
                  </a:ext>
                </a:extLst>
              </a:tr>
              <a:tr h="718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블루투스 모듈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(HC-06)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 센서로부터 받은 문자 값을 차량과 연결된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전달하기 위한 통신 인프라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2762"/>
                  </a:ext>
                </a:extLst>
              </a:tr>
              <a:tr h="12572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주변 장치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가변저항센서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Rotary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Potetntiometer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원격 차량의 하드웨어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페달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각각 부착함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센서의 회전 각도에 따라 구간을 나눠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(0~1023)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값을 문자 값으로 변환하여 차량의 부착된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으로 값을 전달함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757" marR="61757" marT="17074" marB="170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23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52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F5E86-6D8A-423B-9285-36827C2FE044}"/>
              </a:ext>
            </a:extLst>
          </p:cNvPr>
          <p:cNvSpPr txBox="1"/>
          <p:nvPr/>
        </p:nvSpPr>
        <p:spPr>
          <a:xfrm>
            <a:off x="6441938" y="3476250"/>
            <a:ext cx="218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2.</a:t>
            </a:r>
            <a:r>
              <a:rPr lang="ko-KR" altLang="en-US" sz="1300" dirty="0"/>
              <a:t>차량</a:t>
            </a:r>
            <a:r>
              <a:rPr lang="en-US" altLang="ko-KR" sz="1300" dirty="0"/>
              <a:t>,</a:t>
            </a:r>
            <a:r>
              <a:rPr lang="ko-KR" altLang="en-US" sz="1300" dirty="0"/>
              <a:t>서버의 </a:t>
            </a:r>
            <a:r>
              <a:rPr lang="en-US" altLang="ko-KR" sz="1300" dirty="0"/>
              <a:t>WIFI </a:t>
            </a:r>
            <a:r>
              <a:rPr lang="ko-KR" altLang="en-US" sz="1300" dirty="0"/>
              <a:t>통신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EFFD3D-1D59-4483-AD59-319E209B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60" y="1214055"/>
            <a:ext cx="5972175" cy="3495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059732-0068-4520-975C-B134F04639A8}"/>
              </a:ext>
            </a:extLst>
          </p:cNvPr>
          <p:cNvSpPr txBox="1"/>
          <p:nvPr/>
        </p:nvSpPr>
        <p:spPr>
          <a:xfrm>
            <a:off x="2205253" y="4881777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전체적인 구성도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B4C4164-7CAF-491C-A098-B745BE8E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017" y="3511234"/>
            <a:ext cx="1514475" cy="457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0355CC-6A73-411C-81F9-751E84DF9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679" y="4937758"/>
            <a:ext cx="3381375" cy="16221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3E5CD0-C256-4D88-B8A5-823F02EFE573}"/>
              </a:ext>
            </a:extLst>
          </p:cNvPr>
          <p:cNvSpPr txBox="1"/>
          <p:nvPr/>
        </p:nvSpPr>
        <p:spPr>
          <a:xfrm>
            <a:off x="6823783" y="3186580"/>
            <a:ext cx="536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-------------------------------------------------------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6F9955-53C7-4D60-8741-0D490980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432" y="1138868"/>
            <a:ext cx="5368217" cy="2230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CA2A06-00C0-4920-BC05-E81C4B1F3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550" y="4074341"/>
            <a:ext cx="3381376" cy="685800"/>
          </a:xfrm>
          <a:prstGeom prst="rect">
            <a:avLst/>
          </a:prstGeom>
        </p:spPr>
      </p:pic>
      <p:pic>
        <p:nvPicPr>
          <p:cNvPr id="2050" name="Picture 2" descr="ìì´íì´ì ëí ì´ë¯¸ì§ ê²ìê²°ê³¼">
            <a:extLst>
              <a:ext uri="{FF2B5EF4-FFF2-40B4-BE49-F238E27FC236}">
                <a16:creationId xmlns:a16="http://schemas.microsoft.com/office/drawing/2014/main" id="{53DE6207-BFB0-421A-8112-8B28C7C4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44" y="4070964"/>
            <a:ext cx="1162585" cy="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96F94D-0781-4427-A46C-A7E7B01191DB}"/>
              </a:ext>
            </a:extLst>
          </p:cNvPr>
          <p:cNvSpPr txBox="1"/>
          <p:nvPr/>
        </p:nvSpPr>
        <p:spPr>
          <a:xfrm>
            <a:off x="6931517" y="5169380"/>
            <a:ext cx="1209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WiFi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7884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2C8028-8083-44FC-B087-12E8DDA1D1FB}"/>
              </a:ext>
            </a:extLst>
          </p:cNvPr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03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0F6F04-60DB-402B-AC66-35005CB17BF5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513E68D-DB25-4CE9-8690-2EC45258F147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8106E1C-2C0A-45B7-9DE0-BF44337E22A5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797556-1EC3-4DB5-A204-241CEF2B319C}"/>
              </a:ext>
            </a:extLst>
          </p:cNvPr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A58D80F-702F-4504-AFDD-51EEE624A23B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C5310D-14D0-4ADC-BED5-C16E58ED97A6}"/>
              </a:ext>
            </a:extLst>
          </p:cNvPr>
          <p:cNvSpPr/>
          <p:nvPr/>
        </p:nvSpPr>
        <p:spPr>
          <a:xfrm>
            <a:off x="20999" y="1143431"/>
            <a:ext cx="12026103" cy="365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520700" lvl="1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r>
              <a:rPr lang="ko-KR" altLang="en-US" b="1" dirty="0">
                <a:solidFill>
                  <a:schemeClr val="tx1"/>
                </a:solidFill>
              </a:rPr>
              <a:t>와 </a:t>
            </a:r>
            <a:r>
              <a:rPr lang="en-US" altLang="ko-KR" b="1" dirty="0">
                <a:solidFill>
                  <a:schemeClr val="tx1"/>
                </a:solidFill>
              </a:rPr>
              <a:t>VR App</a:t>
            </a:r>
            <a:r>
              <a:rPr lang="ko-KR" altLang="en-US" b="1" dirty="0">
                <a:solidFill>
                  <a:schemeClr val="tx1"/>
                </a:solidFill>
              </a:rPr>
              <a:t>간의 통신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Built-in </a:t>
            </a:r>
            <a:r>
              <a:rPr lang="ko-KR" altLang="en-US" b="1" dirty="0">
                <a:solidFill>
                  <a:schemeClr val="tx1"/>
                </a:solidFill>
              </a:rPr>
              <a:t>된 </a:t>
            </a:r>
            <a:r>
              <a:rPr lang="en-US" altLang="ko-KR" b="1" dirty="0">
                <a:solidFill>
                  <a:schemeClr val="tx1"/>
                </a:solidFill>
              </a:rPr>
              <a:t>Serial </a:t>
            </a:r>
            <a:r>
              <a:rPr lang="ko-KR" altLang="en-US" b="1" dirty="0">
                <a:solidFill>
                  <a:schemeClr val="tx1"/>
                </a:solidFill>
              </a:rPr>
              <a:t>통신용 </a:t>
            </a:r>
            <a:r>
              <a:rPr lang="en-US" altLang="ko-KR" b="1" dirty="0">
                <a:solidFill>
                  <a:schemeClr val="tx1"/>
                </a:solidFill>
              </a:rPr>
              <a:t>0,1</a:t>
            </a:r>
            <a:r>
              <a:rPr lang="ko-KR" altLang="en-US" b="1" dirty="0">
                <a:solidFill>
                  <a:schemeClr val="tx1"/>
                </a:solidFill>
              </a:rPr>
              <a:t>번 핀 외에 다른 디지털 핀으로 </a:t>
            </a:r>
            <a:r>
              <a:rPr lang="en-US" altLang="ko-KR" b="1" dirty="0">
                <a:solidFill>
                  <a:schemeClr val="tx1"/>
                </a:solidFill>
              </a:rPr>
              <a:t>Serial </a:t>
            </a:r>
            <a:r>
              <a:rPr lang="ko-KR" altLang="en-US" b="1" dirty="0">
                <a:solidFill>
                  <a:schemeClr val="tx1"/>
                </a:solidFill>
              </a:rPr>
              <a:t>통신을 원활하게 해주기 위해  </a:t>
            </a:r>
            <a:r>
              <a:rPr lang="en-US" altLang="ko-KR" b="1" dirty="0" err="1">
                <a:solidFill>
                  <a:schemeClr val="tx1"/>
                </a:solidFill>
              </a:rPr>
              <a:t>SoftwareSerial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라이브러리 사용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블루투스 모듈과 통신을 위해 </a:t>
            </a:r>
            <a:r>
              <a:rPr lang="en-US" altLang="ko-KR" b="1" dirty="0">
                <a:solidFill>
                  <a:schemeClr val="tx1"/>
                </a:solidFill>
              </a:rPr>
              <a:t>UART </a:t>
            </a:r>
            <a:r>
              <a:rPr lang="ko-KR" altLang="en-US" b="1" dirty="0">
                <a:solidFill>
                  <a:schemeClr val="tx1"/>
                </a:solidFill>
              </a:rPr>
              <a:t>통신을 사용함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블루투스 근거리 무선통신 규격의 하나로 </a:t>
            </a:r>
            <a:r>
              <a:rPr lang="en-US" altLang="ko-KR" b="1" dirty="0">
                <a:solidFill>
                  <a:schemeClr val="tx1"/>
                </a:solidFill>
              </a:rPr>
              <a:t>2.45HZ </a:t>
            </a:r>
            <a:r>
              <a:rPr lang="ko-KR" altLang="en-US" b="1" dirty="0">
                <a:solidFill>
                  <a:schemeClr val="tx1"/>
                </a:solidFill>
              </a:rPr>
              <a:t>주파수 반경 안에서 작동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비동기 통신이므로 송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수신간의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Baud Rate</a:t>
            </a:r>
            <a:r>
              <a:rPr lang="ko-KR" altLang="en-US" b="1" dirty="0">
                <a:solidFill>
                  <a:schemeClr val="tx1"/>
                </a:solidFill>
              </a:rPr>
              <a:t> 정함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marL="177800" lvl="1">
              <a:lnSpc>
                <a:spcPct val="200000"/>
              </a:lnSpc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9D3E65-AB09-43F3-8D8B-F1DAC557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898" y="-592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38376" descr="EMB000040082875">
            <a:extLst>
              <a:ext uri="{FF2B5EF4-FFF2-40B4-BE49-F238E27FC236}">
                <a16:creationId xmlns:a16="http://schemas.microsoft.com/office/drawing/2014/main" id="{A000AA2B-B779-49DA-8494-A735F89A3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8" y="3405856"/>
            <a:ext cx="4390194" cy="23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C3711-51F1-468C-8F39-78EB7EE626FA}"/>
              </a:ext>
            </a:extLst>
          </p:cNvPr>
          <p:cNvSpPr txBox="1"/>
          <p:nvPr/>
        </p:nvSpPr>
        <p:spPr>
          <a:xfrm>
            <a:off x="719091" y="6054571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Baud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ko-KR" altLang="en-US" dirty="0" err="1"/>
              <a:t>코드값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6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8006F8-2B50-490C-BA3E-22689811A115}"/>
              </a:ext>
            </a:extLst>
          </p:cNvPr>
          <p:cNvSpPr/>
          <p:nvPr/>
        </p:nvSpPr>
        <p:spPr>
          <a:xfrm>
            <a:off x="228968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3016C4-B1E0-4AB8-AA62-41D3FDC6D29C}"/>
              </a:ext>
            </a:extLst>
          </p:cNvPr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BCD6BB3-1527-48FE-9DF4-17459A9D816C}"/>
                </a:ext>
              </a:extLst>
            </p:cNvPr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6EF6EBE-F1A8-405E-9CB4-1331A833094C}"/>
                </a:ext>
              </a:extLst>
            </p:cNvPr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EEF5D0-ED01-4853-97E4-22F7E0045192}"/>
              </a:ext>
            </a:extLst>
          </p:cNvPr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3A0CD8-44CC-4BBE-805D-030C7866FF2A}"/>
              </a:ext>
            </a:extLst>
          </p:cNvPr>
          <p:cNvSpPr/>
          <p:nvPr/>
        </p:nvSpPr>
        <p:spPr>
          <a:xfrm>
            <a:off x="1103010" y="476372"/>
            <a:ext cx="159446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기술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pic>
        <p:nvPicPr>
          <p:cNvPr id="12" name="_x216359424" descr="EMB00002a901063">
            <a:extLst>
              <a:ext uri="{FF2B5EF4-FFF2-40B4-BE49-F238E27FC236}">
                <a16:creationId xmlns:a16="http://schemas.microsoft.com/office/drawing/2014/main" id="{99A38900-76E1-4721-985D-3E1A67C9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44" y="4356445"/>
            <a:ext cx="2982897" cy="19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110B-992C-455E-B22C-9953EB327149}"/>
              </a:ext>
            </a:extLst>
          </p:cNvPr>
          <p:cNvSpPr txBox="1"/>
          <p:nvPr/>
        </p:nvSpPr>
        <p:spPr>
          <a:xfrm>
            <a:off x="7617839" y="6476957"/>
            <a:ext cx="175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스택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3DFF93-5EDA-4EA9-B3EC-122E1BAB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78" y="4243044"/>
            <a:ext cx="3097505" cy="18189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94CB2C-4E7F-4982-81DA-808653E14CB5}"/>
              </a:ext>
            </a:extLst>
          </p:cNvPr>
          <p:cNvSpPr txBox="1"/>
          <p:nvPr/>
        </p:nvSpPr>
        <p:spPr>
          <a:xfrm>
            <a:off x="1941189" y="6362456"/>
            <a:ext cx="180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사용방식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BF2F7-EA02-4CED-9046-45D9AC995D4C}"/>
              </a:ext>
            </a:extLst>
          </p:cNvPr>
          <p:cNvSpPr txBox="1"/>
          <p:nvPr/>
        </p:nvSpPr>
        <p:spPr>
          <a:xfrm>
            <a:off x="1103010" y="1372827"/>
            <a:ext cx="10229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차량 서버 </a:t>
            </a:r>
            <a:r>
              <a:rPr lang="en-US" altLang="ko-KR" b="1" dirty="0" err="1"/>
              <a:t>WiFi</a:t>
            </a:r>
            <a:r>
              <a:rPr lang="en-US" altLang="ko-KR" b="1" dirty="0"/>
              <a:t> </a:t>
            </a:r>
            <a:r>
              <a:rPr lang="ko-KR" altLang="en-US" b="1" dirty="0"/>
              <a:t>통신</a:t>
            </a:r>
            <a:endParaRPr lang="ko-KR" altLang="en-US" dirty="0"/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b="1" dirty="0" err="1"/>
              <a:t>Phpoc</a:t>
            </a:r>
            <a:r>
              <a:rPr lang="en-US" altLang="ko-KR" b="1" dirty="0"/>
              <a:t>(</a:t>
            </a:r>
            <a:r>
              <a:rPr lang="ko-KR" altLang="en-US" b="1" dirty="0"/>
              <a:t>와이파이 </a:t>
            </a:r>
            <a:r>
              <a:rPr lang="ko-KR" altLang="en-US" b="1" dirty="0" err="1"/>
              <a:t>쉴드</a:t>
            </a:r>
            <a:r>
              <a:rPr lang="en-US" altLang="ko-KR" b="1" dirty="0"/>
              <a:t>)</a:t>
            </a:r>
            <a:r>
              <a:rPr lang="ko-KR" altLang="en-US" b="1" dirty="0"/>
              <a:t>와 </a:t>
            </a:r>
            <a:r>
              <a:rPr lang="ko-KR" altLang="en-US" b="1" dirty="0" err="1"/>
              <a:t>아두이노를</a:t>
            </a:r>
            <a:r>
              <a:rPr lang="ko-KR" altLang="en-US" b="1" dirty="0"/>
              <a:t> 연결하기 위해 </a:t>
            </a:r>
            <a:r>
              <a:rPr lang="en-US" altLang="ko-KR" b="1" dirty="0"/>
              <a:t>Clock </a:t>
            </a:r>
            <a:r>
              <a:rPr lang="ko-KR" altLang="en-US" b="1" dirty="0"/>
              <a:t>을 통하여 동기화하는 동기식 </a:t>
            </a:r>
            <a:endParaRPr lang="en-US" altLang="ko-KR" b="1" dirty="0"/>
          </a:p>
          <a:p>
            <a:pPr fontAlgn="base" latinLnBrk="0"/>
            <a:endParaRPr lang="en-US" altLang="ko-KR" b="1" dirty="0"/>
          </a:p>
          <a:p>
            <a:pPr fontAlgn="base" latinLnBrk="0"/>
            <a:r>
              <a:rPr lang="ko-KR" altLang="en-US" b="1" dirty="0"/>
              <a:t>통신방식으로써 </a:t>
            </a:r>
            <a:r>
              <a:rPr lang="en-US" altLang="ko-KR" b="1" dirty="0"/>
              <a:t>SPI </a:t>
            </a:r>
            <a:r>
              <a:rPr lang="ko-KR" altLang="en-US" b="1" dirty="0"/>
              <a:t>라이브러리 이용한다</a:t>
            </a:r>
            <a:r>
              <a:rPr lang="en-US" altLang="ko-KR" b="1" dirty="0"/>
              <a:t>.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b="1" dirty="0"/>
              <a:t>SPI</a:t>
            </a:r>
            <a:r>
              <a:rPr lang="ko-KR" altLang="en-US" b="1" dirty="0"/>
              <a:t>는 최고 </a:t>
            </a:r>
            <a:r>
              <a:rPr lang="en-US" altLang="ko-KR" b="1" dirty="0"/>
              <a:t>70MHZ</a:t>
            </a:r>
            <a:r>
              <a:rPr lang="ko-KR" altLang="en-US" b="1" dirty="0"/>
              <a:t>에 이르는 빠른 통신 속도와 양방향 통신이 가능함</a:t>
            </a:r>
            <a:r>
              <a:rPr lang="en-US" altLang="ko-KR" b="1" dirty="0"/>
              <a:t>. </a:t>
            </a:r>
            <a:r>
              <a:rPr lang="ko-KR" altLang="en-US" b="1" dirty="0"/>
              <a:t>데이터 단위 제약이 없는 </a:t>
            </a:r>
            <a:endParaRPr lang="en-US" altLang="ko-KR" b="1" dirty="0"/>
          </a:p>
          <a:p>
            <a:pPr fontAlgn="base" latinLnBrk="0"/>
            <a:endParaRPr lang="en-US" altLang="ko-KR" b="1" dirty="0"/>
          </a:p>
          <a:p>
            <a:pPr fontAlgn="base" latinLnBrk="0"/>
            <a:r>
              <a:rPr lang="ko-KR" altLang="en-US" b="1" dirty="0"/>
              <a:t>장점을 가졌다</a:t>
            </a:r>
            <a:r>
              <a:rPr lang="en-US" altLang="ko-KR" b="1" dirty="0"/>
              <a:t>. SPI </a:t>
            </a:r>
            <a:r>
              <a:rPr lang="ko-KR" altLang="en-US" b="1" dirty="0"/>
              <a:t>라이브러리를 통해 내장된 </a:t>
            </a:r>
            <a:r>
              <a:rPr lang="en-US" altLang="ko-KR" b="1" dirty="0"/>
              <a:t>TCP </a:t>
            </a:r>
            <a:r>
              <a:rPr lang="en-US" altLang="ko-KR" b="1" dirty="0" err="1"/>
              <a:t>ProTocol</a:t>
            </a:r>
            <a:r>
              <a:rPr lang="ko-KR" altLang="en-US" b="1" dirty="0"/>
              <a:t>로 통신함</a:t>
            </a:r>
            <a:r>
              <a:rPr lang="en-US" altLang="ko-KR" b="1" dirty="0"/>
              <a:t>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33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191" y="126542"/>
            <a:ext cx="949106" cy="949106"/>
            <a:chOff x="1439504" y="619459"/>
            <a:chExt cx="2465408" cy="2465408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439504" y="3076324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rot="5400000">
              <a:off x="2652016" y="1852163"/>
              <a:ext cx="2465408" cy="0"/>
            </a:xfrm>
            <a:prstGeom prst="line">
              <a:avLst/>
            </a:prstGeom>
            <a:ln>
              <a:solidFill>
                <a:srgbClr val="80BC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0090" y="126542"/>
            <a:ext cx="63671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3200" dirty="0">
                <a:solidFill>
                  <a:srgbClr val="80BCE1"/>
                </a:solidFill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286738" y="1072359"/>
            <a:ext cx="10310400" cy="0"/>
          </a:xfrm>
          <a:prstGeom prst="line">
            <a:avLst/>
          </a:prstGeom>
          <a:ln>
            <a:solidFill>
              <a:srgbClr val="80B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103011" y="476372"/>
            <a:ext cx="136498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0BCE1"/>
                </a:solidFill>
              </a:rPr>
              <a:t>코드 설명</a:t>
            </a:r>
            <a:endParaRPr lang="en-US" altLang="ko-KR" b="1" dirty="0">
              <a:solidFill>
                <a:srgbClr val="80BCE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C1AF3-31F9-4A55-A534-28800C05C04D}"/>
              </a:ext>
            </a:extLst>
          </p:cNvPr>
          <p:cNvSpPr txBox="1"/>
          <p:nvPr/>
        </p:nvSpPr>
        <p:spPr>
          <a:xfrm>
            <a:off x="865682" y="1562470"/>
            <a:ext cx="56505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RC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CAR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및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Controller code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설명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hlinkClick r:id="rId2"/>
              </a:rPr>
              <a:t>https://github.com/ggoowlgns/VICER_ARDUINO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19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와이드스크린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Roboto Condensed</vt:lpstr>
      <vt:lpstr>Roboto Condensed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나윤호</dc:creator>
  <cp:lastModifiedBy>나윤호</cp:lastModifiedBy>
  <cp:revision>62</cp:revision>
  <dcterms:created xsi:type="dcterms:W3CDTF">2018-10-10T05:40:46Z</dcterms:created>
  <dcterms:modified xsi:type="dcterms:W3CDTF">2018-10-10T12:10:35Z</dcterms:modified>
</cp:coreProperties>
</file>