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5" r:id="rId4"/>
    <p:sldId id="311" r:id="rId5"/>
    <p:sldId id="310" r:id="rId6"/>
    <p:sldId id="303" r:id="rId7"/>
    <p:sldId id="312" r:id="rId8"/>
    <p:sldId id="313" r:id="rId9"/>
    <p:sldId id="314" r:id="rId10"/>
    <p:sldId id="280" r:id="rId11"/>
  </p:sldIdLst>
  <p:sldSz cx="9144000" cy="5143500" type="screen16x9"/>
  <p:notesSz cx="6858000" cy="9144000"/>
  <p:embeddedFontLst>
    <p:embeddedFont>
      <p:font typeface="함초롬돋움" panose="020B0604000101010101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Quattrocento Sans" panose="020B0600000101010101" charset="0"/>
      <p:regular r:id="rId17"/>
      <p:bold r:id="rId18"/>
      <p:italic r:id="rId19"/>
      <p:boldItalic r:id="rId20"/>
    </p:embeddedFont>
    <p:embeddedFont>
      <p:font typeface="나눔고딕" panose="020B0600000101010101" charset="-127"/>
      <p:regular r:id="rId21"/>
      <p:bold r:id="rId22"/>
    </p:embeddedFont>
    <p:embeddedFont>
      <p:font typeface="Lora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9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DB1E6-6160-4D0F-9175-C55F67542525}">
  <a:tblStyle styleId="{770DB1E6-6160-4D0F-9175-C55F67542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64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55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4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67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97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3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01994" y="1491329"/>
            <a:ext cx="4523700" cy="189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highlight>
                  <a:srgbClr val="FFCD00"/>
                </a:highlight>
                <a:latin typeface="+mj-ea"/>
                <a:ea typeface="+mj-ea"/>
              </a:rPr>
              <a:t>VICER</a:t>
            </a:r>
            <a:r>
              <a:rPr lang="ko-KR" altLang="en-US" sz="4000" dirty="0">
                <a:highlight>
                  <a:srgbClr val="FFCD00"/>
                </a:highlight>
                <a:latin typeface="+mj-ea"/>
                <a:ea typeface="+mj-ea"/>
              </a:rPr>
              <a:t>팀</a:t>
            </a:r>
            <a:br>
              <a:rPr lang="en-US" dirty="0"/>
            </a:br>
            <a:r>
              <a:rPr lang="ko-KR" altLang="en-US" dirty="0"/>
              <a:t>주요 기술 발표</a:t>
            </a:r>
            <a:endParaRPr sz="25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부제목 2">
            <a:extLst>
              <a:ext uri="{FF2B5EF4-FFF2-40B4-BE49-F238E27FC236}">
                <a16:creationId xmlns:a16="http://schemas.microsoft.com/office/drawing/2014/main" id="{8A0578FA-0F57-4F9E-8155-B9F3D24F79F9}"/>
              </a:ext>
            </a:extLst>
          </p:cNvPr>
          <p:cNvSpPr txBox="1">
            <a:spLocks/>
          </p:cNvSpPr>
          <p:nvPr/>
        </p:nvSpPr>
        <p:spPr>
          <a:xfrm>
            <a:off x="6793890" y="3210872"/>
            <a:ext cx="2160240" cy="413662"/>
          </a:xfrm>
          <a:prstGeom prst="rect">
            <a:avLst/>
          </a:prstGeom>
          <a:ln>
            <a:noFill/>
          </a:ln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spc="-50" dirty="0" err="1">
                <a:solidFill>
                  <a:schemeClr val="tx1"/>
                </a:solidFill>
                <a:latin typeface="+mn-ea"/>
                <a:ea typeface="+mn-ea"/>
              </a:rPr>
              <a:t>류형오</a:t>
            </a:r>
            <a:r>
              <a:rPr lang="ko-KR" altLang="en-US" sz="1600" b="1" spc="-5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ko-KR" sz="1600" b="1" spc="-50" dirty="0">
                <a:solidFill>
                  <a:schemeClr val="tx1"/>
                </a:solidFill>
                <a:latin typeface="+mn-ea"/>
                <a:ea typeface="+mn-ea"/>
              </a:rPr>
              <a:t>201401059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061300" y="250289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9242F2-9346-4939-BA03-1545610E7846}"/>
              </a:ext>
            </a:extLst>
          </p:cNvPr>
          <p:cNvSpPr/>
          <p:nvPr/>
        </p:nvSpPr>
        <p:spPr>
          <a:xfrm>
            <a:off x="5181600" y="935665"/>
            <a:ext cx="3956750" cy="285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Shape 75"/>
          <p:cNvSpPr/>
          <p:nvPr/>
        </p:nvSpPr>
        <p:spPr>
          <a:xfrm>
            <a:off x="5650" y="0"/>
            <a:ext cx="4566350" cy="51433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64188" y="2340707"/>
            <a:ext cx="2049273" cy="461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Contents</a:t>
            </a:r>
            <a:endParaRPr sz="30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87D190-4232-4767-B7E4-EF73FA6F9ACA}"/>
              </a:ext>
            </a:extLst>
          </p:cNvPr>
          <p:cNvCxnSpPr>
            <a:cxnSpLocks/>
          </p:cNvCxnSpPr>
          <p:nvPr/>
        </p:nvCxnSpPr>
        <p:spPr>
          <a:xfrm>
            <a:off x="1130594" y="2335164"/>
            <a:ext cx="2112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8A41CA-EA3D-4809-A58B-CEE0FFC7D02E}"/>
              </a:ext>
            </a:extLst>
          </p:cNvPr>
          <p:cNvSpPr txBox="1"/>
          <p:nvPr/>
        </p:nvSpPr>
        <p:spPr>
          <a:xfrm>
            <a:off x="4785227" y="377135"/>
            <a:ext cx="447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1</a:t>
            </a:r>
          </a:p>
          <a:p>
            <a:endParaRPr lang="en-US" altLang="ko-KR" sz="4000" b="1" dirty="0">
              <a:solidFill>
                <a:schemeClr val="bg2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2</a:t>
            </a: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3</a:t>
            </a: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4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AC8F5D-7D3F-445F-B8CB-E470B59E5E7D}"/>
              </a:ext>
            </a:extLst>
          </p:cNvPr>
          <p:cNvCxnSpPr>
            <a:cxnSpLocks/>
          </p:cNvCxnSpPr>
          <p:nvPr/>
        </p:nvCxnSpPr>
        <p:spPr>
          <a:xfrm>
            <a:off x="1137683" y="2864385"/>
            <a:ext cx="21123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8183F3-A0BA-44A5-A024-EA080B965B6B}"/>
              </a:ext>
            </a:extLst>
          </p:cNvPr>
          <p:cNvSpPr txBox="1"/>
          <p:nvPr/>
        </p:nvSpPr>
        <p:spPr>
          <a:xfrm>
            <a:off x="5344586" y="581722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/>
                </a:solidFill>
              </a:rPr>
              <a:t>Part </a:t>
            </a:r>
            <a:r>
              <a:rPr lang="ko-KR" altLang="en-US" sz="1700" dirty="0">
                <a:solidFill>
                  <a:schemeClr val="bg2"/>
                </a:solidFill>
              </a:rPr>
              <a:t>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12C3C2-CB7B-4B76-819D-9A6DAFEF919A}"/>
              </a:ext>
            </a:extLst>
          </p:cNvPr>
          <p:cNvSpPr txBox="1"/>
          <p:nvPr/>
        </p:nvSpPr>
        <p:spPr>
          <a:xfrm>
            <a:off x="5318891" y="1787738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/>
                </a:solidFill>
              </a:rPr>
              <a:t>시스템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25E8E5-E7ED-4FC4-9DA7-7133DB5118EC}"/>
              </a:ext>
            </a:extLst>
          </p:cNvPr>
          <p:cNvSpPr txBox="1"/>
          <p:nvPr/>
        </p:nvSpPr>
        <p:spPr>
          <a:xfrm>
            <a:off x="5318891" y="2997786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bg2"/>
                </a:solidFill>
              </a:rPr>
              <a:t>기술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9B9DBF-88F7-441C-BF5D-CDD1D7BDEB3C}"/>
              </a:ext>
            </a:extLst>
          </p:cNvPr>
          <p:cNvSpPr txBox="1"/>
          <p:nvPr/>
        </p:nvSpPr>
        <p:spPr>
          <a:xfrm>
            <a:off x="5344586" y="4209335"/>
            <a:ext cx="3682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2"/>
                </a:solidFill>
              </a:rPr>
              <a:t>Q&amp;A</a:t>
            </a:r>
            <a:endParaRPr lang="ko-KR" altLang="en-US" sz="17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59902" y="89726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ea"/>
                <a:ea typeface="+mn-ea"/>
              </a:rPr>
              <a:t>Part </a:t>
            </a:r>
            <a:r>
              <a:rPr lang="ko-KR" altLang="en-US" dirty="0">
                <a:latin typeface="+mn-ea"/>
                <a:ea typeface="+mn-ea"/>
              </a:rPr>
              <a:t>소개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2" y="1699400"/>
              <a:ext cx="303251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A2A99-54DD-497B-BA0D-035EFD035D54}"/>
              </a:ext>
            </a:extLst>
          </p:cNvPr>
          <p:cNvSpPr/>
          <p:nvPr/>
        </p:nvSpPr>
        <p:spPr>
          <a:xfrm>
            <a:off x="762000" y="1393044"/>
            <a:ext cx="7702550" cy="346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차량의 부착 되어있는 </a:t>
            </a:r>
            <a:r>
              <a:rPr lang="en-US" altLang="ko-KR" sz="1800" dirty="0">
                <a:solidFill>
                  <a:schemeClr val="tx1"/>
                </a:solidFill>
              </a:rPr>
              <a:t>360</a:t>
            </a:r>
            <a:r>
              <a:rPr lang="ko-KR" altLang="en-US" sz="1800" dirty="0">
                <a:solidFill>
                  <a:schemeClr val="tx1"/>
                </a:solidFill>
              </a:rPr>
              <a:t>도 카메라와 사용자가 영상을 보는 어플리케이션 사이의 </a:t>
            </a:r>
            <a:r>
              <a:rPr lang="en-US" altLang="ko-KR" sz="1800" dirty="0">
                <a:solidFill>
                  <a:schemeClr val="tx1"/>
                </a:solidFill>
              </a:rPr>
              <a:t>NAT Traversal</a:t>
            </a:r>
            <a:r>
              <a:rPr lang="ko-KR" altLang="en-US" sz="1800" dirty="0">
                <a:solidFill>
                  <a:schemeClr val="tx1"/>
                </a:solidFill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</a:rPr>
              <a:t>UDP Hole Punching</a:t>
            </a:r>
            <a:r>
              <a:rPr lang="ko-KR" altLang="en-US" sz="1800" dirty="0">
                <a:solidFill>
                  <a:schemeClr val="tx1"/>
                </a:solidFill>
              </a:rPr>
              <a:t>방식을 이용하여 원거리 </a:t>
            </a:r>
            <a:r>
              <a:rPr lang="en-US" altLang="ko-KR" sz="1800" dirty="0">
                <a:solidFill>
                  <a:schemeClr val="tx1"/>
                </a:solidFill>
              </a:rPr>
              <a:t>P2P</a:t>
            </a:r>
            <a:r>
              <a:rPr lang="ko-KR" altLang="en-US" sz="1800" dirty="0">
                <a:solidFill>
                  <a:schemeClr val="tx1"/>
                </a:solidFill>
              </a:rPr>
              <a:t>통신을 구현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카메라가 보내주는 </a:t>
            </a:r>
            <a:r>
              <a:rPr lang="en-US" altLang="ko-KR" sz="1800" dirty="0">
                <a:solidFill>
                  <a:schemeClr val="tx1"/>
                </a:solidFill>
              </a:rPr>
              <a:t>UDP </a:t>
            </a:r>
            <a:r>
              <a:rPr lang="ko-KR" altLang="en-US" sz="1800" dirty="0">
                <a:solidFill>
                  <a:schemeClr val="tx1"/>
                </a:solidFill>
              </a:rPr>
              <a:t>패킷을 처리 구현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59902" y="89726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시스템 구성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2" y="1699400"/>
              <a:ext cx="303251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구름 1">
            <a:extLst>
              <a:ext uri="{FF2B5EF4-FFF2-40B4-BE49-F238E27FC236}">
                <a16:creationId xmlns:a16="http://schemas.microsoft.com/office/drawing/2014/main" id="{849A0C46-C882-4C82-B489-46E22DB32A3D}"/>
              </a:ext>
            </a:extLst>
          </p:cNvPr>
          <p:cNvSpPr/>
          <p:nvPr/>
        </p:nvSpPr>
        <p:spPr>
          <a:xfrm>
            <a:off x="3470979" y="2838320"/>
            <a:ext cx="1834702" cy="6604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6954EA-56BE-4ED5-8948-1DD598369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272" l="9867" r="97067">
                        <a14:foregroundMark x1="84533" y1="16092" x2="85600" y2="84291"/>
                        <a14:foregroundMark x1="83733" y1="17241" x2="76533" y2="33716"/>
                        <a14:foregroundMark x1="76533" y1="33716" x2="76000" y2="36782"/>
                        <a14:foregroundMark x1="76267" y1="25287" x2="89333" y2="21456"/>
                        <a14:foregroundMark x1="89333" y1="21456" x2="92000" y2="41379"/>
                        <a14:foregroundMark x1="92000" y1="41379" x2="89867" y2="70881"/>
                        <a14:foregroundMark x1="76533" y1="23755" x2="89333" y2="18774"/>
                        <a14:foregroundMark x1="89333" y1="18774" x2="97067" y2="34866"/>
                        <a14:foregroundMark x1="97067" y1="34866" x2="94400" y2="38697"/>
                        <a14:foregroundMark x1="74667" y1="23755" x2="85333" y2="13027"/>
                        <a14:foregroundMark x1="74400" y1="24521" x2="84533" y2="11494"/>
                        <a14:foregroundMark x1="84533" y1="11494" x2="95467" y2="23372"/>
                        <a14:foregroundMark x1="95467" y1="23372" x2="92800" y2="42146"/>
                        <a14:foregroundMark x1="92800" y1="42146" x2="92800" y2="42146"/>
                        <a14:backgroundMark x1="19200" y1="24521" x2="20533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143"/>
          <a:stretch/>
        </p:blipFill>
        <p:spPr>
          <a:xfrm>
            <a:off x="7720781" y="4275464"/>
            <a:ext cx="614698" cy="803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89BEA3-8783-4F6B-8713-7DC8C0954B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7580752" y="2935472"/>
            <a:ext cx="894755" cy="11630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9E0544-8D01-4962-A943-06FD71B0E657}"/>
              </a:ext>
            </a:extLst>
          </p:cNvPr>
          <p:cNvCxnSpPr>
            <a:cxnSpLocks/>
          </p:cNvCxnSpPr>
          <p:nvPr/>
        </p:nvCxnSpPr>
        <p:spPr>
          <a:xfrm flipH="1">
            <a:off x="8028129" y="4011906"/>
            <a:ext cx="1" cy="377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9A57922D-7C77-43F8-83B5-F084A9265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672" y="4062555"/>
            <a:ext cx="988578" cy="2488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EFC55-91EE-4652-9C59-90075FAA5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645" y="1207304"/>
            <a:ext cx="838200" cy="942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18FE4-2FFF-4098-83D1-7F30D3D54790}"/>
              </a:ext>
            </a:extLst>
          </p:cNvPr>
          <p:cNvSpPr/>
          <p:nvPr/>
        </p:nvSpPr>
        <p:spPr>
          <a:xfrm>
            <a:off x="4578971" y="1464836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63E14-903A-4C4B-A18C-BE645B894823}"/>
              </a:ext>
            </a:extLst>
          </p:cNvPr>
          <p:cNvSpPr/>
          <p:nvPr/>
        </p:nvSpPr>
        <p:spPr>
          <a:xfrm>
            <a:off x="7368798" y="2657475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6D6367-8126-44D5-8C7B-05A6C1F26A42}"/>
              </a:ext>
            </a:extLst>
          </p:cNvPr>
          <p:cNvSpPr/>
          <p:nvPr/>
        </p:nvSpPr>
        <p:spPr>
          <a:xfrm>
            <a:off x="6648421" y="4576136"/>
            <a:ext cx="1318661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 360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A3EE05-48BF-48D5-933B-F43E1E3ADCE7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4388330" y="2150279"/>
            <a:ext cx="10415" cy="7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8B1F93-90EE-4202-85C3-A207585E557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304152" y="3160703"/>
            <a:ext cx="2404614" cy="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98C3CCC-6A99-4075-BA08-F43C9B8407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27" t="8630" r="22244" b="9232"/>
          <a:stretch/>
        </p:blipFill>
        <p:spPr>
          <a:xfrm>
            <a:off x="453904" y="2936392"/>
            <a:ext cx="894755" cy="116306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5DE975-6CB8-4ECF-AD28-1E68328BE5BA}"/>
              </a:ext>
            </a:extLst>
          </p:cNvPr>
          <p:cNvSpPr/>
          <p:nvPr/>
        </p:nvSpPr>
        <p:spPr>
          <a:xfrm>
            <a:off x="174576" y="2655277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VR Watch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74E12F-32DE-4346-BD7A-0F33A0AB7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44" y="4307389"/>
            <a:ext cx="1064074" cy="73962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8F49BD-ADE6-4520-9AD3-83EB623166D4}"/>
              </a:ext>
            </a:extLst>
          </p:cNvPr>
          <p:cNvCxnSpPr>
            <a:cxnSpLocks/>
          </p:cNvCxnSpPr>
          <p:nvPr/>
        </p:nvCxnSpPr>
        <p:spPr>
          <a:xfrm flipH="1">
            <a:off x="901281" y="4022454"/>
            <a:ext cx="1" cy="20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AE05BF-9478-41CB-B2CF-738AB0DBF337}"/>
              </a:ext>
            </a:extLst>
          </p:cNvPr>
          <p:cNvSpPr/>
          <p:nvPr/>
        </p:nvSpPr>
        <p:spPr>
          <a:xfrm>
            <a:off x="486909" y="3948205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B01DE7-956D-4B1E-9945-9E94F3B86D4E}"/>
              </a:ext>
            </a:extLst>
          </p:cNvPr>
          <p:cNvSpPr/>
          <p:nvPr/>
        </p:nvSpPr>
        <p:spPr>
          <a:xfrm>
            <a:off x="1165778" y="4504169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Gear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C5D5C4-B239-41C4-A1AD-00EFE331F368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1165778" y="3160703"/>
            <a:ext cx="2310892" cy="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5F11CE-E2A9-4880-BC87-FBC79B772ADC}"/>
              </a:ext>
            </a:extLst>
          </p:cNvPr>
          <p:cNvSpPr/>
          <p:nvPr/>
        </p:nvSpPr>
        <p:spPr>
          <a:xfrm>
            <a:off x="5498242" y="2750271"/>
            <a:ext cx="1750137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UDP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643B87-01D9-4DA4-9551-5B4DE1960D17}"/>
              </a:ext>
            </a:extLst>
          </p:cNvPr>
          <p:cNvSpPr/>
          <p:nvPr/>
        </p:nvSpPr>
        <p:spPr>
          <a:xfrm>
            <a:off x="1483470" y="2746178"/>
            <a:ext cx="192975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Receive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UDP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59902" y="89726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기술 소개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2" y="1699400"/>
              <a:ext cx="303251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A2A99-54DD-497B-BA0D-035EFD035D54}"/>
              </a:ext>
            </a:extLst>
          </p:cNvPr>
          <p:cNvSpPr/>
          <p:nvPr/>
        </p:nvSpPr>
        <p:spPr>
          <a:xfrm>
            <a:off x="762000" y="1393044"/>
            <a:ext cx="7702550" cy="346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NAT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Traversal</a:t>
            </a:r>
            <a:r>
              <a:rPr lang="ko-KR" altLang="en-US" sz="1800" dirty="0">
                <a:solidFill>
                  <a:schemeClr val="tx1"/>
                </a:solidFill>
              </a:rPr>
              <a:t>은 </a:t>
            </a:r>
            <a:r>
              <a:rPr lang="en-US" altLang="ko-KR" sz="1800" dirty="0">
                <a:solidFill>
                  <a:schemeClr val="tx1"/>
                </a:solidFill>
              </a:rPr>
              <a:t>NAT gateway</a:t>
            </a:r>
            <a:r>
              <a:rPr lang="ko-KR" altLang="en-US" sz="1800" dirty="0">
                <a:solidFill>
                  <a:schemeClr val="tx1"/>
                </a:solidFill>
              </a:rPr>
              <a:t>를 통과하는 </a:t>
            </a:r>
            <a:r>
              <a:rPr lang="en-US" altLang="ko-KR" sz="1800" dirty="0">
                <a:solidFill>
                  <a:schemeClr val="tx1"/>
                </a:solidFill>
              </a:rPr>
              <a:t>TCP/IP network </a:t>
            </a:r>
            <a:r>
              <a:rPr lang="ko-KR" altLang="en-US" sz="1800" dirty="0">
                <a:solidFill>
                  <a:schemeClr val="tx1"/>
                </a:solidFill>
              </a:rPr>
              <a:t>혹은 </a:t>
            </a:r>
            <a:r>
              <a:rPr lang="en-US" altLang="ko-KR" sz="1800" dirty="0">
                <a:solidFill>
                  <a:schemeClr val="tx1"/>
                </a:solidFill>
              </a:rPr>
              <a:t>UDP connection</a:t>
            </a:r>
            <a:r>
              <a:rPr lang="ko-KR" altLang="en-US" sz="1800" dirty="0">
                <a:solidFill>
                  <a:schemeClr val="tx1"/>
                </a:solidFill>
              </a:rPr>
              <a:t>을 연결하고 유지를 하기위한 기술들의 일반적인 용어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여러가지 </a:t>
            </a:r>
            <a:r>
              <a:rPr lang="en-US" altLang="ko-KR" sz="1800" dirty="0">
                <a:solidFill>
                  <a:schemeClr val="tx1"/>
                </a:solidFill>
              </a:rPr>
              <a:t>NAT Traversal </a:t>
            </a:r>
            <a:r>
              <a:rPr lang="ko-KR" altLang="en-US" sz="1800" dirty="0">
                <a:solidFill>
                  <a:schemeClr val="tx1"/>
                </a:solidFill>
              </a:rPr>
              <a:t>방식 중에 리얼타임에 가장 적합한 </a:t>
            </a:r>
            <a:r>
              <a:rPr lang="en-US" altLang="ko-KR" sz="1800" dirty="0">
                <a:solidFill>
                  <a:schemeClr val="tx1"/>
                </a:solidFill>
              </a:rPr>
              <a:t>UDP Hole Punching</a:t>
            </a:r>
            <a:r>
              <a:rPr lang="ko-KR" altLang="en-US" sz="1800" dirty="0">
                <a:solidFill>
                  <a:schemeClr val="tx1"/>
                </a:solidFill>
              </a:rPr>
              <a:t>을 사용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3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  <a:p>
            <a:r>
              <a:rPr lang="en-US" altLang="ko-KR" sz="1600" b="1" dirty="0"/>
              <a:t>     - </a:t>
            </a:r>
            <a:r>
              <a:rPr lang="ko-KR" altLang="en-US" sz="1600" b="1" dirty="0"/>
              <a:t>서로 다른 </a:t>
            </a:r>
            <a:r>
              <a:rPr lang="en-US" altLang="ko-KR" sz="1600" b="1" dirty="0"/>
              <a:t>NAT</a:t>
            </a:r>
            <a:r>
              <a:rPr lang="ko-KR" altLang="en-US" sz="1600" b="1" dirty="0"/>
              <a:t>으로 막혀 있는 두 </a:t>
            </a:r>
            <a:r>
              <a:rPr lang="en-US" altLang="ko-KR" sz="1600" b="1" dirty="0"/>
              <a:t>peer</a:t>
            </a:r>
            <a:r>
              <a:rPr lang="ko-KR" altLang="en-US" sz="1600" b="1" dirty="0"/>
              <a:t>들 사이에 </a:t>
            </a:r>
            <a:r>
              <a:rPr lang="en-US" altLang="ko-KR" sz="1600" b="1" dirty="0"/>
              <a:t>p2p </a:t>
            </a:r>
            <a:r>
              <a:rPr lang="ko-KR" altLang="en-US" sz="1600" b="1" dirty="0"/>
              <a:t>통신을 하기위한 방법</a:t>
            </a:r>
            <a:endParaRPr lang="en-US" altLang="ko-KR" sz="1600" b="1" dirty="0"/>
          </a:p>
          <a:p>
            <a:r>
              <a:rPr lang="en-US" altLang="ko-KR" sz="1600" b="1" dirty="0"/>
              <a:t>     - </a:t>
            </a:r>
            <a:r>
              <a:rPr lang="ko-KR" altLang="en-US" sz="1600" b="1" dirty="0"/>
              <a:t>처음에 </a:t>
            </a:r>
            <a:r>
              <a:rPr lang="en-US" altLang="ko-KR" sz="1600" b="1" dirty="0"/>
              <a:t>UDP </a:t>
            </a:r>
            <a:r>
              <a:rPr lang="ko-KR" altLang="en-US" sz="1600" b="1" dirty="0"/>
              <a:t>통신용 </a:t>
            </a:r>
            <a:r>
              <a:rPr lang="en-US" altLang="ko-KR" sz="1600" b="1" dirty="0"/>
              <a:t>Connection</a:t>
            </a:r>
            <a:r>
              <a:rPr lang="ko-KR" altLang="en-US" sz="1600" b="1" dirty="0"/>
              <a:t>을 열기 위해 공인</a:t>
            </a:r>
            <a:r>
              <a:rPr lang="en-US" altLang="ko-KR" sz="1600" b="1" dirty="0" err="1"/>
              <a:t>ip</a:t>
            </a:r>
            <a:r>
              <a:rPr lang="ko-KR" altLang="en-US" sz="1600" b="1" dirty="0"/>
              <a:t>서버를 이용</a:t>
            </a:r>
            <a:endParaRPr lang="ko-KR" altLang="en-US" sz="1000" dirty="0"/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4B7C5B14-0C75-4940-BD72-1D3B9D5FA4DD}"/>
              </a:ext>
            </a:extLst>
          </p:cNvPr>
          <p:cNvSpPr/>
          <p:nvPr/>
        </p:nvSpPr>
        <p:spPr>
          <a:xfrm>
            <a:off x="5066276" y="1943511"/>
            <a:ext cx="2881970" cy="2848698"/>
          </a:xfrm>
          <a:prstGeom prst="wedgeRoundRectCallout">
            <a:avLst>
              <a:gd name="adj1" fmla="val -59076"/>
              <a:gd name="adj2" fmla="val 2374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Host A</a:t>
            </a:r>
            <a:r>
              <a:rPr lang="ko-KR" altLang="en-US" sz="1200" b="1" dirty="0">
                <a:solidFill>
                  <a:schemeClr val="tx1"/>
                </a:solidFill>
              </a:rPr>
              <a:t>와 </a:t>
            </a:r>
            <a:r>
              <a:rPr lang="en-US" altLang="ko-KR" sz="1200" b="1" dirty="0">
                <a:solidFill>
                  <a:schemeClr val="tx1"/>
                </a:solidFill>
              </a:rPr>
              <a:t>Host B</a:t>
            </a:r>
            <a:r>
              <a:rPr lang="ko-KR" altLang="en-US" sz="1200" b="1" dirty="0">
                <a:solidFill>
                  <a:schemeClr val="tx1"/>
                </a:solidFill>
              </a:rPr>
              <a:t>는</a:t>
            </a:r>
            <a:r>
              <a:rPr lang="en-US" altLang="ko-KR" sz="1200" b="1" dirty="0">
                <a:solidFill>
                  <a:schemeClr val="tx1"/>
                </a:solidFill>
              </a:rPr>
              <a:t> Server S</a:t>
            </a:r>
            <a:r>
              <a:rPr lang="ko-KR" altLang="en-US" sz="1200" b="1" dirty="0">
                <a:solidFill>
                  <a:schemeClr val="tx1"/>
                </a:solidFill>
              </a:rPr>
              <a:t>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Registry Session</a:t>
            </a:r>
            <a:r>
              <a:rPr lang="ko-KR" altLang="en-US" sz="1200" b="1" dirty="0">
                <a:solidFill>
                  <a:schemeClr val="tx1"/>
                </a:solidFill>
              </a:rPr>
              <a:t>메시지를 전송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payload</a:t>
            </a:r>
            <a:r>
              <a:rPr lang="ko-KR" altLang="en-US" sz="1200" b="1" dirty="0">
                <a:solidFill>
                  <a:schemeClr val="tx1"/>
                </a:solidFill>
              </a:rPr>
              <a:t>에는 자신이 사용하는 사설 </a:t>
            </a:r>
            <a:r>
              <a:rPr lang="en-US" altLang="ko-KR" sz="1200" b="1" dirty="0">
                <a:solidFill>
                  <a:schemeClr val="tx1"/>
                </a:solidFill>
              </a:rPr>
              <a:t>IP</a:t>
            </a:r>
            <a:r>
              <a:rPr lang="ko-KR" altLang="en-US" sz="1200" b="1" dirty="0">
                <a:solidFill>
                  <a:schemeClr val="tx1"/>
                </a:solidFill>
              </a:rPr>
              <a:t>와 포트번호를 실어서 보냄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 메시지는 </a:t>
            </a:r>
            <a:r>
              <a:rPr lang="en-US" altLang="ko-KR" sz="1200" b="1" dirty="0">
                <a:solidFill>
                  <a:schemeClr val="tx1"/>
                </a:solidFill>
              </a:rPr>
              <a:t>NAT A/B</a:t>
            </a:r>
            <a:r>
              <a:rPr lang="ko-KR" altLang="en-US" sz="1200" b="1" dirty="0">
                <a:solidFill>
                  <a:schemeClr val="tx1"/>
                </a:solidFill>
              </a:rPr>
              <a:t>를 통해 </a:t>
            </a:r>
            <a:r>
              <a:rPr lang="en-US" altLang="ko-KR" sz="1200" b="1" dirty="0">
                <a:solidFill>
                  <a:schemeClr val="tx1"/>
                </a:solidFill>
              </a:rPr>
              <a:t>Server S</a:t>
            </a:r>
            <a:r>
              <a:rPr lang="ko-KR" altLang="en-US" sz="1200" b="1" dirty="0">
                <a:solidFill>
                  <a:schemeClr val="tx1"/>
                </a:solidFill>
              </a:rPr>
              <a:t>로 전달되는데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이때 </a:t>
            </a:r>
            <a:r>
              <a:rPr lang="en-US" altLang="ko-KR" sz="1200" b="1" dirty="0">
                <a:solidFill>
                  <a:schemeClr val="tx1"/>
                </a:solidFill>
              </a:rPr>
              <a:t>Binding Entry, Filtering Entry</a:t>
            </a:r>
            <a:r>
              <a:rPr lang="ko-KR" altLang="en-US" sz="1200" b="1" dirty="0">
                <a:solidFill>
                  <a:schemeClr val="tx1"/>
                </a:solidFill>
              </a:rPr>
              <a:t>가 생성되고 </a:t>
            </a:r>
            <a:r>
              <a:rPr lang="en-US" altLang="ko-KR" sz="1200" b="1" dirty="0">
                <a:solidFill>
                  <a:schemeClr val="tx1"/>
                </a:solidFill>
              </a:rPr>
              <a:t>Host</a:t>
            </a:r>
            <a:r>
              <a:rPr lang="ko-KR" altLang="en-US" sz="1200" b="1" dirty="0">
                <a:solidFill>
                  <a:schemeClr val="tx1"/>
                </a:solidFill>
              </a:rPr>
              <a:t>로 부터 수신한 패킷의 </a:t>
            </a:r>
            <a:r>
              <a:rPr lang="en-US" altLang="ko-KR" sz="1200" b="1" dirty="0">
                <a:solidFill>
                  <a:schemeClr val="tx1"/>
                </a:solidFill>
              </a:rPr>
              <a:t>Source</a:t>
            </a:r>
            <a:r>
              <a:rPr lang="ko-KR" altLang="en-US" sz="1200" b="1" dirty="0">
                <a:solidFill>
                  <a:schemeClr val="tx1"/>
                </a:solidFill>
              </a:rPr>
              <a:t>정보를 변경하여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B5A3CE-0FCA-4FCD-BA31-0365FEBF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41" y="1798639"/>
            <a:ext cx="347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C4077-0E1B-4722-B4ED-1034C044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1" y="1250038"/>
            <a:ext cx="3495675" cy="3067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64AAE-C68F-418E-B12C-E9780145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21" y="1250038"/>
            <a:ext cx="3505200" cy="306705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307392" y="4407877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Host B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P2P </a:t>
            </a:r>
            <a:r>
              <a:rPr lang="ko-KR" altLang="en-US" b="1" dirty="0">
                <a:solidFill>
                  <a:schemeClr val="tx1"/>
                </a:solidFill>
              </a:rPr>
              <a:t>통신을 하고자 하는 </a:t>
            </a:r>
            <a:r>
              <a:rPr lang="en-US" altLang="ko-KR" b="1" dirty="0">
                <a:solidFill>
                  <a:schemeClr val="tx1"/>
                </a:solidFill>
              </a:rPr>
              <a:t>Host A</a:t>
            </a:r>
            <a:r>
              <a:rPr lang="ko-KR" altLang="en-US" b="1" dirty="0">
                <a:solidFill>
                  <a:schemeClr val="tx1"/>
                </a:solidFill>
              </a:rPr>
              <a:t>가 </a:t>
            </a:r>
            <a:r>
              <a:rPr lang="en-US" altLang="ko-KR" b="1" dirty="0">
                <a:solidFill>
                  <a:schemeClr val="tx1"/>
                </a:solidFill>
              </a:rPr>
              <a:t>payload</a:t>
            </a:r>
            <a:r>
              <a:rPr lang="ko-KR" altLang="en-US" b="1" dirty="0">
                <a:solidFill>
                  <a:schemeClr val="tx1"/>
                </a:solidFill>
              </a:rPr>
              <a:t>에 </a:t>
            </a:r>
            <a:r>
              <a:rPr lang="en-US" altLang="ko-KR" b="1" dirty="0">
                <a:solidFill>
                  <a:schemeClr val="tx1"/>
                </a:solidFill>
              </a:rPr>
              <a:t>Host B</a:t>
            </a:r>
            <a:r>
              <a:rPr lang="ko-KR" altLang="en-US" b="1" dirty="0">
                <a:solidFill>
                  <a:schemeClr val="tx1"/>
                </a:solidFill>
              </a:rPr>
              <a:t>의 주소를</a:t>
            </a:r>
            <a:r>
              <a:rPr lang="en-US" altLang="ko-KR" b="1" dirty="0">
                <a:solidFill>
                  <a:schemeClr val="tx1"/>
                </a:solidFill>
              </a:rPr>
              <a:t> Server</a:t>
            </a:r>
            <a:r>
              <a:rPr lang="ko-KR" altLang="en-US" b="1" dirty="0">
                <a:solidFill>
                  <a:schemeClr val="tx1"/>
                </a:solidFill>
              </a:rPr>
              <a:t>로 보내주면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 S</a:t>
            </a:r>
            <a:r>
              <a:rPr lang="ko-KR" altLang="en-US" b="1" dirty="0">
                <a:solidFill>
                  <a:schemeClr val="tx1"/>
                </a:solidFill>
              </a:rPr>
              <a:t>가 양쪽의 </a:t>
            </a:r>
            <a:r>
              <a:rPr lang="en-US" altLang="ko-KR" b="1" dirty="0">
                <a:solidFill>
                  <a:schemeClr val="tx1"/>
                </a:solidFill>
              </a:rPr>
              <a:t>Host</a:t>
            </a:r>
            <a:r>
              <a:rPr lang="ko-KR" altLang="en-US" b="1" dirty="0">
                <a:solidFill>
                  <a:schemeClr val="tx1"/>
                </a:solidFill>
              </a:rPr>
              <a:t>로 통신을 원하는 </a:t>
            </a:r>
            <a:r>
              <a:rPr lang="en-US" altLang="ko-KR" b="1" dirty="0">
                <a:solidFill>
                  <a:schemeClr val="tx1"/>
                </a:solidFill>
              </a:rPr>
              <a:t>Host</a:t>
            </a:r>
            <a:r>
              <a:rPr lang="ko-KR" altLang="en-US" b="1" dirty="0">
                <a:solidFill>
                  <a:schemeClr val="tx1"/>
                </a:solidFill>
              </a:rPr>
              <a:t>주소를 알려주면서 </a:t>
            </a:r>
            <a:r>
              <a:rPr lang="en-US" altLang="ko-KR" b="1" dirty="0">
                <a:solidFill>
                  <a:schemeClr val="tx1"/>
                </a:solidFill>
              </a:rPr>
              <a:t>P2P</a:t>
            </a:r>
            <a:r>
              <a:rPr lang="ko-KR" altLang="en-US" b="1" dirty="0">
                <a:solidFill>
                  <a:schemeClr val="tx1"/>
                </a:solidFill>
              </a:rPr>
              <a:t> 통신을 가능하게 함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0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Hole Punching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307392" y="4407877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이제 </a:t>
            </a:r>
            <a:r>
              <a:rPr lang="en-US" altLang="ko-KR" b="1" dirty="0">
                <a:solidFill>
                  <a:schemeClr val="tx1"/>
                </a:solidFill>
              </a:rPr>
              <a:t>Host A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Host B</a:t>
            </a:r>
            <a:r>
              <a:rPr lang="ko-KR" altLang="en-US" b="1" dirty="0">
                <a:solidFill>
                  <a:schemeClr val="tx1"/>
                </a:solidFill>
              </a:rPr>
              <a:t>는 </a:t>
            </a:r>
            <a:r>
              <a:rPr lang="en-US" altLang="ko-KR" b="1" dirty="0">
                <a:solidFill>
                  <a:schemeClr val="tx1"/>
                </a:solidFill>
              </a:rPr>
              <a:t>P2P </a:t>
            </a:r>
            <a:r>
              <a:rPr lang="ko-KR" altLang="en-US" b="1" dirty="0">
                <a:solidFill>
                  <a:schemeClr val="tx1"/>
                </a:solidFill>
              </a:rPr>
              <a:t>통신을 위한 상대방의 </a:t>
            </a:r>
            <a:r>
              <a:rPr lang="en-US" altLang="ko-KR" b="1" dirty="0">
                <a:solidFill>
                  <a:schemeClr val="tx1"/>
                </a:solidFill>
              </a:rPr>
              <a:t>Public </a:t>
            </a:r>
            <a:r>
              <a:rPr lang="en-US" altLang="ko-KR" b="1" dirty="0" err="1">
                <a:solidFill>
                  <a:schemeClr val="tx1"/>
                </a:solidFill>
              </a:rPr>
              <a:t>EndPonit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Private </a:t>
            </a:r>
            <a:r>
              <a:rPr lang="en-US" altLang="ko-KR" b="1" dirty="0" err="1">
                <a:solidFill>
                  <a:schemeClr val="tx1"/>
                </a:solidFill>
              </a:rPr>
              <a:t>EndPoint</a:t>
            </a:r>
            <a:r>
              <a:rPr lang="ko-KR" altLang="en-US" b="1" dirty="0">
                <a:solidFill>
                  <a:schemeClr val="tx1"/>
                </a:solidFill>
              </a:rPr>
              <a:t>를 알게 되었고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이제 서로 간에 </a:t>
            </a:r>
            <a:r>
              <a:rPr lang="en-US" altLang="ko-KR" b="1" dirty="0">
                <a:solidFill>
                  <a:schemeClr val="tx1"/>
                </a:solidFill>
              </a:rPr>
              <a:t>P2P </a:t>
            </a:r>
            <a:r>
              <a:rPr lang="ko-KR" altLang="en-US" b="1" dirty="0">
                <a:solidFill>
                  <a:schemeClr val="tx1"/>
                </a:solidFill>
              </a:rPr>
              <a:t>데이터 통신을 거의 동시에 시도할 수 있게 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E7EE5-BF9D-45C2-85E5-ECC75C9DE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2" y="1185158"/>
            <a:ext cx="71913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0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EDA20-54BB-4B5C-8185-1332A5FD367F}"/>
              </a:ext>
            </a:extLst>
          </p:cNvPr>
          <p:cNvCxnSpPr>
            <a:cxnSpLocks/>
          </p:cNvCxnSpPr>
          <p:nvPr/>
        </p:nvCxnSpPr>
        <p:spPr>
          <a:xfrm>
            <a:off x="0" y="545805"/>
            <a:ext cx="1850065" cy="161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CEEA76-E8BA-419B-9DC2-824345D0BCB3}"/>
              </a:ext>
            </a:extLst>
          </p:cNvPr>
          <p:cNvCxnSpPr>
            <a:cxnSpLocks/>
          </p:cNvCxnSpPr>
          <p:nvPr/>
        </p:nvCxnSpPr>
        <p:spPr>
          <a:xfrm>
            <a:off x="4302642" y="580693"/>
            <a:ext cx="48413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5AA616F-FB38-4DF0-AA34-42CFB8115844}"/>
              </a:ext>
            </a:extLst>
          </p:cNvPr>
          <p:cNvSpPr/>
          <p:nvPr/>
        </p:nvSpPr>
        <p:spPr>
          <a:xfrm>
            <a:off x="1221001" y="365443"/>
            <a:ext cx="392917" cy="3601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Shape 144">
            <a:extLst>
              <a:ext uri="{FF2B5EF4-FFF2-40B4-BE49-F238E27FC236}">
                <a16:creationId xmlns:a16="http://schemas.microsoft.com/office/drawing/2014/main" id="{9A988ECE-B007-4531-AB41-2DA0902848B7}"/>
              </a:ext>
            </a:extLst>
          </p:cNvPr>
          <p:cNvGrpSpPr/>
          <p:nvPr/>
        </p:nvGrpSpPr>
        <p:grpSpPr>
          <a:xfrm>
            <a:off x="1313411" y="438492"/>
            <a:ext cx="214625" cy="214625"/>
            <a:chOff x="2594050" y="1631825"/>
            <a:chExt cx="439625" cy="439625"/>
          </a:xfrm>
        </p:grpSpPr>
        <p:sp>
          <p:nvSpPr>
            <p:cNvPr id="20" name="Shape 145">
              <a:extLst>
                <a:ext uri="{FF2B5EF4-FFF2-40B4-BE49-F238E27FC236}">
                  <a16:creationId xmlns:a16="http://schemas.microsoft.com/office/drawing/2014/main" id="{AD8C6083-9F8D-4126-B3AC-7D35BA2B0EC7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146">
              <a:extLst>
                <a:ext uri="{FF2B5EF4-FFF2-40B4-BE49-F238E27FC236}">
                  <a16:creationId xmlns:a16="http://schemas.microsoft.com/office/drawing/2014/main" id="{49CE51AD-9882-46F7-BB36-A7001AB3050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47">
              <a:extLst>
                <a:ext uri="{FF2B5EF4-FFF2-40B4-BE49-F238E27FC236}">
                  <a16:creationId xmlns:a16="http://schemas.microsoft.com/office/drawing/2014/main" id="{20C00E2C-8126-4DA1-92A1-F34C70A65CF2}"/>
                </a:ext>
              </a:extLst>
            </p:cNvPr>
            <p:cNvSpPr/>
            <p:nvPr/>
          </p:nvSpPr>
          <p:spPr>
            <a:xfrm>
              <a:off x="2662848" y="1699400"/>
              <a:ext cx="303250" cy="303251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Shape 148">
              <a:extLst>
                <a:ext uri="{FF2B5EF4-FFF2-40B4-BE49-F238E27FC236}">
                  <a16:creationId xmlns:a16="http://schemas.microsoft.com/office/drawing/2014/main" id="{B0E16710-DA80-44BD-8F57-4315B446217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142">
            <a:extLst>
              <a:ext uri="{FF2B5EF4-FFF2-40B4-BE49-F238E27FC236}">
                <a16:creationId xmlns:a16="http://schemas.microsoft.com/office/drawing/2014/main" id="{E0F803CE-FC59-4947-99B1-A1A137BFBC4E}"/>
              </a:ext>
            </a:extLst>
          </p:cNvPr>
          <p:cNvSpPr txBox="1">
            <a:spLocks/>
          </p:cNvSpPr>
          <p:nvPr/>
        </p:nvSpPr>
        <p:spPr>
          <a:xfrm>
            <a:off x="1863866" y="34910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000" b="1" dirty="0">
                <a:latin typeface="+mn-ea"/>
                <a:ea typeface="+mn-ea"/>
              </a:rPr>
              <a:t>기술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5226F-C22E-4753-9D47-5A2D55D0668A}"/>
              </a:ext>
            </a:extLst>
          </p:cNvPr>
          <p:cNvSpPr txBox="1"/>
          <p:nvPr/>
        </p:nvSpPr>
        <p:spPr>
          <a:xfrm>
            <a:off x="78230" y="846604"/>
            <a:ext cx="73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UDP Packet </a:t>
            </a:r>
            <a:r>
              <a:rPr lang="ko-KR" altLang="en-US" sz="1600" b="1" dirty="0"/>
              <a:t>처리</a:t>
            </a:r>
            <a:endParaRPr lang="en-US" altLang="ko-KR" sz="16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735F67-6A65-46FD-8BCA-A8ADD2ABCE37}"/>
              </a:ext>
            </a:extLst>
          </p:cNvPr>
          <p:cNvSpPr/>
          <p:nvPr/>
        </p:nvSpPr>
        <p:spPr>
          <a:xfrm>
            <a:off x="218173" y="3275271"/>
            <a:ext cx="8707654" cy="5784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Gear 360 App</a:t>
            </a:r>
            <a:r>
              <a:rPr lang="ko-KR" altLang="en-US" b="1" dirty="0">
                <a:solidFill>
                  <a:schemeClr val="tx1"/>
                </a:solidFill>
              </a:rPr>
              <a:t>에서 오는 패킷을 받아서 앞의 </a:t>
            </a:r>
            <a:r>
              <a:rPr lang="en-US" altLang="ko-KR" b="1" dirty="0">
                <a:solidFill>
                  <a:schemeClr val="tx1"/>
                </a:solidFill>
              </a:rPr>
              <a:t>Header</a:t>
            </a:r>
            <a:r>
              <a:rPr lang="ko-KR" altLang="en-US" b="1" dirty="0">
                <a:solidFill>
                  <a:schemeClr val="tx1"/>
                </a:solidFill>
              </a:rPr>
              <a:t>들을 보고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조합하여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하나의 영상 </a:t>
            </a:r>
            <a:r>
              <a:rPr lang="en-US" altLang="ko-KR" b="1" dirty="0">
                <a:solidFill>
                  <a:schemeClr val="tx1"/>
                </a:solidFill>
              </a:rPr>
              <a:t>Packet</a:t>
            </a:r>
            <a:r>
              <a:rPr lang="ko-KR" altLang="en-US" b="1" dirty="0">
                <a:solidFill>
                  <a:schemeClr val="tx1"/>
                </a:solidFill>
              </a:rPr>
              <a:t>으로 만들어 준 후 영상을 띄워 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35C969-5248-4AA7-B86B-0D9A6AB97F68}"/>
              </a:ext>
            </a:extLst>
          </p:cNvPr>
          <p:cNvSpPr/>
          <p:nvPr/>
        </p:nvSpPr>
        <p:spPr>
          <a:xfrm>
            <a:off x="835012" y="1783370"/>
            <a:ext cx="7772400" cy="57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10B4A-258D-4272-BB02-B637A17531DD}"/>
              </a:ext>
            </a:extLst>
          </p:cNvPr>
          <p:cNvCxnSpPr/>
          <p:nvPr/>
        </p:nvCxnSpPr>
        <p:spPr>
          <a:xfrm>
            <a:off x="2030766" y="1783369"/>
            <a:ext cx="0" cy="578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A7E13C-2189-498A-9B00-4CE9322C5E61}"/>
              </a:ext>
            </a:extLst>
          </p:cNvPr>
          <p:cNvSpPr/>
          <p:nvPr/>
        </p:nvSpPr>
        <p:spPr>
          <a:xfrm>
            <a:off x="715026" y="1867059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Time_stamp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E24CD5-6C88-4D86-A830-85E152AF67EB}"/>
              </a:ext>
            </a:extLst>
          </p:cNvPr>
          <p:cNvSpPr/>
          <p:nvPr/>
        </p:nvSpPr>
        <p:spPr>
          <a:xfrm>
            <a:off x="5050301" y="1881100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1A50A0-3CB7-4257-8833-A85EF3294751}"/>
              </a:ext>
            </a:extLst>
          </p:cNvPr>
          <p:cNvSpPr/>
          <p:nvPr/>
        </p:nvSpPr>
        <p:spPr>
          <a:xfrm>
            <a:off x="529036" y="1306196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수신 </a:t>
            </a:r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5A517D-5E95-4891-99D6-8CFE5433DC2C}"/>
              </a:ext>
            </a:extLst>
          </p:cNvPr>
          <p:cNvCxnSpPr/>
          <p:nvPr/>
        </p:nvCxnSpPr>
        <p:spPr>
          <a:xfrm>
            <a:off x="3191351" y="1783369"/>
            <a:ext cx="0" cy="578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A59951-F87D-4D56-9FE9-DF78E8556814}"/>
              </a:ext>
            </a:extLst>
          </p:cNvPr>
          <p:cNvSpPr/>
          <p:nvPr/>
        </p:nvSpPr>
        <p:spPr>
          <a:xfrm>
            <a:off x="1934204" y="1867059"/>
            <a:ext cx="1383929" cy="356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Seq_num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8918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311</Words>
  <Application>Microsoft Office PowerPoint</Application>
  <PresentationFormat>화면 슬라이드 쇼(16:9)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함초롬돋움</vt:lpstr>
      <vt:lpstr>맑은 고딕</vt:lpstr>
      <vt:lpstr>Quattrocento Sans</vt:lpstr>
      <vt:lpstr>나눔고딕</vt:lpstr>
      <vt:lpstr>Arial</vt:lpstr>
      <vt:lpstr>Lora</vt:lpstr>
      <vt:lpstr>Viola template</vt:lpstr>
      <vt:lpstr>VICER팀 주요 기술 발표</vt:lpstr>
      <vt:lpstr>Contents</vt:lpstr>
      <vt:lpstr>Part 소개</vt:lpstr>
      <vt:lpstr>시스템 구성</vt:lpstr>
      <vt:lpstr>기술 소개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2팀 LAP  ENOMA!</dc:title>
  <dc:creator>rihje</dc:creator>
  <cp:lastModifiedBy>rihjeo@gmail.com</cp:lastModifiedBy>
  <cp:revision>189</cp:revision>
  <dcterms:modified xsi:type="dcterms:W3CDTF">2018-10-10T12:11:07Z</dcterms:modified>
</cp:coreProperties>
</file>