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8" r:id="rId3"/>
    <p:sldId id="261" r:id="rId4"/>
    <p:sldId id="262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0219D-7A96-4D4F-8708-D1569B97BFDD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AA34B-20C2-4638-BAA1-C9042F09B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73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6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2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964D3-32DD-46EE-AA10-1A0D9A2C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6CAC51-C3EE-4FC9-8CF3-1CA6434BF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053CD-B9A2-4EF3-B073-74D8C224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4EE1-B90B-409D-B714-F7AF20EBE36D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E9F65-800A-4403-992F-0C28192C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F83EF-FFDF-40FC-877A-03B7E4C9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75C7-D613-4055-9C1D-2C9BF6781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84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27E99-E085-49AA-86B7-4081ECDF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0F9DD9-6B35-4B8B-9E50-2F83C6C8A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69F01-42D8-4926-844D-AC67FB97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4EE1-B90B-409D-B714-F7AF20EBE36D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0971F-6925-4C89-90AF-A7F86028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08058-EF37-44E3-BF78-89AE6266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75C7-D613-4055-9C1D-2C9BF6781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3C3C99-080E-491A-9851-7D93139DA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50979E-4CB4-46A0-AF9C-B65F30E80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797AD-11A3-4658-BEAF-6CEE2FB8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4EE1-B90B-409D-B714-F7AF20EBE36D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861DD-3935-44E8-99E2-E5910BED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C1499-78EB-40A3-9D04-DEA764E2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75C7-D613-4055-9C1D-2C9BF6781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6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804CA-3E17-47D1-8E08-42C5821F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7FDDD-E5AF-4D43-AD5B-24FF2BE61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157EB-D26D-4FCE-81FE-552740A4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4EE1-B90B-409D-B714-F7AF20EBE36D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32B13-EAA1-496A-919A-D5D9399B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BF244-362F-49C4-BCE7-2807ADFB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75C7-D613-4055-9C1D-2C9BF6781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56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01361-A4C2-4258-86D3-446373E3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7D5A2-2E05-4693-87F5-52FAA673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938C1-AD2A-405A-8B60-D0E1ECC1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4EE1-B90B-409D-B714-F7AF20EBE36D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E1E44-52D1-49F6-81DE-1DCA3599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CC021-E7A5-444C-ADF7-B0A594BE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75C7-D613-4055-9C1D-2C9BF6781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61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DB79F-998E-4B45-BF26-74D90E22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54B71-DEC5-4C55-AF17-99140EC93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9FADE-3C5A-4152-910A-F87B7B72C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30BE4C-6096-477E-8209-ACD1B341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4EE1-B90B-409D-B714-F7AF20EBE36D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9DB8F-E70E-4AA2-A01C-D12816E5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83ED7-5811-477A-98E6-53219837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75C7-D613-4055-9C1D-2C9BF6781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5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E0F95-FF37-4E86-ABC3-EB3036BD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05319F-33ED-4A82-86BF-65C6750E0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1EEFAA-AD44-4D07-8F18-748D745F8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3745A3-7DFB-40F1-89D6-B4FE1E79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41D0B-C9F3-4274-A8A5-4C95CCF2C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FF3CE9-6C1F-481D-A02A-BDF58AFD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4EE1-B90B-409D-B714-F7AF20EBE36D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3CAEC1-4371-4D23-80C8-C528ED9C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016075-DFCD-44D9-AA04-EAB62B77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75C7-D613-4055-9C1D-2C9BF6781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50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842D8-72A7-4610-AEC0-A3152D78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0BA58E-DA06-4EE2-912A-2FE170F8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4EE1-B90B-409D-B714-F7AF20EBE36D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E41C80-B59F-41D0-AE3F-8DAD5F33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06F091-4FA7-4194-B046-70CBF9BC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75C7-D613-4055-9C1D-2C9BF6781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7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5C961A-6F3A-431C-9554-84C038D6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4EE1-B90B-409D-B714-F7AF20EBE36D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9093B-C940-43C4-A6C3-F585C135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E096D-7F2A-4539-B399-EE5E5E96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75C7-D613-4055-9C1D-2C9BF6781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69086-932D-440D-BD5E-F2FF679C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30F29-FF2A-42E0-A98A-AEC22496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18331C-04DE-4362-8146-4257E7230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95BE9-B0FD-4E08-87C0-D29AE05C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4EE1-B90B-409D-B714-F7AF20EBE36D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D4242-5639-4B56-86EA-70877593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807192-13F1-4291-9777-7945212A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75C7-D613-4055-9C1D-2C9BF6781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7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850ED-F7C4-478C-AEA7-8BCB5CCD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698B0E-09C7-4365-A6E4-44254ACBD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D6059A-0720-4E77-8A42-C3E532C70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72D1EF-229B-41BF-AA90-18B8323C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4EE1-B90B-409D-B714-F7AF20EBE36D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F8F77F-47D5-4FBA-A2B0-D09EE720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96ADD-ACEB-49FB-86BD-40E2C5FC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75C7-D613-4055-9C1D-2C9BF6781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6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3DF652-2DF5-4359-8DCD-DD2BF2F9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69617-6319-4135-8A41-43A26AAD9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8707F-1DEB-4542-B9BD-7AF040A01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4EE1-B90B-409D-B714-F7AF20EBE36D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BDD46-19EC-40F6-8901-21C41BB06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BA3E7-AF35-4539-A937-79AAB4176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75C7-D613-4055-9C1D-2C9BF6781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9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438805" y="1700808"/>
            <a:ext cx="9348015" cy="33603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1679509" y="1892829"/>
            <a:ext cx="8928992" cy="2976331"/>
          </a:xfrm>
          <a:prstGeom prst="rect">
            <a:avLst/>
          </a:prstGeom>
          <a:solidFill>
            <a:srgbClr val="27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2351584" y="2242222"/>
            <a:ext cx="7584843" cy="2226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0666" b="1" spc="-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210 맨발의청춘 B" panose="02020603020101020101" pitchFamily="18" charset="-127"/>
              </a:rPr>
              <a:t>VICER</a:t>
            </a:r>
            <a:endParaRPr lang="en-US" altLang="ko-KR" sz="8000" b="1" spc="-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210 맨발의청춘 B" panose="02020603020101020101" pitchFamily="18" charset="-127"/>
            </a:endParaRPr>
          </a:p>
          <a:p>
            <a:pPr algn="dist"/>
            <a:r>
              <a:rPr lang="en-US" altLang="ko-KR" sz="1600" dirty="0">
                <a:solidFill>
                  <a:srgbClr val="FEC9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VR</a:t>
            </a:r>
            <a:r>
              <a:rPr lang="ko-KR" altLang="en-US" sz="1600" dirty="0">
                <a:solidFill>
                  <a:srgbClr val="FEC9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</a:t>
            </a:r>
            <a:r>
              <a:rPr lang="en-US" altLang="ko-KR" sz="1600" dirty="0">
                <a:solidFill>
                  <a:srgbClr val="FEC9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360</a:t>
            </a:r>
            <a:r>
              <a:rPr lang="ko-KR" altLang="en-US" sz="1600" dirty="0">
                <a:solidFill>
                  <a:srgbClr val="FEC9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 카메라를 이용한 실시간 스트리밍 원격제어 차량</a:t>
            </a:r>
            <a:r>
              <a:rPr lang="en-US" altLang="ko-KR" sz="1600" dirty="0">
                <a:solidFill>
                  <a:srgbClr val="FEC9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(360° Avatar Driver)</a:t>
            </a:r>
          </a:p>
          <a:p>
            <a:pPr algn="dist"/>
            <a:endParaRPr lang="en-US" altLang="ko-KR" sz="1600" dirty="0">
              <a:solidFill>
                <a:srgbClr val="FEC9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35360" y="164638"/>
            <a:ext cx="1103445" cy="740701"/>
          </a:xfrm>
          <a:prstGeom prst="line">
            <a:avLst/>
          </a:prstGeom>
          <a:ln w="9525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786821" y="5889357"/>
            <a:ext cx="1117148" cy="776623"/>
          </a:xfrm>
          <a:prstGeom prst="line">
            <a:avLst/>
          </a:prstGeom>
          <a:ln w="9525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86625F-F610-4856-9D8F-62D71B9D3478}"/>
              </a:ext>
            </a:extLst>
          </p:cNvPr>
          <p:cNvSpPr txBox="1"/>
          <p:nvPr/>
        </p:nvSpPr>
        <p:spPr>
          <a:xfrm>
            <a:off x="6947" y="4939036"/>
            <a:ext cx="2796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b="1" dirty="0">
                <a:highlight>
                  <a:srgbClr val="00FFFF"/>
                </a:highlight>
              </a:rPr>
              <a:t>팀장</a:t>
            </a:r>
            <a:r>
              <a:rPr lang="en-US" altLang="ko-KR" b="1" dirty="0">
                <a:highlight>
                  <a:srgbClr val="00FFFF"/>
                </a:highlight>
              </a:rPr>
              <a:t>:</a:t>
            </a:r>
            <a:r>
              <a:rPr lang="ko-KR" altLang="en-US" b="1" dirty="0">
                <a:highlight>
                  <a:srgbClr val="00FFFF"/>
                </a:highlight>
              </a:rPr>
              <a:t>박지훈</a:t>
            </a:r>
            <a:r>
              <a:rPr lang="en-US" altLang="ko-KR" b="1" dirty="0">
                <a:highlight>
                  <a:srgbClr val="00FFFF"/>
                </a:highlight>
              </a:rPr>
              <a:t>(201601406)</a:t>
            </a:r>
          </a:p>
          <a:p>
            <a:r>
              <a:rPr lang="en-US" altLang="ko-KR" b="1" dirty="0"/>
              <a:t>       </a:t>
            </a:r>
            <a:r>
              <a:rPr lang="ko-KR" altLang="en-US" b="1" dirty="0"/>
              <a:t>나윤호</a:t>
            </a:r>
            <a:r>
              <a:rPr lang="en-US" altLang="ko-KR" b="1" dirty="0"/>
              <a:t>(201400978)</a:t>
            </a:r>
          </a:p>
          <a:p>
            <a:r>
              <a:rPr lang="en-US" altLang="ko-KR" b="1" dirty="0"/>
              <a:t>       </a:t>
            </a:r>
            <a:r>
              <a:rPr lang="ko-KR" altLang="en-US" b="1" dirty="0" err="1"/>
              <a:t>류형오</a:t>
            </a:r>
            <a:r>
              <a:rPr lang="en-US" altLang="ko-KR" b="1"/>
              <a:t>(201401059)</a:t>
            </a:r>
            <a:endParaRPr lang="en-US" altLang="ko-KR" b="1" dirty="0"/>
          </a:p>
          <a:p>
            <a:r>
              <a:rPr lang="en-US" altLang="ko-KR" b="1" dirty="0"/>
              <a:t>       </a:t>
            </a:r>
            <a:r>
              <a:rPr lang="ko-KR" altLang="en-US" b="1" dirty="0" err="1"/>
              <a:t>유한석</a:t>
            </a:r>
            <a:r>
              <a:rPr lang="en-US" altLang="ko-KR" b="1" dirty="0"/>
              <a:t>(201402097)</a:t>
            </a:r>
          </a:p>
          <a:p>
            <a:r>
              <a:rPr lang="en-US" altLang="ko-KR" b="1" dirty="0"/>
              <a:t>       </a:t>
            </a:r>
            <a:r>
              <a:rPr lang="ko-KR" altLang="en-US" b="1" dirty="0"/>
              <a:t>유정현</a:t>
            </a:r>
            <a:r>
              <a:rPr lang="en-US" altLang="ko-KR" b="1" dirty="0"/>
              <a:t>(201502085)</a:t>
            </a:r>
          </a:p>
          <a:p>
            <a:r>
              <a:rPr lang="en-US" altLang="ko-KR" dirty="0"/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78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0" y="1"/>
            <a:ext cx="1007435" cy="836713"/>
          </a:xfrm>
          <a:prstGeom prst="line">
            <a:avLst/>
          </a:prstGeom>
          <a:ln w="9525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041227" y="8160907"/>
            <a:ext cx="1199456" cy="1019605"/>
          </a:xfrm>
          <a:prstGeom prst="line">
            <a:avLst/>
          </a:prstGeom>
          <a:ln w="9525">
            <a:solidFill>
              <a:srgbClr val="6D6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1007435" y="2276872"/>
            <a:ext cx="7872875" cy="191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467" b="1" spc="-200" dirty="0">
              <a:solidFill>
                <a:srgbClr val="B78C7F"/>
              </a:solidFill>
              <a:latin typeface="+mj-lt"/>
              <a:ea typeface="한컴 윤고딕 250" panose="02020603020101020101" pitchFamily="18" charset="-127"/>
            </a:endParaRPr>
          </a:p>
          <a:p>
            <a:r>
              <a:rPr lang="en-US" altLang="ko-KR" sz="2667" b="1" dirty="0">
                <a:solidFill>
                  <a:srgbClr val="274555"/>
                </a:solidFill>
                <a:latin typeface="+mj-lt"/>
                <a:ea typeface="210 맨발의청춘 B" panose="02020603020101020101" pitchFamily="18" charset="-127"/>
              </a:rPr>
              <a:t>01  </a:t>
            </a:r>
            <a:r>
              <a:rPr lang="ko-KR" altLang="en-US" sz="2667" b="1" dirty="0">
                <a:solidFill>
                  <a:srgbClr val="274555"/>
                </a:solidFill>
                <a:latin typeface="+mj-lt"/>
                <a:ea typeface="210 맨발의청춘 B" panose="02020603020101020101" pitchFamily="18" charset="-127"/>
              </a:rPr>
              <a:t>제품 개요</a:t>
            </a:r>
            <a:endParaRPr lang="en-US" altLang="ko-KR" sz="1867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210 맨발의청춘 R" panose="02020603020101020101" pitchFamily="18" charset="-127"/>
            </a:endParaRPr>
          </a:p>
          <a:p>
            <a:endParaRPr lang="en-US" altLang="ko-KR" sz="1200" dirty="0">
              <a:solidFill>
                <a:srgbClr val="B78C7F"/>
              </a:solidFill>
              <a:latin typeface="+mj-lt"/>
              <a:ea typeface="210 맨발의청춘 B" panose="02020603020101020101" pitchFamily="18" charset="-127"/>
            </a:endParaRPr>
          </a:p>
          <a:p>
            <a:r>
              <a:rPr lang="en-US" altLang="ko-KR" sz="2667" b="1" dirty="0">
                <a:solidFill>
                  <a:srgbClr val="274555"/>
                </a:solidFill>
                <a:latin typeface="+mj-lt"/>
                <a:ea typeface="210 맨발의청춘 B" panose="02020603020101020101" pitchFamily="18" charset="-127"/>
              </a:rPr>
              <a:t>02  </a:t>
            </a:r>
            <a:r>
              <a:rPr lang="ko-KR" altLang="en-US" sz="2667" b="1" dirty="0">
                <a:solidFill>
                  <a:srgbClr val="274555"/>
                </a:solidFill>
                <a:latin typeface="+mj-lt"/>
                <a:ea typeface="210 맨발의청춘 B" panose="02020603020101020101" pitchFamily="18" charset="-127"/>
              </a:rPr>
              <a:t>사용 기술</a:t>
            </a:r>
            <a:endParaRPr lang="en-US" altLang="ko-KR" sz="2667" b="1" dirty="0">
              <a:solidFill>
                <a:srgbClr val="274555"/>
              </a:solidFill>
              <a:latin typeface="+mj-lt"/>
              <a:ea typeface="210 맨발의청춘 B" panose="02020603020101020101" pitchFamily="18" charset="-127"/>
            </a:endParaRPr>
          </a:p>
          <a:p>
            <a:endParaRPr lang="en-US" altLang="ko-KR" sz="1200" dirty="0">
              <a:solidFill>
                <a:srgbClr val="B78C7F"/>
              </a:solidFill>
              <a:latin typeface="+mj-lt"/>
              <a:ea typeface="210 맨발의청춘 B" panose="02020603020101020101" pitchFamily="18" charset="-127"/>
            </a:endParaRPr>
          </a:p>
          <a:p>
            <a:r>
              <a:rPr lang="en-US" altLang="ko-KR" sz="2667" b="1" dirty="0">
                <a:solidFill>
                  <a:srgbClr val="274555"/>
                </a:solidFill>
                <a:latin typeface="+mj-lt"/>
                <a:ea typeface="210 맨발의청춘 B" panose="02020603020101020101" pitchFamily="18" charset="-127"/>
              </a:rPr>
              <a:t>03  </a:t>
            </a:r>
            <a:r>
              <a:rPr lang="ko-KR" altLang="en-US" sz="2667" b="1" dirty="0">
                <a:solidFill>
                  <a:srgbClr val="274555"/>
                </a:solidFill>
                <a:latin typeface="+mj-lt"/>
                <a:ea typeface="210 맨발의청춘 B" panose="02020603020101020101" pitchFamily="18" charset="-127"/>
              </a:rPr>
              <a:t>예상 시스템 구성도</a:t>
            </a:r>
            <a:endParaRPr lang="en-US" altLang="ko-KR" sz="2667" b="1" dirty="0">
              <a:solidFill>
                <a:srgbClr val="274555"/>
              </a:solidFill>
              <a:latin typeface="+mj-lt"/>
              <a:ea typeface="210 맨발의청춘 B" panose="02020603020101020101" pitchFamily="18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>
            <a:off x="3695734" y="0"/>
            <a:ext cx="8544949" cy="6858000"/>
          </a:xfrm>
          <a:prstGeom prst="rtTriangle">
            <a:avLst/>
          </a:prstGeom>
          <a:solidFill>
            <a:srgbClr val="27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TextBox 21"/>
          <p:cNvSpPr txBox="1"/>
          <p:nvPr/>
        </p:nvSpPr>
        <p:spPr>
          <a:xfrm>
            <a:off x="6576053" y="4953867"/>
            <a:ext cx="5472608" cy="189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1733" dirty="0">
                <a:solidFill>
                  <a:schemeClr val="bg1">
                    <a:lumMod val="9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INDEX</a:t>
            </a:r>
            <a:endParaRPr lang="ko-KR" altLang="en-US" sz="11733" dirty="0">
              <a:solidFill>
                <a:schemeClr val="bg1">
                  <a:lumMod val="9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7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0B3886-9FF5-488F-9FD9-9AB67FF724FE}"/>
              </a:ext>
            </a:extLst>
          </p:cNvPr>
          <p:cNvSpPr/>
          <p:nvPr/>
        </p:nvSpPr>
        <p:spPr>
          <a:xfrm>
            <a:off x="0" y="0"/>
            <a:ext cx="12192000" cy="13167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D2EB95-7F4E-4447-9A3D-3793A73E6A26}"/>
              </a:ext>
            </a:extLst>
          </p:cNvPr>
          <p:cNvSpPr/>
          <p:nvPr/>
        </p:nvSpPr>
        <p:spPr>
          <a:xfrm>
            <a:off x="131921" y="256603"/>
            <a:ext cx="1172116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867" b="1" spc="-2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210 맨발의청춘 B" panose="02020603020101020101" pitchFamily="18" charset="-127"/>
              </a:rPr>
              <a:t>01</a:t>
            </a:r>
            <a:r>
              <a:rPr lang="en-US" altLang="ko-KR" sz="2400" spc="-20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B3A211-7CAB-45BF-BF07-946BB39222A7}"/>
              </a:ext>
            </a:extLst>
          </p:cNvPr>
          <p:cNvSpPr/>
          <p:nvPr/>
        </p:nvSpPr>
        <p:spPr>
          <a:xfrm>
            <a:off x="1336945" y="268109"/>
            <a:ext cx="869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274555"/>
                </a:solidFill>
                <a:ea typeface="210 맨발의청춘 R" panose="02020603020101020101" pitchFamily="18" charset="-127"/>
              </a:rPr>
              <a:t>VICER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EA2F6-BDCB-4129-81D4-614438DC9104}"/>
              </a:ext>
            </a:extLst>
          </p:cNvPr>
          <p:cNvSpPr/>
          <p:nvPr/>
        </p:nvSpPr>
        <p:spPr>
          <a:xfrm>
            <a:off x="1237055" y="537075"/>
            <a:ext cx="7872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B78C7F"/>
                </a:solidFill>
                <a:latin typeface="+mn-ea"/>
              </a:rPr>
              <a:t>제품 개요</a:t>
            </a:r>
            <a:endParaRPr lang="en-US" altLang="ko-KR" sz="3600" dirty="0">
              <a:solidFill>
                <a:srgbClr val="B78C7F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48D68A-C041-4872-B036-8755F101D976}"/>
              </a:ext>
            </a:extLst>
          </p:cNvPr>
          <p:cNvSpPr txBox="1"/>
          <p:nvPr/>
        </p:nvSpPr>
        <p:spPr>
          <a:xfrm>
            <a:off x="1336944" y="1720481"/>
            <a:ext cx="5954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 ○ </a:t>
            </a:r>
            <a:r>
              <a:rPr lang="en-US" altLang="ko-KR" sz="2000" b="1" dirty="0"/>
              <a:t>VR </a:t>
            </a:r>
            <a:r>
              <a:rPr lang="ko-KR" altLang="en-US" sz="2000" b="1" dirty="0"/>
              <a:t>및 원격운전에 대한 수요 증가</a:t>
            </a:r>
          </a:p>
          <a:p>
            <a:endParaRPr lang="ko-KR" altLang="en-US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4D4565-3D91-4469-8322-953AFCABE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75" y="4023382"/>
            <a:ext cx="3062796" cy="2235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6CD681-FF26-440D-B6A0-4E74BFDDF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492" y="4044173"/>
            <a:ext cx="3455986" cy="26319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3B8FAE-7899-43FB-A3A8-98CD8BA8CD48}"/>
              </a:ext>
            </a:extLst>
          </p:cNvPr>
          <p:cNvSpPr txBox="1"/>
          <p:nvPr/>
        </p:nvSpPr>
        <p:spPr>
          <a:xfrm>
            <a:off x="1729608" y="2326526"/>
            <a:ext cx="6207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sz="2000" b="1" dirty="0"/>
              <a:t>4</a:t>
            </a:r>
            <a:r>
              <a:rPr lang="ko-KR" altLang="en-US" sz="2000" b="1" dirty="0"/>
              <a:t>차 산업혁명에 힘입어 </a:t>
            </a:r>
            <a:r>
              <a:rPr lang="en-US" altLang="ko-KR" sz="2000" b="1" dirty="0"/>
              <a:t>ICT</a:t>
            </a:r>
            <a:r>
              <a:rPr lang="ko-KR" altLang="en-US" sz="2000" b="1" dirty="0"/>
              <a:t>의 융합으로 차량을 이용한 원격운전 시장이 계속 확대될 것으로 예측됨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AA874D-2E8B-46B2-8996-3003A4671A1D}"/>
              </a:ext>
            </a:extLst>
          </p:cNvPr>
          <p:cNvSpPr txBox="1"/>
          <p:nvPr/>
        </p:nvSpPr>
        <p:spPr>
          <a:xfrm>
            <a:off x="1704513" y="3160451"/>
            <a:ext cx="5956913" cy="103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b="1" dirty="0"/>
              <a:t>접하기 어려웠던 </a:t>
            </a:r>
            <a:r>
              <a:rPr lang="en-US" altLang="ko-KR" sz="2000" b="1" dirty="0"/>
              <a:t>VR</a:t>
            </a:r>
            <a:r>
              <a:rPr lang="ko-KR" altLang="en-US" sz="2000" b="1" dirty="0"/>
              <a:t>기기가 상용화됨에 따라 </a:t>
            </a:r>
            <a:r>
              <a:rPr lang="en-US" altLang="ko-KR" sz="2000" b="1" dirty="0"/>
              <a:t>VR </a:t>
            </a:r>
            <a:r>
              <a:rPr lang="ko-KR" altLang="en-US" sz="2000" b="1" dirty="0"/>
              <a:t>하드웨어 및 컨텐츠 시장이 증가함</a:t>
            </a:r>
          </a:p>
          <a:p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9E1370-A62C-43FF-A49C-F350287225ED}"/>
              </a:ext>
            </a:extLst>
          </p:cNvPr>
          <p:cNvSpPr txBox="1"/>
          <p:nvPr/>
        </p:nvSpPr>
        <p:spPr>
          <a:xfrm>
            <a:off x="6285401" y="6383045"/>
            <a:ext cx="2334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           출처</a:t>
            </a:r>
            <a:r>
              <a:rPr lang="en-US" altLang="ko-KR" sz="1200" b="1" dirty="0"/>
              <a:t>:BI</a:t>
            </a:r>
            <a:r>
              <a:rPr lang="ko-KR" altLang="en-US" sz="1200" b="1" dirty="0" err="1"/>
              <a:t>인텔리젼스</a:t>
            </a:r>
            <a:r>
              <a:rPr lang="ko-KR" altLang="en-US" sz="1200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7078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0B3886-9FF5-488F-9FD9-9AB67FF724FE}"/>
              </a:ext>
            </a:extLst>
          </p:cNvPr>
          <p:cNvSpPr/>
          <p:nvPr/>
        </p:nvSpPr>
        <p:spPr>
          <a:xfrm>
            <a:off x="0" y="0"/>
            <a:ext cx="12192000" cy="13167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D2EB95-7F4E-4447-9A3D-3793A73E6A26}"/>
              </a:ext>
            </a:extLst>
          </p:cNvPr>
          <p:cNvSpPr/>
          <p:nvPr/>
        </p:nvSpPr>
        <p:spPr>
          <a:xfrm>
            <a:off x="131921" y="256603"/>
            <a:ext cx="1172116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867" b="1" spc="-2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210 맨발의청춘 B" panose="02020603020101020101" pitchFamily="18" charset="-127"/>
              </a:rPr>
              <a:t>02</a:t>
            </a:r>
            <a:r>
              <a:rPr lang="en-US" altLang="ko-KR" sz="2400" spc="-20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B3A211-7CAB-45BF-BF07-946BB39222A7}"/>
              </a:ext>
            </a:extLst>
          </p:cNvPr>
          <p:cNvSpPr/>
          <p:nvPr/>
        </p:nvSpPr>
        <p:spPr>
          <a:xfrm>
            <a:off x="1336945" y="268109"/>
            <a:ext cx="869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274555"/>
                </a:solidFill>
                <a:ea typeface="210 맨발의청춘 R" panose="02020603020101020101" pitchFamily="18" charset="-127"/>
              </a:rPr>
              <a:t>VICER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EA2F6-BDCB-4129-81D4-614438DC9104}"/>
              </a:ext>
            </a:extLst>
          </p:cNvPr>
          <p:cNvSpPr/>
          <p:nvPr/>
        </p:nvSpPr>
        <p:spPr>
          <a:xfrm>
            <a:off x="1237055" y="537075"/>
            <a:ext cx="7872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B78C7F"/>
                </a:solidFill>
                <a:latin typeface="+mn-ea"/>
              </a:rPr>
              <a:t>사용 기술</a:t>
            </a:r>
            <a:endParaRPr lang="en-US" altLang="ko-KR" sz="3600" dirty="0">
              <a:solidFill>
                <a:srgbClr val="B78C7F"/>
              </a:solidFill>
              <a:latin typeface="+mn-ea"/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403D4594-4DD4-4FB6-98A9-B2BBBDF13220}"/>
              </a:ext>
            </a:extLst>
          </p:cNvPr>
          <p:cNvSpPr/>
          <p:nvPr/>
        </p:nvSpPr>
        <p:spPr>
          <a:xfrm>
            <a:off x="607941" y="1683473"/>
            <a:ext cx="2222219" cy="2065987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754E3F-E073-45A0-82A9-5C2E8A6E01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53" y="1880889"/>
            <a:ext cx="1697231" cy="16972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899349-C4E2-4994-9983-392C252CB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92" y="4116168"/>
            <a:ext cx="2537328" cy="21172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AC658D-119F-429E-B1E0-1D5F91B50C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710" y="1731980"/>
            <a:ext cx="2243349" cy="20174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B5C7C7-527C-4BBF-A2A9-4271FC75A2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7" y="4116168"/>
            <a:ext cx="2065987" cy="20659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A0690F-4FB5-49AE-A2F7-417EFFF1666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9" t="21948" r="16804" b="18269"/>
          <a:stretch/>
        </p:blipFill>
        <p:spPr>
          <a:xfrm>
            <a:off x="6144004" y="4005064"/>
            <a:ext cx="2593445" cy="20659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152629-27D6-4465-8A78-01307D8980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92" y="1655692"/>
            <a:ext cx="2117128" cy="21700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04D8D1-364E-407A-A5C0-B32460ED11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065" y="1342842"/>
            <a:ext cx="2773327" cy="27733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A14E2F4-816F-4298-8185-EB6F003955C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77" b="89677" l="8438" r="90938">
                        <a14:foregroundMark x1="8438" y1="57419" x2="8750" y2="68817"/>
                        <a14:foregroundMark x1="27187" y1="59785" x2="52656" y2="50753"/>
                        <a14:foregroundMark x1="52656" y1="50753" x2="67813" y2="55054"/>
                        <a14:foregroundMark x1="30000" y1="65806" x2="59219" y2="59355"/>
                        <a14:foregroundMark x1="28281" y1="50323" x2="54844" y2="43441"/>
                        <a14:foregroundMark x1="26875" y1="62581" x2="43281" y2="69677"/>
                        <a14:foregroundMark x1="29219" y1="54194" x2="38438" y2="74839"/>
                        <a14:foregroundMark x1="25781" y1="74409" x2="25156" y2="60645"/>
                        <a14:foregroundMark x1="44219" y1="62151" x2="58906" y2="66882"/>
                        <a14:foregroundMark x1="62969" y1="46667" x2="68750" y2="61720"/>
                        <a14:foregroundMark x1="67188" y1="49032" x2="69844" y2="59355"/>
                        <a14:foregroundMark x1="62969" y1="66452" x2="68750" y2="74409"/>
                        <a14:foregroundMark x1="45938" y1="69247" x2="65469" y2="70968"/>
                        <a14:foregroundMark x1="59219" y1="67742" x2="70938" y2="61720"/>
                        <a14:foregroundMark x1="61719" y1="54194" x2="65469" y2="59785"/>
                        <a14:foregroundMark x1="88906" y1="56559" x2="89219" y2="69247"/>
                        <a14:foregroundMark x1="89219" y1="56989" x2="90938" y2="74409"/>
                        <a14:foregroundMark x1="90625" y1="60645" x2="90625" y2="69677"/>
                        <a14:foregroundMark x1="90625" y1="59785" x2="90000" y2="776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660" y="3825748"/>
            <a:ext cx="317144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1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0B3886-9FF5-488F-9FD9-9AB67FF724FE}"/>
              </a:ext>
            </a:extLst>
          </p:cNvPr>
          <p:cNvSpPr/>
          <p:nvPr/>
        </p:nvSpPr>
        <p:spPr>
          <a:xfrm>
            <a:off x="0" y="0"/>
            <a:ext cx="12192000" cy="13167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D2EB95-7F4E-4447-9A3D-3793A73E6A26}"/>
              </a:ext>
            </a:extLst>
          </p:cNvPr>
          <p:cNvSpPr/>
          <p:nvPr/>
        </p:nvSpPr>
        <p:spPr>
          <a:xfrm>
            <a:off x="131921" y="256603"/>
            <a:ext cx="1172116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867" b="1" spc="-2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210 맨발의청춘 B" panose="02020603020101020101" pitchFamily="18" charset="-127"/>
              </a:rPr>
              <a:t>03</a:t>
            </a:r>
            <a:r>
              <a:rPr lang="en-US" altLang="ko-KR" sz="2400" spc="-20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B3A211-7CAB-45BF-BF07-946BB39222A7}"/>
              </a:ext>
            </a:extLst>
          </p:cNvPr>
          <p:cNvSpPr/>
          <p:nvPr/>
        </p:nvSpPr>
        <p:spPr>
          <a:xfrm>
            <a:off x="1336945" y="268109"/>
            <a:ext cx="869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274555"/>
                </a:solidFill>
                <a:ea typeface="210 맨발의청춘 R" panose="02020603020101020101" pitchFamily="18" charset="-127"/>
              </a:rPr>
              <a:t>VICER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EA2F6-BDCB-4129-81D4-614438DC9104}"/>
              </a:ext>
            </a:extLst>
          </p:cNvPr>
          <p:cNvSpPr/>
          <p:nvPr/>
        </p:nvSpPr>
        <p:spPr>
          <a:xfrm>
            <a:off x="1237055" y="537075"/>
            <a:ext cx="7872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B78C7F"/>
                </a:solidFill>
                <a:latin typeface="+mn-ea"/>
              </a:rPr>
              <a:t>예상 시스템 구성도</a:t>
            </a:r>
            <a:endParaRPr lang="en-US" altLang="ko-KR" sz="3600" dirty="0">
              <a:solidFill>
                <a:srgbClr val="B78C7F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9B651A-E0D3-4784-85D0-C76AFCAB92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74"/>
          <a:stretch/>
        </p:blipFill>
        <p:spPr>
          <a:xfrm>
            <a:off x="1771519" y="1481007"/>
            <a:ext cx="8515364" cy="53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1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와이드스크린</PresentationFormat>
  <Paragraphs>31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210 맨발의청춘 B</vt:lpstr>
      <vt:lpstr>210 맨발의청춘 R</vt:lpstr>
      <vt:lpstr>맑은 고딕</vt:lpstr>
      <vt:lpstr>한컴 윤고딕 230</vt:lpstr>
      <vt:lpstr>한컴 윤고딕 250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정현</dc:creator>
  <cp:lastModifiedBy>나윤호</cp:lastModifiedBy>
  <cp:revision>29</cp:revision>
  <dcterms:created xsi:type="dcterms:W3CDTF">2018-10-01T11:39:32Z</dcterms:created>
  <dcterms:modified xsi:type="dcterms:W3CDTF">2018-10-02T01:59:51Z</dcterms:modified>
</cp:coreProperties>
</file>