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91" r:id="rId3"/>
    <p:sldId id="404" r:id="rId4"/>
    <p:sldId id="393" r:id="rId5"/>
    <p:sldId id="401" r:id="rId6"/>
    <p:sldId id="405" r:id="rId7"/>
    <p:sldId id="394" r:id="rId8"/>
    <p:sldId id="402" r:id="rId9"/>
    <p:sldId id="406" r:id="rId10"/>
    <p:sldId id="407" r:id="rId11"/>
    <p:sldId id="408" r:id="rId12"/>
    <p:sldId id="403" r:id="rId13"/>
    <p:sldId id="399" r:id="rId14"/>
    <p:sldId id="400" r:id="rId15"/>
    <p:sldId id="387" r:id="rId16"/>
    <p:sldId id="396" r:id="rId17"/>
    <p:sldId id="397" r:id="rId18"/>
    <p:sldId id="279" r:id="rId19"/>
    <p:sldId id="374" r:id="rId20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DBC"/>
    <a:srgbClr val="000000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5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95197" y="2889218"/>
            <a:ext cx="42128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과 </a:t>
            </a:r>
            <a:r>
              <a:rPr lang="en-US" altLang="ko-KR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도 카메라를 이용한</a:t>
            </a:r>
            <a:endParaRPr lang="en-US" altLang="ko-KR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실시간 스트리밍 원격제어 차량</a:t>
            </a:r>
            <a:endParaRPr lang="en-US" altLang="ko-KR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sz="1800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sz="1800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800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2246" y="2134288"/>
            <a:ext cx="416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VICER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25749" y="2061755"/>
            <a:ext cx="4685414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CD0FC4-3110-4A6D-A57C-CFFBDA5BF606}"/>
              </a:ext>
            </a:extLst>
          </p:cNvPr>
          <p:cNvSpPr txBox="1"/>
          <p:nvPr/>
        </p:nvSpPr>
        <p:spPr>
          <a:xfrm>
            <a:off x="1587346" y="1687500"/>
            <a:ext cx="602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2018 </a:t>
            </a:r>
            <a:r>
              <a:rPr lang="ko-KR" altLang="en-US" sz="1400" kern="100" spc="750" dirty="0" err="1">
                <a:latin typeface="대한" panose="020B0303000000000000" pitchFamily="50" charset="-127"/>
                <a:ea typeface="대한" panose="020B0303000000000000" pitchFamily="50" charset="-127"/>
              </a:rPr>
              <a:t>정보통신종합설계중간결과보고</a:t>
            </a:r>
            <a:endParaRPr lang="id-ID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538716" y="935086"/>
            <a:ext cx="839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Media Transmission</a:t>
            </a:r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99231-828B-4F71-844E-6929DE0BF677}"/>
              </a:ext>
            </a:extLst>
          </p:cNvPr>
          <p:cNvSpPr txBox="1"/>
          <p:nvPr/>
        </p:nvSpPr>
        <p:spPr>
          <a:xfrm>
            <a:off x="425302" y="196422"/>
            <a:ext cx="36788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E8BF4F-A628-4549-BA58-0E610F9D3ADD}"/>
              </a:ext>
            </a:extLst>
          </p:cNvPr>
          <p:cNvSpPr/>
          <p:nvPr/>
        </p:nvSpPr>
        <p:spPr>
          <a:xfrm>
            <a:off x="212651" y="658087"/>
            <a:ext cx="7187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 기술</a:t>
            </a:r>
            <a:endParaRPr lang="en-US" altLang="ko-KR" sz="1200" b="1" dirty="0">
              <a:solidFill>
                <a:srgbClr val="040DB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9BEAA-D900-4036-BAF3-BE9179363FD2}"/>
              </a:ext>
            </a:extLst>
          </p:cNvPr>
          <p:cNvSpPr txBox="1"/>
          <p:nvPr/>
        </p:nvSpPr>
        <p:spPr>
          <a:xfrm>
            <a:off x="622060" y="1208790"/>
            <a:ext cx="758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1) TCP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RTSP protocol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참조하여 독자적으로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Media Transmission TCP protocol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만들었다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Sender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프레임의 길이를 측정하여 해당 정보를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4byte 'Frame Data Size'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추가해준다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마지막으로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Sender identification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위해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1Byte Header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추가하여 캡슐화를 완료한다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Receiver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수신 받은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Packet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역캡슐화하고 수신 받을 프레임의 길이를 예측한다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프레임 데이터가 들어오게 되면 프레임 데이터를 조합하여 화면에 띄워 준다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 latinLnBrk="1"/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fontAlgn="base" latinLnBrk="1"/>
            <a:endParaRPr lang="ko-KR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B90252-8D16-4584-BEB4-4B4C39EA08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08" y="1238179"/>
            <a:ext cx="3765015" cy="261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5DA330-AE92-4F73-8F01-B30FB0E08B8C}"/>
              </a:ext>
            </a:extLst>
          </p:cNvPr>
          <p:cNvSpPr txBox="1"/>
          <p:nvPr/>
        </p:nvSpPr>
        <p:spPr>
          <a:xfrm>
            <a:off x="4867219" y="1242459"/>
            <a:ext cx="2215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&lt;Packet Frame Structure&gt;</a:t>
            </a:r>
            <a:endParaRPr lang="ko-KR" altLang="en-US" sz="10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394CDA-6D00-4D19-91AA-67C15F0BD40B}"/>
              </a:ext>
            </a:extLst>
          </p:cNvPr>
          <p:cNvSpPr/>
          <p:nvPr/>
        </p:nvSpPr>
        <p:spPr>
          <a:xfrm>
            <a:off x="622060" y="2369203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2) UDP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71AA1-1355-45CD-8C74-16AC2E74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685"/>
          <a:stretch/>
        </p:blipFill>
        <p:spPr>
          <a:xfrm>
            <a:off x="622060" y="2761938"/>
            <a:ext cx="3877340" cy="8365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2526D-4EFF-4B56-975D-FE14D27CD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45" y="2761938"/>
            <a:ext cx="4259035" cy="162186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CCE7F8-7269-4408-ACD5-3FE5A689BA32}"/>
              </a:ext>
            </a:extLst>
          </p:cNvPr>
          <p:cNvSpPr/>
          <p:nvPr/>
        </p:nvSpPr>
        <p:spPr>
          <a:xfrm>
            <a:off x="622060" y="4388082"/>
            <a:ext cx="821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서로가 연결된 상태에서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Sender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HOST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위의 방식과 같이 패킷을 분할하여 </a:t>
            </a:r>
            <a:r>
              <a:rPr lang="en-US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Time_Stamp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Seq_num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4Byte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씩 덧붙여서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Receiver HOST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보내주게 된다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200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0C3960-8EF8-4A95-8340-84779DD3B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108" y="2461174"/>
            <a:ext cx="3598207" cy="26463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B2F2171-1C05-4D3F-AB52-38A0A22A4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03"/>
          <a:stretch/>
        </p:blipFill>
        <p:spPr>
          <a:xfrm>
            <a:off x="622060" y="3582003"/>
            <a:ext cx="3877340" cy="7445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E61696-01FB-4E4D-990C-AC620413841E}"/>
              </a:ext>
            </a:extLst>
          </p:cNvPr>
          <p:cNvSpPr txBox="1"/>
          <p:nvPr/>
        </p:nvSpPr>
        <p:spPr>
          <a:xfrm>
            <a:off x="4675833" y="2462688"/>
            <a:ext cx="2215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&lt;Packet Frame Structure&gt;</a:t>
            </a:r>
            <a:endParaRPr lang="ko-KR" altLang="en-US" sz="10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9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/>
      <p:bldP spid="9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538716" y="935086"/>
            <a:ext cx="839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Media Transmission: UDP Hole Punching</a:t>
            </a:r>
          </a:p>
          <a:p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99231-828B-4F71-844E-6929DE0BF677}"/>
              </a:ext>
            </a:extLst>
          </p:cNvPr>
          <p:cNvSpPr txBox="1"/>
          <p:nvPr/>
        </p:nvSpPr>
        <p:spPr>
          <a:xfrm>
            <a:off x="425302" y="196422"/>
            <a:ext cx="36788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E8BF4F-A628-4549-BA58-0E610F9D3ADD}"/>
              </a:ext>
            </a:extLst>
          </p:cNvPr>
          <p:cNvSpPr/>
          <p:nvPr/>
        </p:nvSpPr>
        <p:spPr>
          <a:xfrm>
            <a:off x="212651" y="658087"/>
            <a:ext cx="7187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 기술</a:t>
            </a:r>
            <a:endParaRPr lang="en-US" altLang="ko-KR" sz="1200" b="1" dirty="0">
              <a:solidFill>
                <a:srgbClr val="040DB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6357E0-5E1B-49E8-AE9E-765FCF88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6" y="1345587"/>
            <a:ext cx="4276492" cy="2302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5FB86B-1652-4FF7-ACA8-51F84AFD4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8"/>
          <a:stretch/>
        </p:blipFill>
        <p:spPr>
          <a:xfrm>
            <a:off x="4815208" y="1345587"/>
            <a:ext cx="3932944" cy="23022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AF58A-2527-4BC6-8645-F547FD44589D}"/>
              </a:ext>
            </a:extLst>
          </p:cNvPr>
          <p:cNvSpPr/>
          <p:nvPr/>
        </p:nvSpPr>
        <p:spPr>
          <a:xfrm>
            <a:off x="538716" y="3769832"/>
            <a:ext cx="8066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Sender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Receiver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두개의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HOST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서버로 자신의 정보를 보내게 되고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서버는 반대쪽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HOST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에게 각자의 정보를 보내주게 된다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Sender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Receiver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P2P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통신을 위한 상대방의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</a:t>
            </a:r>
            <a:r>
              <a:rPr lang="en-US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EndPonit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Private </a:t>
            </a:r>
            <a:r>
              <a:rPr lang="en-US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EndPoint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알게 되고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서로 간에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P2P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통신을 거의 동시에 시도할 수 있게 된다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200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28600" indent="-228600">
              <a:buAutoNum type="arabicPeriod"/>
            </a:pPr>
            <a:endParaRPr lang="ko-KR" altLang="en-US" sz="1200" dirty="0">
              <a:solidFill>
                <a:sysClr val="windowText" lastClr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9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798000" y="2892321"/>
            <a:ext cx="76897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아두이노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컨트롤러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핸들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페달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가변저항을 부착하여 블루투스 통신을 통해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아두이노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가변 저항기 센서 신호를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전달해준다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App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360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 카메라로 촬영한 영상을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360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 영상 스트리밍 서버와 통신을 통해 자동차의 주행을 제어한다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id-ID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1C1CB-A444-41B6-921A-D1C683074880}"/>
              </a:ext>
            </a:extLst>
          </p:cNvPr>
          <p:cNvSpPr txBox="1"/>
          <p:nvPr/>
        </p:nvSpPr>
        <p:spPr>
          <a:xfrm>
            <a:off x="1729563" y="2353712"/>
            <a:ext cx="58266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컨트롤러를 이용한 원격 차량 운전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25303" y="196422"/>
            <a:ext cx="58266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컨트롤러를 이용한 원격 차량 운전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AF5F3-051F-4F26-90A2-3D8A54B58C51}"/>
              </a:ext>
            </a:extLst>
          </p:cNvPr>
          <p:cNvSpPr txBox="1"/>
          <p:nvPr/>
        </p:nvSpPr>
        <p:spPr>
          <a:xfrm>
            <a:off x="425302" y="2836056"/>
            <a:ext cx="8569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차량을 운전하기 위한 컨트롤러로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핸들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페달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기어를 사용하였다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사용자가 컨트롤러를 조작하는 값들은 컨트롤러에 부착된 가변저항 센서 모듈을 통해 측정하였고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조작된 데이터 값들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(0~1023)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문자의 형태로 변환시켜 송수신간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9,600 Baud rate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블루투스 통신을 통해 어플리케이션에 전달하도록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</a:t>
            </a:r>
            <a:r>
              <a:rPr lang="ko-KR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핸들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좌,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 각도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범위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계산하여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범위 값에 대한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설정하여 UART 포트를 통해 블루투스 통신으로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어플리케이션에 전달하였다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2)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페달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밟는 정도에 따라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범위를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계산하여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범위 값에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대한 문자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설정하여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UART 포트 통해 블루투스 통신으로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어플리케이션에 전달하였다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3)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전진,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후진,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중립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범위를 설정하여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범위 값에 대한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설정하여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UART 포트 통해  블루투스 통신으로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어플리케이션에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전달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54053F-CF69-4570-9FF0-C6007C3A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1" y="816434"/>
            <a:ext cx="4137564" cy="19441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67FD40-BD9B-432C-AB09-38A4DA6E05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7839" y="768038"/>
            <a:ext cx="4065180" cy="19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AF5F3-051F-4F26-90A2-3D8A54B58C51}"/>
              </a:ext>
            </a:extLst>
          </p:cNvPr>
          <p:cNvSpPr txBox="1"/>
          <p:nvPr/>
        </p:nvSpPr>
        <p:spPr>
          <a:xfrm>
            <a:off x="425302" y="3089300"/>
            <a:ext cx="8569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사용자가 컨트롤러를 이용하여 원격으로 운전하는 차량으로는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RC CAR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이용하였다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원격으로 차량을 운전하는 것을 구현하기 위해서 중계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와의 통신을 하도록 구현하였다</a:t>
            </a:r>
            <a:r>
              <a:rPr lang="en-US" altLang="ko-KR" sz="1200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.(</a:t>
            </a:r>
            <a:r>
              <a:rPr lang="ko-KR" altLang="en-US" sz="1200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왜</a:t>
            </a:r>
            <a:r>
              <a:rPr lang="en-US" altLang="ko-KR" sz="1200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?)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사용자가 제어한 제어정보를 차량까지 전달하기 위한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RC Control server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AWS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PYTHON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이용하여 구축하였다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RC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에는 차량 제어를 위한 모터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쉴드와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센서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쉴드를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서버와의 통신을 위한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WIFI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쉴드를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부착하였다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모터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DC모터의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+,- 단자를 채널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A의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+,-에 연결시켜 모터의 같은 물리적인 입출력을 제어한다.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센서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모터쉴드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위에 결합하여 서브모터에 연결된 선을 아날로그 입출력에 연결한다.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3) WIFI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차량과 서버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간의 와이파이 통신을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통해서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컨트롤러로 조작한 값이 문자로 변환되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면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전달하여 차량이 제어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되도록 구현하였다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75043B1-0507-4B4D-811B-E830E5650B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9216" y="859108"/>
            <a:ext cx="3939482" cy="20941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F3CC2C-C8B5-4263-9D9C-063F2CFC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" y="933583"/>
            <a:ext cx="4316818" cy="20179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40A844-0DF3-476E-891D-A902E9D1DFB2}"/>
              </a:ext>
            </a:extLst>
          </p:cNvPr>
          <p:cNvSpPr txBox="1"/>
          <p:nvPr/>
        </p:nvSpPr>
        <p:spPr>
          <a:xfrm>
            <a:off x="425303" y="196422"/>
            <a:ext cx="58266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컨트롤러를 이용한 원격 차량 운전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232299" y="2284463"/>
            <a:ext cx="2736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PT Sans" panose="020B0503020203020204"/>
                <a:ea typeface="PT Sans" panose="020B0503020203020204" pitchFamily="34" charset="0"/>
              </a:rPr>
              <a:t>4.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작품 시연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2730141" y="2746128"/>
            <a:ext cx="38833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앞쪽에 준비된 작품을 시연하도록 하겠습니다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id-ID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0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25302" y="196422"/>
            <a:ext cx="49193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/>
                <a:ea typeface="PT Sans" panose="020B0503020203020204" pitchFamily="34" charset="0"/>
              </a:rPr>
              <a:t>5. </a:t>
            </a:r>
            <a:r>
              <a:rPr lang="ko-KR" altLang="en-US" sz="2800" b="1" dirty="0">
                <a:latin typeface="PT Sans" panose="020B0503020203020204"/>
                <a:ea typeface="PT Sans" panose="020B0503020203020204" pitchFamily="34" charset="0"/>
              </a:rPr>
              <a:t>진행상황 및 향후 개발 계획</a:t>
            </a:r>
            <a:endParaRPr lang="id-ID" sz="28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02CCB-685D-41E2-B153-984793E0D209}"/>
              </a:ext>
            </a:extLst>
          </p:cNvPr>
          <p:cNvSpPr txBox="1"/>
          <p:nvPr/>
        </p:nvSpPr>
        <p:spPr>
          <a:xfrm>
            <a:off x="645042" y="992372"/>
            <a:ext cx="66772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APP DEVICE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</a:t>
            </a:r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인증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네이버 로그인 처리 등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보안 및 로그인의 이지성을 위한 개발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스트리밍 구현</a:t>
            </a:r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인증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네이버 로그인 처리 등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보안 및 로그인의 이지성을 위한 개발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컨트롤러를 이용한 원격 차량 운전 구현</a:t>
            </a:r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인증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네이버 로그인 처리 등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보안 및 로그인의 이지성을 위한 개발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200" b="1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홍 교수님이 고치라 했던 </a:t>
            </a:r>
            <a:r>
              <a:rPr lang="ko-KR" altLang="en-US" sz="1200" b="1" dirty="0" err="1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것둘</a:t>
            </a:r>
            <a:endParaRPr lang="en-US" altLang="ko-KR" sz="1200" b="1" dirty="0">
              <a:highlight>
                <a:srgbClr val="FFFF00"/>
              </a:highligh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91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25303" y="196422"/>
            <a:ext cx="29133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T Sans" panose="020B0503020203020204"/>
                <a:ea typeface="PT Sans" panose="020B0503020203020204" pitchFamily="34" charset="0"/>
              </a:rPr>
              <a:t>6. </a:t>
            </a:r>
            <a:r>
              <a:rPr lang="ko-KR" altLang="en-US" sz="2800" b="1" dirty="0">
                <a:latin typeface="PT Sans" panose="020B0503020203020204"/>
                <a:ea typeface="PT Sans" panose="020B0503020203020204" pitchFamily="34" charset="0"/>
              </a:rPr>
              <a:t>팀원 담당 업무</a:t>
            </a:r>
            <a:endParaRPr lang="id-ID" sz="28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48E44-2750-4138-A562-2A319E858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3" t="4370" b="72478"/>
          <a:stretch/>
        </p:blipFill>
        <p:spPr>
          <a:xfrm>
            <a:off x="5895124" y="2542086"/>
            <a:ext cx="888806" cy="1190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11B7A0-5FB1-48F8-B7F9-6E528B80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1" t="73443" r="25922" b="4514"/>
          <a:stretch/>
        </p:blipFill>
        <p:spPr>
          <a:xfrm>
            <a:off x="7327648" y="1190526"/>
            <a:ext cx="914400" cy="1133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A615C5-7C6F-4F46-A5DD-52829FAB1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1" t="73587" b="4515"/>
          <a:stretch/>
        </p:blipFill>
        <p:spPr>
          <a:xfrm>
            <a:off x="2357706" y="2606585"/>
            <a:ext cx="839885" cy="1126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48F70-A3EC-4230-B20A-11E599482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5" t="72334" r="52608" b="4514"/>
          <a:stretch/>
        </p:blipFill>
        <p:spPr>
          <a:xfrm>
            <a:off x="4251251" y="1190526"/>
            <a:ext cx="914400" cy="1190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4BDAF5-4977-4B26-9964-425A0F55C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 t="26959" r="28009" b="51144"/>
          <a:stretch/>
        </p:blipFill>
        <p:spPr>
          <a:xfrm>
            <a:off x="792168" y="1190526"/>
            <a:ext cx="839886" cy="11263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61078D-2CD1-4564-B677-48A847F82CDA}"/>
              </a:ext>
            </a:extLst>
          </p:cNvPr>
          <p:cNvSpPr txBox="1"/>
          <p:nvPr/>
        </p:nvSpPr>
        <p:spPr>
          <a:xfrm>
            <a:off x="777905" y="223128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16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박지훈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562EA-D8F9-4180-A1CF-DC8880558F97}"/>
              </a:ext>
            </a:extLst>
          </p:cNvPr>
          <p:cNvSpPr txBox="1"/>
          <p:nvPr/>
        </p:nvSpPr>
        <p:spPr>
          <a:xfrm>
            <a:off x="4267221" y="2252968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14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류형오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22C17-25C9-4D8F-8677-564C5251D696}"/>
              </a:ext>
            </a:extLst>
          </p:cNvPr>
          <p:cNvSpPr txBox="1"/>
          <p:nvPr/>
        </p:nvSpPr>
        <p:spPr>
          <a:xfrm>
            <a:off x="2273524" y="358284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14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나윤호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F2C1D-0498-46F0-A133-8B841C9B364E}"/>
              </a:ext>
            </a:extLst>
          </p:cNvPr>
          <p:cNvSpPr txBox="1"/>
          <p:nvPr/>
        </p:nvSpPr>
        <p:spPr>
          <a:xfrm>
            <a:off x="5926163" y="358284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14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유한석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A2362-F6B5-4B81-95ED-F7E750309D89}"/>
              </a:ext>
            </a:extLst>
          </p:cNvPr>
          <p:cNvSpPr txBox="1"/>
          <p:nvPr/>
        </p:nvSpPr>
        <p:spPr>
          <a:xfrm>
            <a:off x="7302839" y="223128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15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유정현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9E1B55-924C-4B31-8C7A-49D6654F4CDB}"/>
              </a:ext>
            </a:extLst>
          </p:cNvPr>
          <p:cNvSpPr/>
          <p:nvPr/>
        </p:nvSpPr>
        <p:spPr>
          <a:xfrm>
            <a:off x="626748" y="2553050"/>
            <a:ext cx="1194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전체 프로젝트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관리 및 개발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E494F1-E302-4DCF-B647-275963587A08}"/>
              </a:ext>
            </a:extLst>
          </p:cNvPr>
          <p:cNvSpPr/>
          <p:nvPr/>
        </p:nvSpPr>
        <p:spPr>
          <a:xfrm>
            <a:off x="3368889" y="2531368"/>
            <a:ext cx="261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H/W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아두이노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Module 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무인차량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제작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아두이노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제어 및 통신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77C703-6EE1-4D72-9A86-8649ADD7E248}"/>
              </a:ext>
            </a:extLst>
          </p:cNvPr>
          <p:cNvSpPr/>
          <p:nvPr/>
        </p:nvSpPr>
        <p:spPr>
          <a:xfrm>
            <a:off x="2066299" y="3828790"/>
            <a:ext cx="1503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VR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application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개발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B718D9-3C88-4A0D-A3D2-4EDE19664B88}"/>
              </a:ext>
            </a:extLst>
          </p:cNvPr>
          <p:cNvSpPr/>
          <p:nvPr/>
        </p:nvSpPr>
        <p:spPr>
          <a:xfrm>
            <a:off x="4974325" y="3828790"/>
            <a:ext cx="2730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Amazon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Cloud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Server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통한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Base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Back-end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개발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Unity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기반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개발 및 디자인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C81398-75F0-478E-8B71-0663543BBD1E}"/>
              </a:ext>
            </a:extLst>
          </p:cNvPr>
          <p:cNvSpPr/>
          <p:nvPr/>
        </p:nvSpPr>
        <p:spPr>
          <a:xfrm>
            <a:off x="7135476" y="249405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SPRING SERVER</a:t>
            </a: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5254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D34DCF-0EBF-4F9A-8014-3ED50B45DE66}"/>
              </a:ext>
            </a:extLst>
          </p:cNvPr>
          <p:cNvSpPr txBox="1"/>
          <p:nvPr/>
        </p:nvSpPr>
        <p:spPr>
          <a:xfrm>
            <a:off x="1055077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7794D-0466-4BF6-B216-8C4C177BFE4B}"/>
              </a:ext>
            </a:extLst>
          </p:cNvPr>
          <p:cNvSpPr txBox="1"/>
          <p:nvPr/>
        </p:nvSpPr>
        <p:spPr>
          <a:xfrm>
            <a:off x="2393266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1113A-7CF0-4272-BE17-788236AE7176}"/>
              </a:ext>
            </a:extLst>
          </p:cNvPr>
          <p:cNvSpPr txBox="1"/>
          <p:nvPr/>
        </p:nvSpPr>
        <p:spPr>
          <a:xfrm>
            <a:off x="3784209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73E8-78A5-48CE-9C4C-7C1A7EB36D16}"/>
              </a:ext>
            </a:extLst>
          </p:cNvPr>
          <p:cNvSpPr txBox="1"/>
          <p:nvPr/>
        </p:nvSpPr>
        <p:spPr>
          <a:xfrm>
            <a:off x="5289940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E496-95B0-41A8-914F-D9A05E9A172B}"/>
              </a:ext>
            </a:extLst>
          </p:cNvPr>
          <p:cNvSpPr txBox="1"/>
          <p:nvPr/>
        </p:nvSpPr>
        <p:spPr>
          <a:xfrm>
            <a:off x="6714294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AutoShape 2" descr="http://www.globalwindow.org/images/upload/borawebedit/2016/6/17/252394/img0001.jpg">
            <a:extLst>
              <a:ext uri="{FF2B5EF4-FFF2-40B4-BE49-F238E27FC236}">
                <a16:creationId xmlns:a16="http://schemas.microsoft.com/office/drawing/2014/main" id="{C4894F09-498A-4BDF-AF12-5B140681B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041" y="1782366"/>
            <a:ext cx="42505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57AA9-80CF-4DBF-BE0B-A0144D65A225}"/>
              </a:ext>
            </a:extLst>
          </p:cNvPr>
          <p:cNvSpPr txBox="1"/>
          <p:nvPr/>
        </p:nvSpPr>
        <p:spPr>
          <a:xfrm>
            <a:off x="3017227" y="1971585"/>
            <a:ext cx="446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Q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72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A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</a:t>
            </a:r>
            <a:endParaRPr lang="ko-KR" altLang="en-US" sz="7200" b="1" spc="-113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760FFF-10AF-4A5C-BD2D-ECF432B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7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161" y="341922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6442"/>
            <a:ext cx="9144000" cy="54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46565" y="6442"/>
            <a:ext cx="11316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1203" y="1933748"/>
            <a:ext cx="2477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581" y="1396514"/>
            <a:ext cx="325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spc="225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VICER</a:t>
            </a:r>
          </a:p>
          <a:p>
            <a:r>
              <a:rPr lang="ko-KR" altLang="en-US" sz="1800" kern="100" spc="225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중간결과보고</a:t>
            </a:r>
            <a:endParaRPr lang="id-ID" sz="1800" kern="100" spc="225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CA0A7-7276-4152-8833-F355B47B6DF9}"/>
              </a:ext>
            </a:extLst>
          </p:cNvPr>
          <p:cNvSpPr txBox="1"/>
          <p:nvPr/>
        </p:nvSpPr>
        <p:spPr>
          <a:xfrm>
            <a:off x="5023140" y="820111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 App Device </a:t>
            </a:r>
            <a:r>
              <a:rPr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922F9-7731-42D7-BCBF-C8D6EDD1DDC7}"/>
              </a:ext>
            </a:extLst>
          </p:cNvPr>
          <p:cNvSpPr txBox="1"/>
          <p:nvPr/>
        </p:nvSpPr>
        <p:spPr>
          <a:xfrm>
            <a:off x="5023140" y="1381126"/>
            <a:ext cx="290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</a:rPr>
              <a:t>영상 스트리밍 구현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FCC517-6AF6-44AF-AAAA-8B93901FA399}"/>
              </a:ext>
            </a:extLst>
          </p:cNvPr>
          <p:cNvSpPr txBox="1"/>
          <p:nvPr/>
        </p:nvSpPr>
        <p:spPr>
          <a:xfrm>
            <a:off x="5023139" y="1960285"/>
            <a:ext cx="4170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</a:rPr>
              <a:t>컨트롤러를 이용한 원격 차량 운전 구현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F8405B-C079-470B-905A-5AE11088C724}"/>
              </a:ext>
            </a:extLst>
          </p:cNvPr>
          <p:cNvSpPr txBox="1"/>
          <p:nvPr/>
        </p:nvSpPr>
        <p:spPr>
          <a:xfrm>
            <a:off x="5031517" y="2533912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</a:rPr>
              <a:t>작품 시연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CCDDF1-4231-4CBB-8914-7B7F47353AA2}"/>
              </a:ext>
            </a:extLst>
          </p:cNvPr>
          <p:cNvSpPr txBox="1"/>
          <p:nvPr/>
        </p:nvSpPr>
        <p:spPr>
          <a:xfrm>
            <a:off x="6045694" y="3370441"/>
            <a:ext cx="2076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2B4429-6647-48FF-89A7-006A58B8666D}"/>
              </a:ext>
            </a:extLst>
          </p:cNvPr>
          <p:cNvSpPr txBox="1"/>
          <p:nvPr/>
        </p:nvSpPr>
        <p:spPr>
          <a:xfrm>
            <a:off x="5015259" y="3107539"/>
            <a:ext cx="325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5. </a:t>
            </a:r>
            <a:r>
              <a:rPr lang="ko-KR" altLang="en-US" sz="1600" dirty="0">
                <a:solidFill>
                  <a:schemeClr val="bg1"/>
                </a:solidFill>
              </a:rPr>
              <a:t>진행상황 및 향후 개발계획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4547F0-FA16-443B-AFAA-E5A5C7F86DF5}"/>
              </a:ext>
            </a:extLst>
          </p:cNvPr>
          <p:cNvSpPr txBox="1"/>
          <p:nvPr/>
        </p:nvSpPr>
        <p:spPr>
          <a:xfrm>
            <a:off x="5015259" y="3682942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6. </a:t>
            </a:r>
            <a:r>
              <a:rPr lang="ko-KR" altLang="en-US" sz="1600" dirty="0">
                <a:solidFill>
                  <a:schemeClr val="bg1"/>
                </a:solidFill>
              </a:rPr>
              <a:t>팀원 담당 업무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13B586-5E8F-4119-8ED3-E76B997B90EC}"/>
              </a:ext>
            </a:extLst>
          </p:cNvPr>
          <p:cNvSpPr txBox="1"/>
          <p:nvPr/>
        </p:nvSpPr>
        <p:spPr>
          <a:xfrm>
            <a:off x="5031516" y="4240955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7. Q &amp; 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D34B83-5731-4481-B10A-D457937DE8A0}"/>
              </a:ext>
            </a:extLst>
          </p:cNvPr>
          <p:cNvCxnSpPr>
            <a:cxnSpLocks/>
          </p:cNvCxnSpPr>
          <p:nvPr/>
        </p:nvCxnSpPr>
        <p:spPr>
          <a:xfrm>
            <a:off x="4957881" y="1225376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AB3DC9-6EFC-4149-B1B2-1C50FDED2B46}"/>
              </a:ext>
            </a:extLst>
          </p:cNvPr>
          <p:cNvCxnSpPr>
            <a:cxnSpLocks/>
          </p:cNvCxnSpPr>
          <p:nvPr/>
        </p:nvCxnSpPr>
        <p:spPr>
          <a:xfrm>
            <a:off x="4946565" y="1825540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1C3EF71-D2A8-4346-9F1B-DC7421218E6A}"/>
              </a:ext>
            </a:extLst>
          </p:cNvPr>
          <p:cNvCxnSpPr>
            <a:cxnSpLocks/>
          </p:cNvCxnSpPr>
          <p:nvPr/>
        </p:nvCxnSpPr>
        <p:spPr>
          <a:xfrm>
            <a:off x="4946565" y="2412679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0AA249B-0FF9-49A2-9227-3CB4576FD30A}"/>
              </a:ext>
            </a:extLst>
          </p:cNvPr>
          <p:cNvCxnSpPr>
            <a:cxnSpLocks/>
          </p:cNvCxnSpPr>
          <p:nvPr/>
        </p:nvCxnSpPr>
        <p:spPr>
          <a:xfrm>
            <a:off x="4957881" y="2979749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AE57BF-5C59-42EF-86B4-B94AC0A6C355}"/>
              </a:ext>
            </a:extLst>
          </p:cNvPr>
          <p:cNvCxnSpPr>
            <a:cxnSpLocks/>
          </p:cNvCxnSpPr>
          <p:nvPr/>
        </p:nvCxnSpPr>
        <p:spPr>
          <a:xfrm>
            <a:off x="4957881" y="3575172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09BC147-B0C0-4259-B568-41336D5D852C}"/>
              </a:ext>
            </a:extLst>
          </p:cNvPr>
          <p:cNvCxnSpPr>
            <a:cxnSpLocks/>
          </p:cNvCxnSpPr>
          <p:nvPr/>
        </p:nvCxnSpPr>
        <p:spPr>
          <a:xfrm>
            <a:off x="4946565" y="4163507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798000" y="2892321"/>
            <a:ext cx="76897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사용자가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Application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실행시키면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Bluetooth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통해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연결하고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핸드폰을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VR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기기에 연결하여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360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동영상을 실시간으로 제공 받으며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RC car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원격으로 작동시킨다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id-ID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B5F41-B659-43C8-A785-250CEB070B0F}"/>
              </a:ext>
            </a:extLst>
          </p:cNvPr>
          <p:cNvSpPr txBox="1"/>
          <p:nvPr/>
        </p:nvSpPr>
        <p:spPr>
          <a:xfrm>
            <a:off x="2998380" y="2328122"/>
            <a:ext cx="32890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1. App device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25302" y="196422"/>
            <a:ext cx="32890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1. App device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8E4736-08DB-48B9-8BB8-DD78B0C56A06}"/>
              </a:ext>
            </a:extLst>
          </p:cNvPr>
          <p:cNvSpPr/>
          <p:nvPr/>
        </p:nvSpPr>
        <p:spPr>
          <a:xfrm>
            <a:off x="361507" y="3581769"/>
            <a:ext cx="10093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어플리케이션은 짜여진 알고리즘에 맞게 동작하도록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사용자가 어플리케이션을 실행시키면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Web server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에서는 조종할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RC CAR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대한 인증을 하도록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어플리케이션과 사용할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간의 블루투스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Pairing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Controller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로부터 받은 제어정보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 Server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전송해주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Streaming Server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로부터 받은 영상 프레임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GearVR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사용자가 볼 수 있도록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어플리케이션은 안드로이드 스튜디오와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Unity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이용하여 설계하였다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endParaRPr lang="ko-KR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F7A11-93F6-4BC3-B7B3-62C54916E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8102" y="867717"/>
            <a:ext cx="4798830" cy="2507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380BA0-36CB-46EC-9C6B-4F8FD12F3F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8" y="719642"/>
            <a:ext cx="3005471" cy="2803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10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25302" y="196422"/>
            <a:ext cx="32890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1. App device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8E4736-08DB-48B9-8BB8-DD78B0C56A06}"/>
              </a:ext>
            </a:extLst>
          </p:cNvPr>
          <p:cNvSpPr/>
          <p:nvPr/>
        </p:nvSpPr>
        <p:spPr>
          <a:xfrm>
            <a:off x="205564" y="664295"/>
            <a:ext cx="10093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 기술</a:t>
            </a:r>
            <a:r>
              <a:rPr lang="en-US" altLang="ko-KR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원격 차량 운전을 위해 블루투스를 통한 </a:t>
            </a:r>
            <a:r>
              <a:rPr lang="en-US" altLang="ko-KR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</a:t>
            </a:r>
            <a:r>
              <a:rPr lang="ko-KR" altLang="en-US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컨트롤러 간의 </a:t>
            </a:r>
            <a:r>
              <a:rPr lang="ko-KR" altLang="en-US" sz="1200" b="1" dirty="0" err="1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페어링</a:t>
            </a:r>
            <a:r>
              <a:rPr lang="ko-KR" altLang="en-US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구현</a:t>
            </a:r>
            <a:endParaRPr lang="en-US" altLang="ko-KR" sz="1200" b="1" dirty="0">
              <a:solidFill>
                <a:srgbClr val="040DB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Arduino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블루투스 모듈을 이용하여 구현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블루투스 플러그인 모델 구현</a:t>
            </a:r>
            <a:endParaRPr lang="ko-KR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7FE754-0326-4A2D-B4E9-E065E27E5E80}"/>
              </a:ext>
            </a:extLst>
          </p:cNvPr>
          <p:cNvSpPr/>
          <p:nvPr/>
        </p:nvSpPr>
        <p:spPr>
          <a:xfrm>
            <a:off x="4012018" y="3259041"/>
            <a:ext cx="5092997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85"/>
              </a:spcBef>
              <a:spcAft>
                <a:spcPts val="0"/>
              </a:spcAft>
              <a:buAutoNum type="arabicParenR"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Search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버튼을 이용하여 현재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Pair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가능한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목록을 찾고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>
              <a:spcBef>
                <a:spcPts val="85"/>
              </a:spcBef>
              <a:spcAft>
                <a:spcPts val="0"/>
              </a:spcAf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Mac Address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수신 받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도록 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lvl="0">
              <a:spcBef>
                <a:spcPts val="85"/>
              </a:spcBef>
              <a:spcAft>
                <a:spcPts val="0"/>
              </a:spcAft>
            </a:pPr>
            <a:endParaRPr lang="ko-KR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0">
              <a:spcBef>
                <a:spcPts val="85"/>
              </a:spcBef>
              <a:spcAft>
                <a:spcPts val="0"/>
              </a:spcAf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2) Connect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버튼을 이용하여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컨트롤러와의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연결 요청을 시도하고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Pair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가능하다면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VR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화면으로 넘어가는 버튼이 활성화 되며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받는 제어정보가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TCP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통신을 통해 전송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되도록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6D76-B758-4392-97E6-C2EAF5FB1A62}"/>
              </a:ext>
            </a:extLst>
          </p:cNvPr>
          <p:cNvSpPr txBox="1"/>
          <p:nvPr/>
        </p:nvSpPr>
        <p:spPr>
          <a:xfrm>
            <a:off x="4012018" y="1030073"/>
            <a:ext cx="3919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사용자의 블루투스 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6C9A9B-EE52-4610-B17A-53D1D8BFF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3480" y="1635002"/>
            <a:ext cx="2795905" cy="1507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BCF65F-BC51-4174-9431-FFBB50C1C6B9}"/>
              </a:ext>
            </a:extLst>
          </p:cNvPr>
          <p:cNvSpPr txBox="1"/>
          <p:nvPr/>
        </p:nvSpPr>
        <p:spPr>
          <a:xfrm>
            <a:off x="5181600" y="2353063"/>
            <a:ext cx="4835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1E691-58DC-4AE8-B3F1-8793D2CAC258}"/>
              </a:ext>
            </a:extLst>
          </p:cNvPr>
          <p:cNvSpPr txBox="1"/>
          <p:nvPr/>
        </p:nvSpPr>
        <p:spPr>
          <a:xfrm>
            <a:off x="5181599" y="2161372"/>
            <a:ext cx="4835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19F0F4-9070-49A7-BE14-A60D1E6721B6}"/>
              </a:ext>
            </a:extLst>
          </p:cNvPr>
          <p:cNvCxnSpPr/>
          <p:nvPr/>
        </p:nvCxnSpPr>
        <p:spPr>
          <a:xfrm>
            <a:off x="3891516" y="1148316"/>
            <a:ext cx="0" cy="34874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3B7C9AD-82EE-48AF-B649-DA272363E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727" y="1635002"/>
            <a:ext cx="1821706" cy="153614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544B30-FC9F-4CE9-86DF-6F4A0ADB2560}"/>
              </a:ext>
            </a:extLst>
          </p:cNvPr>
          <p:cNvSpPr/>
          <p:nvPr/>
        </p:nvSpPr>
        <p:spPr>
          <a:xfrm>
            <a:off x="-28352" y="3259041"/>
            <a:ext cx="386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8305" algn="just">
              <a:spcBef>
                <a:spcPts val="85"/>
              </a:spcBef>
              <a:spcAft>
                <a:spcPts val="0"/>
              </a:spcAft>
            </a:pP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블루투스 및 화면전환을 위한 기능을 추가하기 위해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Java Library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.jar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파일로 만들어 플러그인이라는 하나의 형태로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만들었다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유니티를 안드로이드로 빌드 시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켰을 때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유니티 프로젝트가 하나의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Activity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되어 라이브러리의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Method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들을 사용하는 것처럼 작동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하도록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A16-D886-4C43-B247-EC64652CECBA}"/>
              </a:ext>
            </a:extLst>
          </p:cNvPr>
          <p:cNvSpPr txBox="1"/>
          <p:nvPr/>
        </p:nvSpPr>
        <p:spPr>
          <a:xfrm>
            <a:off x="798000" y="2892321"/>
            <a:ext cx="76897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</a:t>
            </a:r>
            <a:r>
              <a:rPr lang="ko-KR" altLang="en-US" sz="1200" dirty="0" err="1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설명쓰</a:t>
            </a:r>
            <a:endParaRPr lang="id-ID" sz="1200" dirty="0">
              <a:highlight>
                <a:srgbClr val="FFFF00"/>
              </a:highligh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565A-7338-4860-9CD6-7020533BEC09}"/>
              </a:ext>
            </a:extLst>
          </p:cNvPr>
          <p:cNvSpPr txBox="1"/>
          <p:nvPr/>
        </p:nvSpPr>
        <p:spPr>
          <a:xfrm>
            <a:off x="2870790" y="2328122"/>
            <a:ext cx="36788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25302" y="196422"/>
            <a:ext cx="36788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9477FD-ED7F-479A-9C0F-A3D5406DEB56}"/>
              </a:ext>
            </a:extLst>
          </p:cNvPr>
          <p:cNvSpPr/>
          <p:nvPr/>
        </p:nvSpPr>
        <p:spPr>
          <a:xfrm>
            <a:off x="425302" y="3235670"/>
            <a:ext cx="8626549" cy="1855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7495" algn="just">
              <a:lnSpc>
                <a:spcPct val="113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RC CAR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부착된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ear360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카메라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촬영한 정보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압축, 가공하여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중계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STREAMING SERVER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전송하기 위해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GEAR 360 APPLICATION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이용하였다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R="277495" lvl="0" algn="just">
              <a:lnSpc>
                <a:spcPct val="113000"/>
              </a:lnSpc>
              <a:spcAft>
                <a:spcPts val="0"/>
              </a:spcAf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안드로이드 스튜디오를 이용하여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360</a:t>
            </a:r>
            <a:r>
              <a:rPr lang="ko-KR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°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카메라의 영상 프레임을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중계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서버로 전달하여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어플리케이션으로부터 해당 영상의 스트리밍이 진행되도록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lvl="0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중계 서버는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TCP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프로토콜을 이용하여 구현하였고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Android App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Gear360 App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각각 들어오는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TCP connection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요청을 식별하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도록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Multithreading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방식을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통해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lvl="0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Mutual exclusion(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상호배제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위해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lock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변수를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 설정해주었다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(spin lock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기법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 lvl="0"/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R="277495" lvl="0" algn="just">
              <a:lnSpc>
                <a:spcPct val="113000"/>
              </a:lnSpc>
              <a:spcAft>
                <a:spcPts val="0"/>
              </a:spcAft>
            </a:pPr>
            <a:endParaRPr lang="ko-KR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1CE0E-8CDC-4EBB-A076-713BF6C19E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62" y="819389"/>
            <a:ext cx="5321227" cy="21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B127F-B6CF-4F5D-B1DE-31593A0AE9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83" y="1254428"/>
            <a:ext cx="2348399" cy="210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E1899C-1DC4-4B5F-9865-B3363236A8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41" y="1254427"/>
            <a:ext cx="4067446" cy="21000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538716" y="3590514"/>
            <a:ext cx="839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구의 중심에서 사방을 바라볼 때 전방향의 이미지를 볼 수 있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도록 구현하였다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서버로부터 수신 받는 영상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프레임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180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 광각 렌즈로부터 촬영된 두개의 화면이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스티칭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기법을 통해 하나의 프레임으로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나오도록 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유니티 상에서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하나의 구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모형을 만들어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스티칭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시킨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화면을 구의 안쪽에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랩핑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(Wrapping)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시킨다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99231-828B-4F71-844E-6929DE0BF677}"/>
              </a:ext>
            </a:extLst>
          </p:cNvPr>
          <p:cNvSpPr txBox="1"/>
          <p:nvPr/>
        </p:nvSpPr>
        <p:spPr>
          <a:xfrm>
            <a:off x="425302" y="196422"/>
            <a:ext cx="36788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503274" y="930088"/>
            <a:ext cx="839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Frame Compression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99231-828B-4F71-844E-6929DE0BF677}"/>
              </a:ext>
            </a:extLst>
          </p:cNvPr>
          <p:cNvSpPr txBox="1"/>
          <p:nvPr/>
        </p:nvSpPr>
        <p:spPr>
          <a:xfrm>
            <a:off x="425302" y="196422"/>
            <a:ext cx="36788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구현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13F319-C5CD-4ADF-B938-ADC507084A2D}"/>
              </a:ext>
            </a:extLst>
          </p:cNvPr>
          <p:cNvSpPr/>
          <p:nvPr/>
        </p:nvSpPr>
        <p:spPr>
          <a:xfrm>
            <a:off x="212651" y="658087"/>
            <a:ext cx="7187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200" b="1" dirty="0">
                <a:solidFill>
                  <a:srgbClr val="040D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핵심 기술</a:t>
            </a:r>
            <a:endParaRPr lang="en-US" altLang="ko-KR" sz="1200" b="1" dirty="0">
              <a:solidFill>
                <a:srgbClr val="040DB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442A2D-CC26-44AA-94D7-DF85D2287C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34" y="1374283"/>
            <a:ext cx="5323369" cy="2543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FB42F-1832-4E93-A443-58FF005894AA}"/>
              </a:ext>
            </a:extLst>
          </p:cNvPr>
          <p:cNvSpPr txBox="1"/>
          <p:nvPr/>
        </p:nvSpPr>
        <p:spPr>
          <a:xfrm>
            <a:off x="574158" y="3999221"/>
            <a:ext cx="839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설명쓰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1154</Words>
  <Application>Microsoft Office PowerPoint</Application>
  <PresentationFormat>화면 슬라이드 쇼(16:9)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PT Sans</vt:lpstr>
      <vt:lpstr>나눔고딕 ExtraBold</vt:lpstr>
      <vt:lpstr>대한</vt:lpstr>
      <vt:lpstr>맑은 고딕</vt:lpstr>
      <vt:lpstr>맑은 고딕 Semilight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유 정현</cp:lastModifiedBy>
  <cp:revision>630</cp:revision>
  <dcterms:created xsi:type="dcterms:W3CDTF">2017-03-06T03:32:18Z</dcterms:created>
  <dcterms:modified xsi:type="dcterms:W3CDTF">2018-11-21T11:45:05Z</dcterms:modified>
</cp:coreProperties>
</file>