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7" r:id="rId3"/>
    <p:sldId id="279" r:id="rId4"/>
    <p:sldId id="289" r:id="rId5"/>
    <p:sldId id="290" r:id="rId6"/>
    <p:sldId id="291" r:id="rId7"/>
    <p:sldId id="281" r:id="rId8"/>
    <p:sldId id="288" r:id="rId9"/>
    <p:sldId id="292" r:id="rId10"/>
    <p:sldId id="2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2" autoAdjust="0"/>
  </p:normalViewPr>
  <p:slideViewPr>
    <p:cSldViewPr snapToGrid="0">
      <p:cViewPr>
        <p:scale>
          <a:sx n="105" d="100"/>
          <a:sy n="105" d="100"/>
        </p:scale>
        <p:origin x="-715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3A7C8-FA60-4B13-83F0-1429B57CF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E0D7E-19E4-4259-B698-7E13354BB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AA10F-6A75-47DA-8373-2464A0B2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72AB-7901-423D-983D-9E603AC6F90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0F3AF-01CA-47EA-94AD-66CF2547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C8899-4325-445E-9F5F-408D1911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046F-2287-4429-BDD3-98E934E1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832D0-E078-4B81-B1B4-570BB64E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0679B-4006-470D-90F7-272AEEBC5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00C40-7023-45F5-9480-95E313E3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72AB-7901-423D-983D-9E603AC6F90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8F7D9-6E94-4160-BC33-6BA94285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EBE3B-EE95-423A-B11E-748CFC54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046F-2287-4429-BDD3-98E934E1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1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184CD2-1824-4ED3-A40F-05202EB79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F83C33-9594-4512-BBFB-F179FBF86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9826F-0EA1-4E63-9E91-E4990EEA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72AB-7901-423D-983D-9E603AC6F90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D3CF7-1033-409B-81D0-FA455E0C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B45F7-1311-4701-847C-C7E88A4F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046F-2287-4429-BDD3-98E934E1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76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A2AA2-7182-446C-B819-ED8717BA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E5120-2F00-4CA7-8C7B-CC53BE5F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55ED7-1C74-4AF5-80D3-DB03E777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72AB-7901-423D-983D-9E603AC6F90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E313A-486C-4A2A-9785-811843EE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CC0E1-3EA7-4317-883B-FF872C5C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046F-2287-4429-BDD3-98E934E1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5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793E5-9517-4902-B5D7-EA62D089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A3493-D612-415C-A1F8-6902929ED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72F92-4295-4FCD-B983-60D193C3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72AB-7901-423D-983D-9E603AC6F90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47AAA-7601-4E07-94A9-61E7299D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9201B-79A7-45E3-9A15-BCB37746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046F-2287-4429-BDD3-98E934E1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4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CC47A-CECA-4F92-A9A0-3CF20235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88B98-BBE2-4DCF-BB4C-537315739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62B0F5-2B30-43C2-9667-38A9ACEE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075DB-D87D-4017-99ED-C04D1EEF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72AB-7901-423D-983D-9E603AC6F90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9A7A4-75D6-405E-8CA5-5F72991A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B05D2-E9F8-473C-BB6A-02278BC9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046F-2287-4429-BDD3-98E934E1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75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0A571-CD78-47D7-A766-B994D4DF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4F7BD-091F-4D81-9A55-44B88782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58D76-6E80-4B3C-9518-4E44D2988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44A72F-8929-439A-976C-1601071CF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56DA2-FF29-4784-A9D4-DAC81DDF2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4AECC1-A131-4349-A364-B57C95AE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72AB-7901-423D-983D-9E603AC6F90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0A7F4C-A874-4B43-996B-78BBA05B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521864-9DEE-4F20-8598-2245B522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046F-2287-4429-BDD3-98E934E1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A5314-431F-4DED-9E1D-0C1E6290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41FE09-0625-47AC-8345-31114A3E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72AB-7901-423D-983D-9E603AC6F90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C28F8-9738-433E-8ACF-01C1581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E3CBC-0373-41C2-B229-CF0C947F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046F-2287-4429-BDD3-98E934E1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0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18D110-7C3A-40F9-9BA7-213E3243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72AB-7901-423D-983D-9E603AC6F90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4C5C62-D1F8-429C-BDB6-CEC03D0A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15B643-7B1D-44EA-9C26-71E5815B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046F-2287-4429-BDD3-98E934E1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7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DD58D-7054-4C4D-9610-5349B020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75BDA-8150-4978-949E-C61F72E6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AAC38D-3F71-4902-8141-E2459B1B3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91EAC5-6CB2-4795-AA93-1DB3FB01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72AB-7901-423D-983D-9E603AC6F90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A29970-06F6-4E05-84AB-785B1452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B9934-911B-44B3-BBB7-0F530219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046F-2287-4429-BDD3-98E934E1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7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05B2F-FB2A-4157-B6C5-DDA4A19F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E59406-65E8-4FCC-AA60-C812B86FC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AF7FB-B834-4EA3-9D44-97CAF481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0337A-62D9-4606-9C2A-52ED1D14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72AB-7901-423D-983D-9E603AC6F90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2F682-DAAB-40B6-A844-0289A8D4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59E7D4-58CD-4D90-AD88-BD519237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046F-2287-4429-BDD3-98E934E1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505F40-1588-427F-9F9C-1DC40928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068F0B-B1BA-4C94-B8C7-8975CA6E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77860-AB19-4F4A-BAC6-CD1BC0503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72AB-7901-423D-983D-9E603AC6F90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116A7-66DC-48AA-94E1-3BE70A698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ACDAD-2E7F-44B2-B867-705F231B1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2046F-2287-4429-BDD3-98E934E1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4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-91440"/>
            <a:ext cx="12192000" cy="3729037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398872" y="1379771"/>
            <a:ext cx="539425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80BCE1"/>
                </a:solidFill>
              </a:rPr>
              <a:t>VICER</a:t>
            </a:r>
          </a:p>
        </p:txBody>
      </p:sp>
      <p:sp>
        <p:nvSpPr>
          <p:cNvPr id="50" name="타원 49"/>
          <p:cNvSpPr/>
          <p:nvPr/>
        </p:nvSpPr>
        <p:spPr>
          <a:xfrm>
            <a:off x="511041" y="3870665"/>
            <a:ext cx="2125627" cy="1837678"/>
          </a:xfrm>
          <a:prstGeom prst="ellipse">
            <a:avLst/>
          </a:prstGeom>
          <a:solidFill>
            <a:srgbClr val="84B8DD"/>
          </a:solidFill>
          <a:ln>
            <a:solidFill>
              <a:srgbClr val="80B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28412" y="2250518"/>
            <a:ext cx="353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정보통신종합설계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1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팀</a:t>
            </a: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58" y="4209608"/>
            <a:ext cx="1159791" cy="1159791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942917" y="5916371"/>
            <a:ext cx="1261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팀장 박지훈</a:t>
            </a:r>
            <a:r>
              <a:rPr lang="en-US" altLang="ko-KR" sz="1400" b="1" dirty="0"/>
              <a:t>201601406</a:t>
            </a:r>
            <a:br>
              <a:rPr lang="ko-KR" altLang="en-US" b="1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99E9F-2210-4453-98D8-DF051645E865}"/>
              </a:ext>
            </a:extLst>
          </p:cNvPr>
          <p:cNvSpPr txBox="1"/>
          <p:nvPr/>
        </p:nvSpPr>
        <p:spPr>
          <a:xfrm>
            <a:off x="4376225" y="2624655"/>
            <a:ext cx="34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rgbClr val="FEC9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360° Avatar Driver</a:t>
            </a:r>
          </a:p>
        </p:txBody>
      </p:sp>
    </p:spTree>
    <p:extLst>
      <p:ext uri="{BB962C8B-B14F-4D97-AF65-F5344CB8AC3E}">
        <p14:creationId xmlns:p14="http://schemas.microsoft.com/office/powerpoint/2010/main" val="94510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47409" y="1443634"/>
            <a:ext cx="18473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srgbClr val="21212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9D55D-EC19-418E-BFFA-E57F33526CD5}"/>
              </a:ext>
            </a:extLst>
          </p:cNvPr>
          <p:cNvSpPr txBox="1"/>
          <p:nvPr/>
        </p:nvSpPr>
        <p:spPr>
          <a:xfrm>
            <a:off x="1384918" y="470517"/>
            <a:ext cx="134722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0BCE1"/>
                </a:solidFill>
              </a:rPr>
              <a:t>Q&amp;A</a:t>
            </a:r>
          </a:p>
        </p:txBody>
      </p:sp>
      <p:grpSp>
        <p:nvGrpSpPr>
          <p:cNvPr id="15" name="Shape 505">
            <a:extLst>
              <a:ext uri="{FF2B5EF4-FFF2-40B4-BE49-F238E27FC236}">
                <a16:creationId xmlns:a16="http://schemas.microsoft.com/office/drawing/2014/main" id="{D7E3B26B-F4E0-47FC-829F-F0C3D528C7FA}"/>
              </a:ext>
            </a:extLst>
          </p:cNvPr>
          <p:cNvGrpSpPr/>
          <p:nvPr/>
        </p:nvGrpSpPr>
        <p:grpSpPr>
          <a:xfrm>
            <a:off x="5547627" y="2083508"/>
            <a:ext cx="1197663" cy="1126777"/>
            <a:chOff x="5972700" y="2330200"/>
            <a:chExt cx="411625" cy="387275"/>
          </a:xfrm>
        </p:grpSpPr>
        <p:sp>
          <p:nvSpPr>
            <p:cNvPr id="16" name="Shape 506">
              <a:extLst>
                <a:ext uri="{FF2B5EF4-FFF2-40B4-BE49-F238E27FC236}">
                  <a16:creationId xmlns:a16="http://schemas.microsoft.com/office/drawing/2014/main" id="{0FF6CA4E-3AC5-4D2C-94F8-F32A2CF18B18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507">
              <a:extLst>
                <a:ext uri="{FF2B5EF4-FFF2-40B4-BE49-F238E27FC236}">
                  <a16:creationId xmlns:a16="http://schemas.microsoft.com/office/drawing/2014/main" id="{4C890416-3A38-492E-97EA-5FD8875469AB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Shape 504">
            <a:extLst>
              <a:ext uri="{FF2B5EF4-FFF2-40B4-BE49-F238E27FC236}">
                <a16:creationId xmlns:a16="http://schemas.microsoft.com/office/drawing/2014/main" id="{5E73DF31-8C71-4B78-9643-FBDA880AA355}"/>
              </a:ext>
            </a:extLst>
          </p:cNvPr>
          <p:cNvSpPr txBox="1">
            <a:spLocks noGrp="1"/>
          </p:cNvSpPr>
          <p:nvPr/>
        </p:nvSpPr>
        <p:spPr>
          <a:xfrm>
            <a:off x="4249455" y="4515578"/>
            <a:ext cx="3747954" cy="79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Any questions?</a:t>
            </a:r>
            <a:endParaRPr sz="2800" b="1" dirty="0"/>
          </a:p>
        </p:txBody>
      </p:sp>
      <p:sp>
        <p:nvSpPr>
          <p:cNvPr id="25" name="Shape 503">
            <a:extLst>
              <a:ext uri="{FF2B5EF4-FFF2-40B4-BE49-F238E27FC236}">
                <a16:creationId xmlns:a16="http://schemas.microsoft.com/office/drawing/2014/main" id="{31667008-9C68-49C5-A753-0ACAF4FA3DC0}"/>
              </a:ext>
            </a:extLst>
          </p:cNvPr>
          <p:cNvSpPr txBox="1">
            <a:spLocks noGrp="1"/>
          </p:cNvSpPr>
          <p:nvPr/>
        </p:nvSpPr>
        <p:spPr>
          <a:xfrm>
            <a:off x="2826582" y="3416005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THANKS!</a:t>
            </a:r>
            <a:endParaRPr sz="6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2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>
            <a:cxnSpLocks/>
          </p:cNvCxnSpPr>
          <p:nvPr/>
        </p:nvCxnSpPr>
        <p:spPr>
          <a:xfrm>
            <a:off x="0" y="4137480"/>
            <a:ext cx="11597138" cy="4937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266470" y="4076448"/>
            <a:ext cx="154051" cy="1540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012538" y="4110288"/>
            <a:ext cx="154051" cy="1540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 flipV="1">
            <a:off x="2340036" y="2848876"/>
            <a:ext cx="1" cy="1236707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5819756" y="5423962"/>
            <a:ext cx="540588" cy="540588"/>
            <a:chOff x="6518667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5" name="타원 54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069742" y="2307398"/>
            <a:ext cx="540588" cy="540588"/>
            <a:chOff x="4726150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4" name="타원 63"/>
            <p:cNvSpPr/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5" name="Group 20"/>
            <p:cNvGrpSpPr>
              <a:grpSpLocks noChangeAspect="1"/>
            </p:cNvGrpSpPr>
            <p:nvPr/>
          </p:nvGrpSpPr>
          <p:grpSpPr bwMode="auto">
            <a:xfrm>
              <a:off x="4971967" y="4590373"/>
              <a:ext cx="202327" cy="275984"/>
              <a:chOff x="2597" y="4163"/>
              <a:chExt cx="217" cy="296"/>
            </a:xfrm>
            <a:grpFill/>
          </p:grpSpPr>
          <p:sp>
            <p:nvSpPr>
              <p:cNvPr id="6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cxnSp>
        <p:nvCxnSpPr>
          <p:cNvPr id="71" name="직선 연결선 70"/>
          <p:cNvCxnSpPr>
            <a:cxnSpLocks/>
          </p:cNvCxnSpPr>
          <p:nvPr/>
        </p:nvCxnSpPr>
        <p:spPr>
          <a:xfrm flipV="1">
            <a:off x="6089563" y="4252151"/>
            <a:ext cx="0" cy="1169694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251711" y="4424784"/>
            <a:ext cx="215268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01. Part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소개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976733" y="3546064"/>
            <a:ext cx="218968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02.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기술설명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0020051" y="4115531"/>
            <a:ext cx="154051" cy="1540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050226" y="4352971"/>
            <a:ext cx="191986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03. Q&amp;A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직사각형 90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01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03011" y="476372"/>
            <a:ext cx="11993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목차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CFCBB38-0237-4D31-8086-C95A151BF372}"/>
              </a:ext>
            </a:extLst>
          </p:cNvPr>
          <p:cNvCxnSpPr/>
          <p:nvPr/>
        </p:nvCxnSpPr>
        <p:spPr>
          <a:xfrm flipH="1" flipV="1">
            <a:off x="10097076" y="3013441"/>
            <a:ext cx="2" cy="1103998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2ED0EE7-66BD-46A7-9254-0B277115B79C}"/>
              </a:ext>
            </a:extLst>
          </p:cNvPr>
          <p:cNvGrpSpPr/>
          <p:nvPr/>
        </p:nvGrpSpPr>
        <p:grpSpPr>
          <a:xfrm>
            <a:off x="9826782" y="2477879"/>
            <a:ext cx="540588" cy="540588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2F2123F-2209-46A0-AF05-E47AD99E4F0D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Freeform 36">
              <a:extLst>
                <a:ext uri="{FF2B5EF4-FFF2-40B4-BE49-F238E27FC236}">
                  <a16:creationId xmlns:a16="http://schemas.microsoft.com/office/drawing/2014/main" id="{B60D61C4-7155-4D92-9DEB-DF0814404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 dirty="0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04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03011" y="476372"/>
            <a:ext cx="196023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01. Part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소개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17FB70F-4455-4A8E-8AC0-1AFA06012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8048"/>
              </p:ext>
            </p:extLst>
          </p:nvPr>
        </p:nvGraphicFramePr>
        <p:xfrm>
          <a:off x="1286738" y="1734973"/>
          <a:ext cx="4137890" cy="46466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37890">
                  <a:extLst>
                    <a:ext uri="{9D8B030D-6E8A-4147-A177-3AD203B41FA5}">
                      <a16:colId xmlns:a16="http://schemas.microsoft.com/office/drawing/2014/main" val="630696415"/>
                    </a:ext>
                  </a:extLst>
                </a:gridCol>
              </a:tblGrid>
              <a:tr h="996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영상 프레임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108759"/>
                  </a:ext>
                </a:extLst>
              </a:tr>
              <a:tr h="364990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프레임 구성</a:t>
                      </a:r>
                      <a:endParaRPr lang="en-US" altLang="ko-KR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YUV-RGB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Converting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JPEG Compression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63792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F0CCE27-391A-4A5C-A6E1-BC13544BA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68437"/>
              </p:ext>
            </p:extLst>
          </p:nvPr>
        </p:nvGraphicFramePr>
        <p:xfrm>
          <a:off x="6608619" y="1733130"/>
          <a:ext cx="4137890" cy="46466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37890">
                  <a:extLst>
                    <a:ext uri="{9D8B030D-6E8A-4147-A177-3AD203B41FA5}">
                      <a16:colId xmlns:a16="http://schemas.microsoft.com/office/drawing/2014/main" val="3709951216"/>
                    </a:ext>
                  </a:extLst>
                </a:gridCol>
              </a:tblGrid>
              <a:tr h="996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Packet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47331"/>
                  </a:ext>
                </a:extLst>
              </a:tr>
              <a:tr h="364990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MTU</a:t>
                      </a:r>
                      <a:r>
                        <a:rPr lang="ko-KR" altLang="en-US" dirty="0"/>
                        <a:t> 파악</a:t>
                      </a:r>
                      <a:endParaRPr lang="en-US" altLang="ko-KR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Packet </a:t>
                      </a:r>
                      <a:r>
                        <a:rPr lang="ko-KR" altLang="en-US" dirty="0"/>
                        <a:t>분할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조합 </a:t>
                      </a:r>
                      <a:r>
                        <a:rPr lang="en-US" altLang="ko-KR" dirty="0"/>
                        <a:t>Protocol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Packet structure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631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7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03010" y="476372"/>
            <a:ext cx="159446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기술 설명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E684B0-E9DC-44C4-A585-B66C430CB77D}"/>
              </a:ext>
            </a:extLst>
          </p:cNvPr>
          <p:cNvSpPr/>
          <p:nvPr/>
        </p:nvSpPr>
        <p:spPr>
          <a:xfrm>
            <a:off x="1103010" y="1214055"/>
            <a:ext cx="2914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영상 프레임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4369D-503A-4534-B10A-929F451DBE91}"/>
              </a:ext>
            </a:extLst>
          </p:cNvPr>
          <p:cNvSpPr txBox="1"/>
          <p:nvPr/>
        </p:nvSpPr>
        <p:spPr>
          <a:xfrm>
            <a:off x="1323682" y="1699498"/>
            <a:ext cx="748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Frame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▶ 해상도</a:t>
            </a:r>
            <a:r>
              <a:rPr lang="en-US" altLang="ko-KR" dirty="0"/>
              <a:t>/</a:t>
            </a:r>
            <a:r>
              <a:rPr lang="ko-KR" altLang="en-US" dirty="0"/>
              <a:t>이미지 용량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5C3013-2200-4041-84D7-966D1F4F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414" y="2809757"/>
            <a:ext cx="6377764" cy="1702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7E72C1-A652-4B48-9D5B-1B4ED6506676}"/>
              </a:ext>
            </a:extLst>
          </p:cNvPr>
          <p:cNvSpPr txBox="1"/>
          <p:nvPr/>
        </p:nvSpPr>
        <p:spPr>
          <a:xfrm>
            <a:off x="2469211" y="5064737"/>
            <a:ext cx="453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 같이 한 </a:t>
            </a:r>
            <a:r>
              <a:rPr lang="en-US" altLang="ko-KR" dirty="0"/>
              <a:t>Pixel </a:t>
            </a:r>
            <a:r>
              <a:rPr lang="ko-KR" altLang="en-US" dirty="0"/>
              <a:t>당 </a:t>
            </a:r>
            <a:endParaRPr lang="en-US" altLang="ko-KR" dirty="0"/>
          </a:p>
          <a:p>
            <a:r>
              <a:rPr lang="en-US" altLang="ko-KR" dirty="0"/>
              <a:t>24bit(3byte)</a:t>
            </a:r>
            <a:r>
              <a:rPr lang="ko-KR" altLang="en-US" dirty="0"/>
              <a:t>의 메모리를 필요하게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7CCC57A-0A0E-461C-BC26-2281591EB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51744"/>
              </p:ext>
            </p:extLst>
          </p:nvPr>
        </p:nvGraphicFramePr>
        <p:xfrm>
          <a:off x="2560414" y="4531087"/>
          <a:ext cx="6251075" cy="3790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08883">
                  <a:extLst>
                    <a:ext uri="{9D8B030D-6E8A-4147-A177-3AD203B41FA5}">
                      <a16:colId xmlns:a16="http://schemas.microsoft.com/office/drawing/2014/main" val="3715926018"/>
                    </a:ext>
                  </a:extLst>
                </a:gridCol>
                <a:gridCol w="4442192">
                  <a:extLst>
                    <a:ext uri="{9D8B030D-6E8A-4147-A177-3AD203B41FA5}">
                      <a16:colId xmlns:a16="http://schemas.microsoft.com/office/drawing/2014/main" val="3578531884"/>
                    </a:ext>
                  </a:extLst>
                </a:gridCol>
              </a:tblGrid>
              <a:tr h="37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24 bit per pixel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16,777,216 Color (full color , true color)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37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80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03010" y="476372"/>
            <a:ext cx="159446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기술 설명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E684B0-E9DC-44C4-A585-B66C430CB77D}"/>
              </a:ext>
            </a:extLst>
          </p:cNvPr>
          <p:cNvSpPr/>
          <p:nvPr/>
        </p:nvSpPr>
        <p:spPr>
          <a:xfrm>
            <a:off x="1103010" y="1214055"/>
            <a:ext cx="2914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영상 프레임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4369D-503A-4534-B10A-929F451DBE91}"/>
              </a:ext>
            </a:extLst>
          </p:cNvPr>
          <p:cNvSpPr txBox="1"/>
          <p:nvPr/>
        </p:nvSpPr>
        <p:spPr>
          <a:xfrm>
            <a:off x="1286738" y="1649075"/>
            <a:ext cx="7487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Frame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▶ </a:t>
            </a:r>
            <a:r>
              <a:rPr lang="en-US" altLang="ko-KR" dirty="0"/>
              <a:t>YUV – RGB </a:t>
            </a:r>
            <a:r>
              <a:rPr lang="en-US" altLang="ko-KR" dirty="0" err="1"/>
              <a:t>Convertion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7FA8BD8-ECEC-4A3A-9B03-1C0D1E981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42509"/>
              </p:ext>
            </p:extLst>
          </p:nvPr>
        </p:nvGraphicFramePr>
        <p:xfrm>
          <a:off x="2326734" y="3859253"/>
          <a:ext cx="24306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335">
                  <a:extLst>
                    <a:ext uri="{9D8B030D-6E8A-4147-A177-3AD203B41FA5}">
                      <a16:colId xmlns:a16="http://schemas.microsoft.com/office/drawing/2014/main" val="1040170983"/>
                    </a:ext>
                  </a:extLst>
                </a:gridCol>
                <a:gridCol w="1215335">
                  <a:extLst>
                    <a:ext uri="{9D8B030D-6E8A-4147-A177-3AD203B41FA5}">
                      <a16:colId xmlns:a16="http://schemas.microsoft.com/office/drawing/2014/main" val="468159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5111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5802AE3-E3E6-4F17-BA90-689912230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47300"/>
              </p:ext>
            </p:extLst>
          </p:nvPr>
        </p:nvGraphicFramePr>
        <p:xfrm>
          <a:off x="2326734" y="5409721"/>
          <a:ext cx="24306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335">
                  <a:extLst>
                    <a:ext uri="{9D8B030D-6E8A-4147-A177-3AD203B41FA5}">
                      <a16:colId xmlns:a16="http://schemas.microsoft.com/office/drawing/2014/main" val="1040170983"/>
                    </a:ext>
                  </a:extLst>
                </a:gridCol>
                <a:gridCol w="1215335">
                  <a:extLst>
                    <a:ext uri="{9D8B030D-6E8A-4147-A177-3AD203B41FA5}">
                      <a16:colId xmlns:a16="http://schemas.microsoft.com/office/drawing/2014/main" val="468159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5111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CEAF601-C819-4401-A680-8216023F6BA1}"/>
              </a:ext>
            </a:extLst>
          </p:cNvPr>
          <p:cNvSpPr txBox="1"/>
          <p:nvPr/>
        </p:nvSpPr>
        <p:spPr>
          <a:xfrm>
            <a:off x="2326733" y="3411737"/>
            <a:ext cx="254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YUV420 color space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1F86AF-F340-4E49-9D76-49AE66C111A5}"/>
              </a:ext>
            </a:extLst>
          </p:cNvPr>
          <p:cNvSpPr txBox="1"/>
          <p:nvPr/>
        </p:nvSpPr>
        <p:spPr>
          <a:xfrm>
            <a:off x="2326732" y="4970890"/>
            <a:ext cx="221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RGB color space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F14C9E6-22D9-426D-8988-ADBB48C36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95288"/>
              </p:ext>
            </p:extLst>
          </p:nvPr>
        </p:nvGraphicFramePr>
        <p:xfrm>
          <a:off x="5272029" y="5409721"/>
          <a:ext cx="24306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335">
                  <a:extLst>
                    <a:ext uri="{9D8B030D-6E8A-4147-A177-3AD203B41FA5}">
                      <a16:colId xmlns:a16="http://schemas.microsoft.com/office/drawing/2014/main" val="1040170983"/>
                    </a:ext>
                  </a:extLst>
                </a:gridCol>
                <a:gridCol w="1215335">
                  <a:extLst>
                    <a:ext uri="{9D8B030D-6E8A-4147-A177-3AD203B41FA5}">
                      <a16:colId xmlns:a16="http://schemas.microsoft.com/office/drawing/2014/main" val="468159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5111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863CC7-EA0B-48AB-8283-5B54533C5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20113"/>
              </p:ext>
            </p:extLst>
          </p:nvPr>
        </p:nvGraphicFramePr>
        <p:xfrm>
          <a:off x="8276960" y="5409721"/>
          <a:ext cx="24306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335">
                  <a:extLst>
                    <a:ext uri="{9D8B030D-6E8A-4147-A177-3AD203B41FA5}">
                      <a16:colId xmlns:a16="http://schemas.microsoft.com/office/drawing/2014/main" val="1040170983"/>
                    </a:ext>
                  </a:extLst>
                </a:gridCol>
                <a:gridCol w="1215335">
                  <a:extLst>
                    <a:ext uri="{9D8B030D-6E8A-4147-A177-3AD203B41FA5}">
                      <a16:colId xmlns:a16="http://schemas.microsoft.com/office/drawing/2014/main" val="468159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5111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EEF9AE-9935-46C3-A6C4-0711E6C34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5879"/>
              </p:ext>
            </p:extLst>
          </p:nvPr>
        </p:nvGraphicFramePr>
        <p:xfrm>
          <a:off x="183763" y="3898112"/>
          <a:ext cx="941041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1041">
                  <a:extLst>
                    <a:ext uri="{9D8B030D-6E8A-4147-A177-3AD203B41FA5}">
                      <a16:colId xmlns:a16="http://schemas.microsoft.com/office/drawing/2014/main" val="3434931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4309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617ED35-12BB-4E99-A474-01EE0DC646CD}"/>
              </a:ext>
            </a:extLst>
          </p:cNvPr>
          <p:cNvSpPr txBox="1"/>
          <p:nvPr/>
        </p:nvSpPr>
        <p:spPr>
          <a:xfrm>
            <a:off x="1065170" y="3884885"/>
            <a:ext cx="115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= 1Byte</a:t>
            </a:r>
            <a:endParaRPr lang="ko-KR" altLang="en-US" b="1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A30BE45-27FC-4E43-95B1-FC49AAA48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31454"/>
              </p:ext>
            </p:extLst>
          </p:nvPr>
        </p:nvGraphicFramePr>
        <p:xfrm>
          <a:off x="5263281" y="3860010"/>
          <a:ext cx="11980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98077">
                  <a:extLst>
                    <a:ext uri="{9D8B030D-6E8A-4147-A177-3AD203B41FA5}">
                      <a16:colId xmlns:a16="http://schemas.microsoft.com/office/drawing/2014/main" val="3434931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U00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4309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7B85B0A-D186-4DC6-AB41-6BF7F28F0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68212"/>
              </p:ext>
            </p:extLst>
          </p:nvPr>
        </p:nvGraphicFramePr>
        <p:xfrm>
          <a:off x="7076988" y="3860006"/>
          <a:ext cx="112094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20946">
                  <a:extLst>
                    <a:ext uri="{9D8B030D-6E8A-4147-A177-3AD203B41FA5}">
                      <a16:colId xmlns:a16="http://schemas.microsoft.com/office/drawing/2014/main" val="3434931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V00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4309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60A205A-BE99-4DA7-BCD2-78902CBF1280}"/>
              </a:ext>
            </a:extLst>
          </p:cNvPr>
          <p:cNvSpPr txBox="1"/>
          <p:nvPr/>
        </p:nvSpPr>
        <p:spPr>
          <a:xfrm>
            <a:off x="4812280" y="3859253"/>
            <a:ext cx="39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8A51D4-65C6-4F1D-85C4-F96E76A4F408}"/>
              </a:ext>
            </a:extLst>
          </p:cNvPr>
          <p:cNvSpPr txBox="1"/>
          <p:nvPr/>
        </p:nvSpPr>
        <p:spPr>
          <a:xfrm>
            <a:off x="6571111" y="3854170"/>
            <a:ext cx="39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6253B2-BA2F-4035-AA2B-221CA2E55CD7}"/>
              </a:ext>
            </a:extLst>
          </p:cNvPr>
          <p:cNvSpPr txBox="1"/>
          <p:nvPr/>
        </p:nvSpPr>
        <p:spPr>
          <a:xfrm>
            <a:off x="4835964" y="5595895"/>
            <a:ext cx="39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6E9FA2-49EC-448F-BAA3-1F9EAAA4CAF1}"/>
              </a:ext>
            </a:extLst>
          </p:cNvPr>
          <p:cNvSpPr txBox="1"/>
          <p:nvPr/>
        </p:nvSpPr>
        <p:spPr>
          <a:xfrm>
            <a:off x="7810692" y="5595895"/>
            <a:ext cx="39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F3028E-B957-4B53-9E41-F039A99EDBCB}"/>
              </a:ext>
            </a:extLst>
          </p:cNvPr>
          <p:cNvSpPr txBox="1"/>
          <p:nvPr/>
        </p:nvSpPr>
        <p:spPr>
          <a:xfrm>
            <a:off x="8314491" y="3821005"/>
            <a:ext cx="1549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= 6 Byte 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424E66-3443-4781-A71E-706E215C4CDB}"/>
              </a:ext>
            </a:extLst>
          </p:cNvPr>
          <p:cNvSpPr txBox="1"/>
          <p:nvPr/>
        </p:nvSpPr>
        <p:spPr>
          <a:xfrm>
            <a:off x="2267098" y="6305621"/>
            <a:ext cx="1549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= 12 Byte </a:t>
            </a:r>
            <a:endParaRPr lang="ko-KR" altLang="en-US" sz="20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C1AB5F5-FB72-48CF-A5D9-274D7EA5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235" y="1713270"/>
            <a:ext cx="4962525" cy="19240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7E30A49-6DF9-48B6-8FDE-D7A2B182FF7B}"/>
              </a:ext>
            </a:extLst>
          </p:cNvPr>
          <p:cNvSpPr txBox="1"/>
          <p:nvPr/>
        </p:nvSpPr>
        <p:spPr>
          <a:xfrm>
            <a:off x="6967234" y="1272403"/>
            <a:ext cx="374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 </a:t>
            </a:r>
            <a:r>
              <a:rPr lang="en-US" altLang="ko-KR" b="1" dirty="0"/>
              <a:t>Converting Matrix formulas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803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03010" y="476372"/>
            <a:ext cx="159446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기술 설명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E684B0-E9DC-44C4-A585-B66C430CB77D}"/>
              </a:ext>
            </a:extLst>
          </p:cNvPr>
          <p:cNvSpPr/>
          <p:nvPr/>
        </p:nvSpPr>
        <p:spPr>
          <a:xfrm>
            <a:off x="1103010" y="1214055"/>
            <a:ext cx="2914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영상 프레임</a:t>
            </a:r>
          </a:p>
        </p:txBody>
      </p:sp>
      <p:pic>
        <p:nvPicPr>
          <p:cNvPr id="33" name="Picture 2" descr="360gearì ëí ì´ë¯¸ì§ ê²ìê²°ê³¼">
            <a:extLst>
              <a:ext uri="{FF2B5EF4-FFF2-40B4-BE49-F238E27FC236}">
                <a16:creationId xmlns:a16="http://schemas.microsoft.com/office/drawing/2014/main" id="{41EDEADD-3D69-497A-B7D1-D9F16E737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53" y="2085644"/>
            <a:ext cx="1512142" cy="113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E4C3F0-F488-4BDA-9411-A31F71A683C7}"/>
              </a:ext>
            </a:extLst>
          </p:cNvPr>
          <p:cNvSpPr txBox="1"/>
          <p:nvPr/>
        </p:nvSpPr>
        <p:spPr>
          <a:xfrm>
            <a:off x="865681" y="3236258"/>
            <a:ext cx="202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1920*960 (30 fps)</a:t>
            </a:r>
          </a:p>
          <a:p>
            <a:pPr algn="ctr"/>
            <a:r>
              <a:rPr lang="en-US" altLang="ko-KR" dirty="0"/>
              <a:t>5,529,600 Bytes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B52CB-DC1F-4BD5-ACA8-ADDE7D2A543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598495" y="2651968"/>
            <a:ext cx="3249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B7BBD8-86E3-4474-B274-9542BEA6C5D5}"/>
              </a:ext>
            </a:extLst>
          </p:cNvPr>
          <p:cNvSpPr txBox="1"/>
          <p:nvPr/>
        </p:nvSpPr>
        <p:spPr>
          <a:xfrm>
            <a:off x="3540789" y="2209240"/>
            <a:ext cx="138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RGB to YUV</a:t>
            </a:r>
            <a:endParaRPr lang="ko-KR" altLang="en-US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24EBA0-E5CB-47F3-A1E3-8ACB7C7D2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22" y="2085644"/>
            <a:ext cx="2511687" cy="123948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6A709F5-BB9C-4FEF-9A82-349F0E54E89D}"/>
              </a:ext>
            </a:extLst>
          </p:cNvPr>
          <p:cNvSpPr txBox="1"/>
          <p:nvPr/>
        </p:nvSpPr>
        <p:spPr>
          <a:xfrm>
            <a:off x="6092269" y="3369137"/>
            <a:ext cx="2022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960*480 (30 fps)</a:t>
            </a:r>
          </a:p>
          <a:p>
            <a:pPr algn="ctr"/>
            <a:r>
              <a:rPr lang="en-US" altLang="ko-KR" dirty="0"/>
              <a:t>691,200 Bytes</a:t>
            </a:r>
          </a:p>
          <a:p>
            <a:pPr algn="ctr"/>
            <a:r>
              <a:rPr lang="en-US" altLang="ko-KR" dirty="0"/>
              <a:t>(YUV color space)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E0F956A-E9AE-4A6E-A460-15A07715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22" y="4337841"/>
            <a:ext cx="2511687" cy="12394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80F99D5-3A1A-4CFD-AD79-B1C6ADCF30F1}"/>
              </a:ext>
            </a:extLst>
          </p:cNvPr>
          <p:cNvSpPr txBox="1"/>
          <p:nvPr/>
        </p:nvSpPr>
        <p:spPr>
          <a:xfrm>
            <a:off x="6092269" y="5621334"/>
            <a:ext cx="2022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960*480 (30 fps)</a:t>
            </a:r>
          </a:p>
          <a:p>
            <a:pPr algn="ctr"/>
            <a:r>
              <a:rPr lang="en-US" altLang="ko-KR" dirty="0"/>
              <a:t>1,382,400 Bytes</a:t>
            </a:r>
          </a:p>
          <a:p>
            <a:pPr algn="ctr"/>
            <a:r>
              <a:rPr lang="en-US" altLang="ko-KR" dirty="0"/>
              <a:t>(RGB color space)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9BDD868-6403-4FB2-A888-895ABFC9AE1A}"/>
              </a:ext>
            </a:extLst>
          </p:cNvPr>
          <p:cNvCxnSpPr>
            <a:stCxn id="17" idx="3"/>
            <a:endCxn id="38" idx="3"/>
          </p:cNvCxnSpPr>
          <p:nvPr/>
        </p:nvCxnSpPr>
        <p:spPr>
          <a:xfrm>
            <a:off x="8359609" y="2705386"/>
            <a:ext cx="12700" cy="2252197"/>
          </a:xfrm>
          <a:prstGeom prst="bentConnector3">
            <a:avLst>
              <a:gd name="adj1" fmla="val 112784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CFF59FF-F5AF-4267-BE5E-F30A161FC8C6}"/>
              </a:ext>
            </a:extLst>
          </p:cNvPr>
          <p:cNvCxnSpPr/>
          <p:nvPr/>
        </p:nvCxnSpPr>
        <p:spPr>
          <a:xfrm rot="5400000">
            <a:off x="8977713" y="1890916"/>
            <a:ext cx="830287" cy="798653"/>
          </a:xfrm>
          <a:prstGeom prst="bentConnector3">
            <a:avLst>
              <a:gd name="adj1" fmla="val -18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FF8092-F335-40FA-ACAA-5B99A853C099}"/>
              </a:ext>
            </a:extLst>
          </p:cNvPr>
          <p:cNvSpPr/>
          <p:nvPr/>
        </p:nvSpPr>
        <p:spPr>
          <a:xfrm>
            <a:off x="9792183" y="1426234"/>
            <a:ext cx="1944547" cy="991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r>
              <a:rPr lang="ko-KR" altLang="en-US" dirty="0"/>
              <a:t>으로 송신</a:t>
            </a:r>
            <a:endParaRPr lang="en-US" altLang="ko-KR" dirty="0"/>
          </a:p>
          <a:p>
            <a:pPr algn="ctr"/>
            <a:r>
              <a:rPr lang="en-US" altLang="ko-KR" dirty="0"/>
              <a:t>(Bluetooth 4.1)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9DE5D7-F883-4147-BA69-7B59108FC528}"/>
              </a:ext>
            </a:extLst>
          </p:cNvPr>
          <p:cNvSpPr txBox="1"/>
          <p:nvPr/>
        </p:nvSpPr>
        <p:spPr>
          <a:xfrm>
            <a:off x="9917256" y="3829257"/>
            <a:ext cx="138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YUV to RGB</a:t>
            </a:r>
            <a:endParaRPr lang="ko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EC636D8-97F6-42F8-A2D4-34C678E28372}"/>
              </a:ext>
            </a:extLst>
          </p:cNvPr>
          <p:cNvCxnSpPr>
            <a:stCxn id="38" idx="1"/>
          </p:cNvCxnSpPr>
          <p:nvPr/>
        </p:nvCxnSpPr>
        <p:spPr>
          <a:xfrm flipH="1" flipV="1">
            <a:off x="2697479" y="4957582"/>
            <a:ext cx="315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C3B40E-A11B-4EE4-9EF6-7D26D313727C}"/>
              </a:ext>
            </a:extLst>
          </p:cNvPr>
          <p:cNvSpPr txBox="1"/>
          <p:nvPr/>
        </p:nvSpPr>
        <p:spPr>
          <a:xfrm>
            <a:off x="3307306" y="4320733"/>
            <a:ext cx="196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JPEG Compression</a:t>
            </a:r>
          </a:p>
          <a:p>
            <a:pPr algn="ctr"/>
            <a:r>
              <a:rPr lang="en-US" altLang="ko-KR" sz="1600" dirty="0"/>
              <a:t>Quality : 50%</a:t>
            </a:r>
            <a:endParaRPr lang="ko-KR" altLang="en-US" sz="16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83B8DDD5-F9B3-4E2D-ABB4-14BBE1423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92" y="4381851"/>
            <a:ext cx="2511687" cy="123948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5426F52-5843-4F10-BE1F-F1B6F78A79F5}"/>
              </a:ext>
            </a:extLst>
          </p:cNvPr>
          <p:cNvSpPr txBox="1"/>
          <p:nvPr/>
        </p:nvSpPr>
        <p:spPr>
          <a:xfrm>
            <a:off x="185792" y="5673408"/>
            <a:ext cx="251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960*480 (10 fps)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29,000 ~ 34,000 Bytes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48A06B-D876-4AD0-AA87-565CAEF21843}"/>
              </a:ext>
            </a:extLst>
          </p:cNvPr>
          <p:cNvSpPr txBox="1"/>
          <p:nvPr/>
        </p:nvSpPr>
        <p:spPr>
          <a:xfrm>
            <a:off x="3313042" y="4975066"/>
            <a:ext cx="1968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fps : 30 -&gt; 10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805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03010" y="476372"/>
            <a:ext cx="159446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기술 설명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E684B0-E9DC-44C4-A585-B66C430CB77D}"/>
              </a:ext>
            </a:extLst>
          </p:cNvPr>
          <p:cNvSpPr/>
          <p:nvPr/>
        </p:nvSpPr>
        <p:spPr>
          <a:xfrm>
            <a:off x="1103010" y="1214055"/>
            <a:ext cx="2914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UDP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Packet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4369D-503A-4534-B10A-929F451DBE91}"/>
              </a:ext>
            </a:extLst>
          </p:cNvPr>
          <p:cNvSpPr txBox="1"/>
          <p:nvPr/>
        </p:nvSpPr>
        <p:spPr>
          <a:xfrm>
            <a:off x="1323682" y="1699498"/>
            <a:ext cx="748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MTU (Maximum Transmission Unit)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▶ </a:t>
            </a:r>
            <a:r>
              <a:rPr lang="en-US" altLang="ko-KR" dirty="0"/>
              <a:t>Data Link Layer </a:t>
            </a:r>
            <a:r>
              <a:rPr lang="ko-KR" altLang="en-US" dirty="0"/>
              <a:t>에서 전송할 수 있는 최대 프레임 크기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▶ </a:t>
            </a:r>
            <a:r>
              <a:rPr lang="en-US" altLang="ko-KR" dirty="0"/>
              <a:t>IP MTU’s for common media – Ethernet(1500Byte)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84BD73-1903-4402-9026-400C52106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123" y="2622828"/>
            <a:ext cx="8102139" cy="37179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685F9D-DD30-4F76-AC98-D4A96E191CFE}"/>
              </a:ext>
            </a:extLst>
          </p:cNvPr>
          <p:cNvSpPr txBox="1"/>
          <p:nvPr/>
        </p:nvSpPr>
        <p:spPr>
          <a:xfrm>
            <a:off x="9044609" y="2253496"/>
            <a:ext cx="255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Byte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 1024Byte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84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03010" y="476372"/>
            <a:ext cx="159446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기술 설명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E684B0-E9DC-44C4-A585-B66C430CB77D}"/>
              </a:ext>
            </a:extLst>
          </p:cNvPr>
          <p:cNvSpPr/>
          <p:nvPr/>
        </p:nvSpPr>
        <p:spPr>
          <a:xfrm>
            <a:off x="1103010" y="1214055"/>
            <a:ext cx="2914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UDP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Packet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4369D-503A-4534-B10A-929F451DBE91}"/>
              </a:ext>
            </a:extLst>
          </p:cNvPr>
          <p:cNvSpPr txBox="1"/>
          <p:nvPr/>
        </p:nvSpPr>
        <p:spPr>
          <a:xfrm>
            <a:off x="1373378" y="1774445"/>
            <a:ext cx="74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Packet </a:t>
            </a:r>
            <a:r>
              <a:rPr lang="ko-KR" altLang="en-US" dirty="0"/>
              <a:t>분할</a:t>
            </a:r>
            <a:r>
              <a:rPr lang="en-US" altLang="ko-KR" dirty="0"/>
              <a:t>/</a:t>
            </a:r>
            <a:r>
              <a:rPr lang="ko-KR" altLang="en-US" dirty="0"/>
              <a:t>조합 </a:t>
            </a:r>
            <a:r>
              <a:rPr lang="en-US" altLang="ko-KR" dirty="0"/>
              <a:t>Protocol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FD062D4-746E-4534-AD53-52AC0EE1D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94977"/>
              </p:ext>
            </p:extLst>
          </p:nvPr>
        </p:nvGraphicFramePr>
        <p:xfrm>
          <a:off x="1606935" y="2938234"/>
          <a:ext cx="967000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17365">
                  <a:extLst>
                    <a:ext uri="{9D8B030D-6E8A-4147-A177-3AD203B41FA5}">
                      <a16:colId xmlns:a16="http://schemas.microsoft.com/office/drawing/2014/main" val="101274923"/>
                    </a:ext>
                  </a:extLst>
                </a:gridCol>
                <a:gridCol w="7352641">
                  <a:extLst>
                    <a:ext uri="{9D8B030D-6E8A-4147-A177-3AD203B41FA5}">
                      <a16:colId xmlns:a16="http://schemas.microsoft.com/office/drawing/2014/main" val="2766764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data 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461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C41A048-EEB7-4883-AE27-829FE501E912}"/>
              </a:ext>
            </a:extLst>
          </p:cNvPr>
          <p:cNvSpPr/>
          <p:nvPr/>
        </p:nvSpPr>
        <p:spPr>
          <a:xfrm>
            <a:off x="1606935" y="2470177"/>
            <a:ext cx="7192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message data (frame data length , frame data) – body(payload)</a:t>
            </a:r>
            <a:endParaRPr lang="ko-KR" altLang="en-US" dirty="0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29BEDB9B-B894-47BF-A8C4-6DAD976E5A66}"/>
              </a:ext>
            </a:extLst>
          </p:cNvPr>
          <p:cNvSpPr/>
          <p:nvPr/>
        </p:nvSpPr>
        <p:spPr>
          <a:xfrm rot="16200000">
            <a:off x="2579956" y="2336054"/>
            <a:ext cx="370842" cy="2316883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70052-6EE8-43D9-8933-E99CC4F7ABCB}"/>
              </a:ext>
            </a:extLst>
          </p:cNvPr>
          <p:cNvSpPr txBox="1"/>
          <p:nvPr/>
        </p:nvSpPr>
        <p:spPr>
          <a:xfrm>
            <a:off x="2094045" y="3720987"/>
            <a:ext cx="134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 Bytes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9456E-B681-476F-8CEF-5455066F4136}"/>
              </a:ext>
            </a:extLst>
          </p:cNvPr>
          <p:cNvSpPr txBox="1"/>
          <p:nvPr/>
        </p:nvSpPr>
        <p:spPr>
          <a:xfrm>
            <a:off x="6355458" y="3683923"/>
            <a:ext cx="26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29,000 ~ 34,000 Bytes</a:t>
            </a:r>
            <a:endParaRPr lang="ko-KR" altLang="en-US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CFAA8775-286A-4FCF-86A6-EF69BF58B9F7}"/>
              </a:ext>
            </a:extLst>
          </p:cNvPr>
          <p:cNvSpPr/>
          <p:nvPr/>
        </p:nvSpPr>
        <p:spPr>
          <a:xfrm rot="16200000">
            <a:off x="7414961" y="-158633"/>
            <a:ext cx="370842" cy="7353125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02E9D1-59BE-4A0F-8BC1-7997AB4E5521}"/>
              </a:ext>
            </a:extLst>
          </p:cNvPr>
          <p:cNvSpPr/>
          <p:nvPr/>
        </p:nvSpPr>
        <p:spPr>
          <a:xfrm>
            <a:off x="1606935" y="4370309"/>
            <a:ext cx="486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separate message data considering MTU 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FE91185-AE17-410B-8C92-AD95C01FD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65738"/>
              </p:ext>
            </p:extLst>
          </p:nvPr>
        </p:nvGraphicFramePr>
        <p:xfrm>
          <a:off x="1606935" y="4939287"/>
          <a:ext cx="967000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17365">
                  <a:extLst>
                    <a:ext uri="{9D8B030D-6E8A-4147-A177-3AD203B41FA5}">
                      <a16:colId xmlns:a16="http://schemas.microsoft.com/office/drawing/2014/main" val="101274923"/>
                    </a:ext>
                  </a:extLst>
                </a:gridCol>
                <a:gridCol w="7352641">
                  <a:extLst>
                    <a:ext uri="{9D8B030D-6E8A-4147-A177-3AD203B41FA5}">
                      <a16:colId xmlns:a16="http://schemas.microsoft.com/office/drawing/2014/main" val="2766764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data 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4615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E8B28A7-31C5-493F-B383-47ED8B3AD609}"/>
              </a:ext>
            </a:extLst>
          </p:cNvPr>
          <p:cNvCxnSpPr>
            <a:cxnSpLocks/>
          </p:cNvCxnSpPr>
          <p:nvPr/>
        </p:nvCxnSpPr>
        <p:spPr>
          <a:xfrm flipH="1">
            <a:off x="4421275" y="4739641"/>
            <a:ext cx="241160" cy="8295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538EDF-2D58-4597-8590-5CA7E0B4A21A}"/>
              </a:ext>
            </a:extLst>
          </p:cNvPr>
          <p:cNvCxnSpPr>
            <a:cxnSpLocks/>
          </p:cNvCxnSpPr>
          <p:nvPr/>
        </p:nvCxnSpPr>
        <p:spPr>
          <a:xfrm flipH="1">
            <a:off x="5203867" y="4740227"/>
            <a:ext cx="241160" cy="8295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CE02501-EAD0-4EBC-8301-AF25C5A5B7F6}"/>
              </a:ext>
            </a:extLst>
          </p:cNvPr>
          <p:cNvCxnSpPr>
            <a:cxnSpLocks/>
          </p:cNvCxnSpPr>
          <p:nvPr/>
        </p:nvCxnSpPr>
        <p:spPr>
          <a:xfrm flipH="1">
            <a:off x="5986459" y="4743564"/>
            <a:ext cx="241160" cy="8295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1578E84-5B5D-4B1D-BEF6-45C705EFEEBC}"/>
              </a:ext>
            </a:extLst>
          </p:cNvPr>
          <p:cNvCxnSpPr>
            <a:cxnSpLocks/>
          </p:cNvCxnSpPr>
          <p:nvPr/>
        </p:nvCxnSpPr>
        <p:spPr>
          <a:xfrm flipH="1">
            <a:off x="8631700" y="4743564"/>
            <a:ext cx="241160" cy="8295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1307B5-C2DA-44CA-BCE0-E236287AD1DF}"/>
              </a:ext>
            </a:extLst>
          </p:cNvPr>
          <p:cNvCxnSpPr>
            <a:cxnSpLocks/>
          </p:cNvCxnSpPr>
          <p:nvPr/>
        </p:nvCxnSpPr>
        <p:spPr>
          <a:xfrm flipH="1">
            <a:off x="9454485" y="4739640"/>
            <a:ext cx="241160" cy="8295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4668CE2-97D0-4181-A383-1F5F92DEEDC4}"/>
              </a:ext>
            </a:extLst>
          </p:cNvPr>
          <p:cNvCxnSpPr>
            <a:cxnSpLocks/>
          </p:cNvCxnSpPr>
          <p:nvPr/>
        </p:nvCxnSpPr>
        <p:spPr>
          <a:xfrm flipH="1">
            <a:off x="10317464" y="4739640"/>
            <a:ext cx="241160" cy="8295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43F61FE9-13AC-466C-8747-A488C9D833A4}"/>
              </a:ext>
            </a:extLst>
          </p:cNvPr>
          <p:cNvSpPr/>
          <p:nvPr/>
        </p:nvSpPr>
        <p:spPr>
          <a:xfrm rot="16200000">
            <a:off x="2817867" y="4115326"/>
            <a:ext cx="459388" cy="2881245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>
            <a:extLst>
              <a:ext uri="{FF2B5EF4-FFF2-40B4-BE49-F238E27FC236}">
                <a16:creationId xmlns:a16="http://schemas.microsoft.com/office/drawing/2014/main" id="{73664AAE-C91A-4175-B58E-DB9A65109378}"/>
              </a:ext>
            </a:extLst>
          </p:cNvPr>
          <p:cNvSpPr/>
          <p:nvPr/>
        </p:nvSpPr>
        <p:spPr>
          <a:xfrm rot="16200000">
            <a:off x="4698986" y="5292097"/>
            <a:ext cx="215833" cy="771256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A8586D86-58AA-4FF4-B041-1609BCE5303F}"/>
              </a:ext>
            </a:extLst>
          </p:cNvPr>
          <p:cNvSpPr/>
          <p:nvPr/>
        </p:nvSpPr>
        <p:spPr>
          <a:xfrm rot="16200000">
            <a:off x="5479958" y="5292096"/>
            <a:ext cx="215833" cy="771256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>
            <a:extLst>
              <a:ext uri="{FF2B5EF4-FFF2-40B4-BE49-F238E27FC236}">
                <a16:creationId xmlns:a16="http://schemas.microsoft.com/office/drawing/2014/main" id="{26BF64FE-015D-41B5-BC73-4292EABF139F}"/>
              </a:ext>
            </a:extLst>
          </p:cNvPr>
          <p:cNvSpPr/>
          <p:nvPr/>
        </p:nvSpPr>
        <p:spPr>
          <a:xfrm rot="16200000">
            <a:off x="8940845" y="5261563"/>
            <a:ext cx="215833" cy="811450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중괄호 32">
            <a:extLst>
              <a:ext uri="{FF2B5EF4-FFF2-40B4-BE49-F238E27FC236}">
                <a16:creationId xmlns:a16="http://schemas.microsoft.com/office/drawing/2014/main" id="{CC7EA728-8A53-4D5E-853B-213DFED97713}"/>
              </a:ext>
            </a:extLst>
          </p:cNvPr>
          <p:cNvSpPr/>
          <p:nvPr/>
        </p:nvSpPr>
        <p:spPr>
          <a:xfrm rot="16200000">
            <a:off x="9781854" y="5241822"/>
            <a:ext cx="215833" cy="855390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FD5FB7A8-E2F9-48C3-820C-4CBA9D60BB45}"/>
              </a:ext>
            </a:extLst>
          </p:cNvPr>
          <p:cNvSpPr/>
          <p:nvPr/>
        </p:nvSpPr>
        <p:spPr>
          <a:xfrm rot="16200000">
            <a:off x="10727605" y="4972812"/>
            <a:ext cx="215833" cy="882842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8E1F5F-D505-4E6D-990A-0AC87202D39C}"/>
              </a:ext>
            </a:extLst>
          </p:cNvPr>
          <p:cNvSpPr txBox="1"/>
          <p:nvPr/>
        </p:nvSpPr>
        <p:spPr>
          <a:xfrm>
            <a:off x="6669745" y="4554975"/>
            <a:ext cx="216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. . . . . . . . . . . .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7001E-2530-4E4E-A742-E18E8B8AF8E6}"/>
              </a:ext>
            </a:extLst>
          </p:cNvPr>
          <p:cNvSpPr txBox="1"/>
          <p:nvPr/>
        </p:nvSpPr>
        <p:spPr>
          <a:xfrm>
            <a:off x="2461591" y="5806300"/>
            <a:ext cx="117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1016 Byte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448701-8095-4676-9935-653543491A88}"/>
              </a:ext>
            </a:extLst>
          </p:cNvPr>
          <p:cNvSpPr txBox="1"/>
          <p:nvPr/>
        </p:nvSpPr>
        <p:spPr>
          <a:xfrm>
            <a:off x="4388732" y="5775205"/>
            <a:ext cx="117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1016Byte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F3870D-0A04-4DCA-90A6-1CBA66A73B05}"/>
              </a:ext>
            </a:extLst>
          </p:cNvPr>
          <p:cNvSpPr txBox="1"/>
          <p:nvPr/>
        </p:nvSpPr>
        <p:spPr>
          <a:xfrm>
            <a:off x="5247933" y="5781704"/>
            <a:ext cx="117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1016Byte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70B7A-7D45-4019-8CDA-D58D901F1887}"/>
              </a:ext>
            </a:extLst>
          </p:cNvPr>
          <p:cNvSpPr txBox="1"/>
          <p:nvPr/>
        </p:nvSpPr>
        <p:spPr>
          <a:xfrm>
            <a:off x="8630385" y="5752345"/>
            <a:ext cx="117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1016Byte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DEEB66-2923-46B5-B06A-4D2FED89D2DF}"/>
              </a:ext>
            </a:extLst>
          </p:cNvPr>
          <p:cNvSpPr txBox="1"/>
          <p:nvPr/>
        </p:nvSpPr>
        <p:spPr>
          <a:xfrm>
            <a:off x="9542620" y="5758844"/>
            <a:ext cx="117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1016Byte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2FF5BD-6089-4B23-A801-0844E017E6C4}"/>
              </a:ext>
            </a:extLst>
          </p:cNvPr>
          <p:cNvSpPr txBox="1"/>
          <p:nvPr/>
        </p:nvSpPr>
        <p:spPr>
          <a:xfrm>
            <a:off x="10479047" y="5534828"/>
            <a:ext cx="212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Rest Bytes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8687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03010" y="476372"/>
            <a:ext cx="159446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기술 설명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E684B0-E9DC-44C4-A585-B66C430CB77D}"/>
              </a:ext>
            </a:extLst>
          </p:cNvPr>
          <p:cNvSpPr/>
          <p:nvPr/>
        </p:nvSpPr>
        <p:spPr>
          <a:xfrm>
            <a:off x="1103010" y="1214055"/>
            <a:ext cx="2914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UDP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Packet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4369D-503A-4534-B10A-929F451DBE91}"/>
              </a:ext>
            </a:extLst>
          </p:cNvPr>
          <p:cNvSpPr txBox="1"/>
          <p:nvPr/>
        </p:nvSpPr>
        <p:spPr>
          <a:xfrm>
            <a:off x="1373378" y="1774445"/>
            <a:ext cx="74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Packet </a:t>
            </a:r>
            <a:r>
              <a:rPr lang="ko-KR" altLang="en-US" dirty="0"/>
              <a:t>분할</a:t>
            </a:r>
            <a:r>
              <a:rPr lang="en-US" altLang="ko-KR" dirty="0"/>
              <a:t>/</a:t>
            </a:r>
            <a:r>
              <a:rPr lang="ko-KR" altLang="en-US" dirty="0"/>
              <a:t>조합 </a:t>
            </a:r>
            <a:r>
              <a:rPr lang="en-US" altLang="ko-KR" dirty="0"/>
              <a:t>Protocol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02E9D1-59BE-4A0F-8BC1-7997AB4E5521}"/>
              </a:ext>
            </a:extLst>
          </p:cNvPr>
          <p:cNvSpPr/>
          <p:nvPr/>
        </p:nvSpPr>
        <p:spPr>
          <a:xfrm>
            <a:off x="1606935" y="2206229"/>
            <a:ext cx="5612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adding header (sequence number , time stamp) 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FE91185-AE17-410B-8C92-AD95C01FD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79323"/>
              </p:ext>
            </p:extLst>
          </p:nvPr>
        </p:nvGraphicFramePr>
        <p:xfrm>
          <a:off x="1606935" y="3273047"/>
          <a:ext cx="967000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17365">
                  <a:extLst>
                    <a:ext uri="{9D8B030D-6E8A-4147-A177-3AD203B41FA5}">
                      <a16:colId xmlns:a16="http://schemas.microsoft.com/office/drawing/2014/main" val="101274923"/>
                    </a:ext>
                  </a:extLst>
                </a:gridCol>
                <a:gridCol w="7352641">
                  <a:extLst>
                    <a:ext uri="{9D8B030D-6E8A-4147-A177-3AD203B41FA5}">
                      <a16:colId xmlns:a16="http://schemas.microsoft.com/office/drawing/2014/main" val="2766764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data 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4615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E8B28A7-31C5-493F-B383-47ED8B3AD609}"/>
              </a:ext>
            </a:extLst>
          </p:cNvPr>
          <p:cNvCxnSpPr>
            <a:cxnSpLocks/>
          </p:cNvCxnSpPr>
          <p:nvPr/>
        </p:nvCxnSpPr>
        <p:spPr>
          <a:xfrm flipH="1">
            <a:off x="4421275" y="3073401"/>
            <a:ext cx="241160" cy="8295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538EDF-2D58-4597-8590-5CA7E0B4A21A}"/>
              </a:ext>
            </a:extLst>
          </p:cNvPr>
          <p:cNvCxnSpPr>
            <a:cxnSpLocks/>
          </p:cNvCxnSpPr>
          <p:nvPr/>
        </p:nvCxnSpPr>
        <p:spPr>
          <a:xfrm flipH="1">
            <a:off x="5203867" y="3073987"/>
            <a:ext cx="241160" cy="8295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CE02501-EAD0-4EBC-8301-AF25C5A5B7F6}"/>
              </a:ext>
            </a:extLst>
          </p:cNvPr>
          <p:cNvCxnSpPr>
            <a:cxnSpLocks/>
          </p:cNvCxnSpPr>
          <p:nvPr/>
        </p:nvCxnSpPr>
        <p:spPr>
          <a:xfrm flipH="1">
            <a:off x="5986459" y="3077324"/>
            <a:ext cx="241160" cy="8295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1578E84-5B5D-4B1D-BEF6-45C705EFEEBC}"/>
              </a:ext>
            </a:extLst>
          </p:cNvPr>
          <p:cNvCxnSpPr>
            <a:cxnSpLocks/>
          </p:cNvCxnSpPr>
          <p:nvPr/>
        </p:nvCxnSpPr>
        <p:spPr>
          <a:xfrm flipH="1">
            <a:off x="8631700" y="3077324"/>
            <a:ext cx="241160" cy="8295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1307B5-C2DA-44CA-BCE0-E236287AD1DF}"/>
              </a:ext>
            </a:extLst>
          </p:cNvPr>
          <p:cNvCxnSpPr>
            <a:cxnSpLocks/>
          </p:cNvCxnSpPr>
          <p:nvPr/>
        </p:nvCxnSpPr>
        <p:spPr>
          <a:xfrm flipH="1">
            <a:off x="9454485" y="3073400"/>
            <a:ext cx="241160" cy="8295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4668CE2-97D0-4181-A383-1F5F92DEEDC4}"/>
              </a:ext>
            </a:extLst>
          </p:cNvPr>
          <p:cNvCxnSpPr>
            <a:cxnSpLocks/>
          </p:cNvCxnSpPr>
          <p:nvPr/>
        </p:nvCxnSpPr>
        <p:spPr>
          <a:xfrm flipH="1">
            <a:off x="10317464" y="3073400"/>
            <a:ext cx="241160" cy="8295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43F61FE9-13AC-466C-8747-A488C9D833A4}"/>
              </a:ext>
            </a:extLst>
          </p:cNvPr>
          <p:cNvSpPr/>
          <p:nvPr/>
        </p:nvSpPr>
        <p:spPr>
          <a:xfrm rot="16200000">
            <a:off x="2790959" y="2475994"/>
            <a:ext cx="513207" cy="2881245"/>
          </a:xfrm>
          <a:prstGeom prst="leftBrace">
            <a:avLst>
              <a:gd name="adj1" fmla="val 59043"/>
              <a:gd name="adj2" fmla="val 490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8E1F5F-D505-4E6D-990A-0AC87202D39C}"/>
              </a:ext>
            </a:extLst>
          </p:cNvPr>
          <p:cNvSpPr txBox="1"/>
          <p:nvPr/>
        </p:nvSpPr>
        <p:spPr>
          <a:xfrm>
            <a:off x="6669745" y="2888735"/>
            <a:ext cx="216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. . . . . . . . . . . .</a:t>
            </a:r>
            <a:endParaRPr lang="ko-KR" altLang="en-US" sz="20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05B1AFF-9EBB-48E4-96DF-1975E9578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49379"/>
              </p:ext>
            </p:extLst>
          </p:nvPr>
        </p:nvGraphicFramePr>
        <p:xfrm>
          <a:off x="1606931" y="4871754"/>
          <a:ext cx="9670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9645">
                  <a:extLst>
                    <a:ext uri="{9D8B030D-6E8A-4147-A177-3AD203B41FA5}">
                      <a16:colId xmlns:a16="http://schemas.microsoft.com/office/drawing/2014/main" val="725680227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311912594"/>
                    </a:ext>
                  </a:extLst>
                </a:gridCol>
                <a:gridCol w="6471260">
                  <a:extLst>
                    <a:ext uri="{9D8B030D-6E8A-4147-A177-3AD203B41FA5}">
                      <a16:colId xmlns:a16="http://schemas.microsoft.com/office/drawing/2014/main" val="491654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Time stamp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Sequence number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200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ED312DA-B25C-46D1-8E95-762201E38EE7}"/>
              </a:ext>
            </a:extLst>
          </p:cNvPr>
          <p:cNvSpPr txBox="1"/>
          <p:nvPr/>
        </p:nvSpPr>
        <p:spPr>
          <a:xfrm>
            <a:off x="457200" y="2780539"/>
            <a:ext cx="114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seq_num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75BCF0-AF35-4D29-92FB-8378B3F93FFF}"/>
              </a:ext>
            </a:extLst>
          </p:cNvPr>
          <p:cNvSpPr txBox="1"/>
          <p:nvPr/>
        </p:nvSpPr>
        <p:spPr>
          <a:xfrm>
            <a:off x="2595518" y="2780539"/>
            <a:ext cx="114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603CDD-3CB3-42FF-9BB5-756707163728}"/>
              </a:ext>
            </a:extLst>
          </p:cNvPr>
          <p:cNvSpPr txBox="1"/>
          <p:nvPr/>
        </p:nvSpPr>
        <p:spPr>
          <a:xfrm>
            <a:off x="4907656" y="2780539"/>
            <a:ext cx="114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751C62-E3F2-4C56-902E-9BBC7CF5634E}"/>
              </a:ext>
            </a:extLst>
          </p:cNvPr>
          <p:cNvSpPr txBox="1"/>
          <p:nvPr/>
        </p:nvSpPr>
        <p:spPr>
          <a:xfrm>
            <a:off x="5705065" y="2780539"/>
            <a:ext cx="114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C0F01C-83ED-4EA1-8D31-67D0A39A2194}"/>
              </a:ext>
            </a:extLst>
          </p:cNvPr>
          <p:cNvCxnSpPr>
            <a:cxnSpLocks/>
          </p:cNvCxnSpPr>
          <p:nvPr/>
        </p:nvCxnSpPr>
        <p:spPr>
          <a:xfrm>
            <a:off x="3016522" y="4203690"/>
            <a:ext cx="4893038" cy="668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5FA25CA6-3D28-4DB0-9E62-09745757DAC3}"/>
              </a:ext>
            </a:extLst>
          </p:cNvPr>
          <p:cNvSpPr/>
          <p:nvPr/>
        </p:nvSpPr>
        <p:spPr>
          <a:xfrm rot="16200000">
            <a:off x="2237572" y="4611963"/>
            <a:ext cx="240758" cy="1502020"/>
          </a:xfrm>
          <a:prstGeom prst="leftBrace">
            <a:avLst>
              <a:gd name="adj1" fmla="val 59043"/>
              <a:gd name="adj2" fmla="val 490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왼쪽 중괄호 54">
            <a:extLst>
              <a:ext uri="{FF2B5EF4-FFF2-40B4-BE49-F238E27FC236}">
                <a16:creationId xmlns:a16="http://schemas.microsoft.com/office/drawing/2014/main" id="{6E15C4A3-7F17-431B-BAFA-881588C9B558}"/>
              </a:ext>
            </a:extLst>
          </p:cNvPr>
          <p:cNvSpPr/>
          <p:nvPr/>
        </p:nvSpPr>
        <p:spPr>
          <a:xfrm rot="16200000">
            <a:off x="3841523" y="4522765"/>
            <a:ext cx="240758" cy="1677397"/>
          </a:xfrm>
          <a:prstGeom prst="leftBrace">
            <a:avLst>
              <a:gd name="adj1" fmla="val 59043"/>
              <a:gd name="adj2" fmla="val 490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왼쪽 중괄호 55">
            <a:extLst>
              <a:ext uri="{FF2B5EF4-FFF2-40B4-BE49-F238E27FC236}">
                <a16:creationId xmlns:a16="http://schemas.microsoft.com/office/drawing/2014/main" id="{ACB63D42-5FC2-4234-A706-AE77BE7F0A84}"/>
              </a:ext>
            </a:extLst>
          </p:cNvPr>
          <p:cNvSpPr/>
          <p:nvPr/>
        </p:nvSpPr>
        <p:spPr>
          <a:xfrm rot="16200000">
            <a:off x="7917889" y="2118874"/>
            <a:ext cx="240759" cy="6477334"/>
          </a:xfrm>
          <a:prstGeom prst="leftBrace">
            <a:avLst>
              <a:gd name="adj1" fmla="val 59043"/>
              <a:gd name="adj2" fmla="val 490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E79B7E-9E7F-4167-8F2D-3A6120D31658}"/>
              </a:ext>
            </a:extLst>
          </p:cNvPr>
          <p:cNvSpPr txBox="1"/>
          <p:nvPr/>
        </p:nvSpPr>
        <p:spPr>
          <a:xfrm>
            <a:off x="2019626" y="5477921"/>
            <a:ext cx="76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 Bytes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3CE138-A92E-4429-9F7E-111F8608677E}"/>
              </a:ext>
            </a:extLst>
          </p:cNvPr>
          <p:cNvSpPr txBox="1"/>
          <p:nvPr/>
        </p:nvSpPr>
        <p:spPr>
          <a:xfrm>
            <a:off x="3577256" y="5473424"/>
            <a:ext cx="76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 Bytes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56A612-DEB0-4150-83EB-C4A82FE9EA01}"/>
              </a:ext>
            </a:extLst>
          </p:cNvPr>
          <p:cNvSpPr txBox="1"/>
          <p:nvPr/>
        </p:nvSpPr>
        <p:spPr>
          <a:xfrm>
            <a:off x="7467276" y="5494382"/>
            <a:ext cx="1048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1016 Bytes</a:t>
            </a:r>
            <a:endParaRPr lang="ko-KR" alt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E3B327-232C-4111-BDEF-74DCB7E11BA4}"/>
              </a:ext>
            </a:extLst>
          </p:cNvPr>
          <p:cNvSpPr txBox="1"/>
          <p:nvPr/>
        </p:nvSpPr>
        <p:spPr>
          <a:xfrm>
            <a:off x="1373378" y="4436163"/>
            <a:ext cx="74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packet structure</a:t>
            </a:r>
          </a:p>
        </p:txBody>
      </p:sp>
      <p:sp>
        <p:nvSpPr>
          <p:cNvPr id="62" name="왼쪽 중괄호 61">
            <a:extLst>
              <a:ext uri="{FF2B5EF4-FFF2-40B4-BE49-F238E27FC236}">
                <a16:creationId xmlns:a16="http://schemas.microsoft.com/office/drawing/2014/main" id="{7E4B7B52-1B47-452D-92FF-AF486EE374C0}"/>
              </a:ext>
            </a:extLst>
          </p:cNvPr>
          <p:cNvSpPr/>
          <p:nvPr/>
        </p:nvSpPr>
        <p:spPr>
          <a:xfrm rot="16200000">
            <a:off x="5912955" y="930637"/>
            <a:ext cx="1056959" cy="9670006"/>
          </a:xfrm>
          <a:prstGeom prst="leftBrace">
            <a:avLst>
              <a:gd name="adj1" fmla="val 38359"/>
              <a:gd name="adj2" fmla="val 492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0026E5-1796-49C4-B63F-46A0DC3C49ED}"/>
              </a:ext>
            </a:extLst>
          </p:cNvPr>
          <p:cNvSpPr txBox="1"/>
          <p:nvPr/>
        </p:nvSpPr>
        <p:spPr>
          <a:xfrm>
            <a:off x="5814041" y="6294120"/>
            <a:ext cx="125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1024 Bytes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3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355</Words>
  <Application>Microsoft Office PowerPoint</Application>
  <PresentationFormat>와이드스크린</PresentationFormat>
  <Paragraphs>138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Roboto Condensed</vt:lpstr>
      <vt:lpstr>Roboto Condensed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JiHoon</dc:creator>
  <cp:lastModifiedBy>박 JiHoon</cp:lastModifiedBy>
  <cp:revision>36</cp:revision>
  <dcterms:created xsi:type="dcterms:W3CDTF">2018-10-10T03:37:30Z</dcterms:created>
  <dcterms:modified xsi:type="dcterms:W3CDTF">2018-10-10T12:56:26Z</dcterms:modified>
</cp:coreProperties>
</file>