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7" r:id="rId2"/>
    <p:sldId id="291" r:id="rId3"/>
    <p:sldId id="393" r:id="rId4"/>
    <p:sldId id="402" r:id="rId5"/>
    <p:sldId id="403" r:id="rId6"/>
    <p:sldId id="405" r:id="rId7"/>
    <p:sldId id="404" r:id="rId8"/>
    <p:sldId id="279" r:id="rId9"/>
    <p:sldId id="374" r:id="rId10"/>
  </p:sldIdLst>
  <p:sldSz cx="9144000" cy="5143500" type="screen16x9"/>
  <p:notesSz cx="6858000" cy="9144000"/>
  <p:defaultTextStyle>
    <a:defPPr>
      <a:defRPr lang="id-ID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0DBC"/>
    <a:srgbClr val="FFFF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4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7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1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5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7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1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2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495197" y="2889218"/>
            <a:ext cx="42128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VR</a:t>
            </a:r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과 </a:t>
            </a:r>
            <a:r>
              <a:rPr lang="en-US" altLang="ko-KR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도 카메라를 이용한</a:t>
            </a:r>
            <a:endParaRPr lang="en-US" altLang="ko-KR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실시간 스트리밍 원격제어 차량</a:t>
            </a:r>
            <a:endParaRPr lang="en-US" altLang="ko-KR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  <a:p>
            <a:pPr algn="ctr"/>
            <a:r>
              <a:rPr 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360</a:t>
            </a:r>
            <a:r>
              <a:rPr lang="ko-KR" altLang="ko-KR" sz="1800" b="1" dirty="0">
                <a:latin typeface="대한" panose="020B0303000000000000" pitchFamily="50" charset="-127"/>
                <a:ea typeface="대한" panose="020B0303000000000000" pitchFamily="50" charset="-127"/>
              </a:rPr>
              <a:t>°</a:t>
            </a:r>
            <a:r>
              <a:rPr lang="en-US" altLang="ko-KR" sz="1800" b="1" dirty="0">
                <a:latin typeface="대한" panose="020B0303000000000000" pitchFamily="50" charset="-127"/>
                <a:ea typeface="대한" panose="020B0303000000000000" pitchFamily="50" charset="-127"/>
              </a:rPr>
              <a:t> </a:t>
            </a:r>
            <a:r>
              <a:rPr lang="en-US" altLang="ko-KR" sz="1800" dirty="0">
                <a:latin typeface="대한" panose="020B0303000000000000" pitchFamily="50" charset="-127"/>
                <a:ea typeface="대한" panose="020B0303000000000000" pitchFamily="50" charset="-127"/>
              </a:rPr>
              <a:t>Avatar Driver</a:t>
            </a:r>
            <a:endParaRPr lang="id-ID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92246" y="2134288"/>
            <a:ext cx="4162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kern="100" spc="2250" dirty="0">
                <a:latin typeface="PT Sans" panose="020B0503020203020204" pitchFamily="34" charset="0"/>
                <a:ea typeface="PT Sans" panose="020B0503020203020204" pitchFamily="34" charset="0"/>
              </a:rPr>
              <a:t>VICER</a:t>
            </a:r>
            <a:endParaRPr lang="id-ID" sz="3600" kern="100" spc="22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225749" y="2061755"/>
            <a:ext cx="4685414" cy="973079"/>
            <a:chOff x="3297697" y="2749007"/>
            <a:chExt cx="5601601" cy="1297438"/>
          </a:xfrm>
        </p:grpSpPr>
        <p:grpSp>
          <p:nvGrpSpPr>
            <p:cNvPr id="29" name="Group 28"/>
            <p:cNvGrpSpPr/>
            <p:nvPr/>
          </p:nvGrpSpPr>
          <p:grpSpPr>
            <a:xfrm>
              <a:off x="8524598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Connector 30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CD0FC4-3110-4A6D-A57C-CFFBDA5BF606}"/>
              </a:ext>
            </a:extLst>
          </p:cNvPr>
          <p:cNvSpPr txBox="1"/>
          <p:nvPr/>
        </p:nvSpPr>
        <p:spPr>
          <a:xfrm>
            <a:off x="1587346" y="1687500"/>
            <a:ext cx="6028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2018 </a:t>
            </a:r>
            <a:r>
              <a:rPr lang="ko-KR" altLang="en-US" sz="1400" kern="100" spc="750" dirty="0">
                <a:latin typeface="대한" panose="020B0303000000000000" pitchFamily="50" charset="-127"/>
                <a:ea typeface="대한" panose="020B0303000000000000" pitchFamily="50" charset="-127"/>
              </a:rPr>
              <a:t>정보통신종합설계</a:t>
            </a:r>
            <a:endParaRPr lang="id-ID" sz="1400" kern="100" spc="750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16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6442"/>
            <a:ext cx="9144000" cy="54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>
              <a:latin typeface="대한" panose="020B0303000000000000" pitchFamily="50" charset="-127"/>
              <a:ea typeface="대한" panose="020B0303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2607" y="764167"/>
            <a:ext cx="24777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450" dirty="0">
                <a:solidFill>
                  <a:schemeClr val="bg1"/>
                </a:solidFill>
                <a:latin typeface="대한" panose="020B0303000000000000" pitchFamily="50" charset="-127"/>
                <a:ea typeface="대한" panose="020B0303000000000000" pitchFamily="50" charset="-127"/>
              </a:rPr>
              <a:t>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CA0A7-7276-4152-8833-F355B47B6DF9}"/>
              </a:ext>
            </a:extLst>
          </p:cNvPr>
          <p:cNvSpPr txBox="1"/>
          <p:nvPr/>
        </p:nvSpPr>
        <p:spPr>
          <a:xfrm>
            <a:off x="4572000" y="1647373"/>
            <a:ext cx="3087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9922F9-7731-42D7-BCBF-C8D6EDD1DDC7}"/>
              </a:ext>
            </a:extLst>
          </p:cNvPr>
          <p:cNvSpPr txBox="1"/>
          <p:nvPr/>
        </p:nvSpPr>
        <p:spPr>
          <a:xfrm>
            <a:off x="4572000" y="2406785"/>
            <a:ext cx="4320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</a:rPr>
              <a:t>수정  및 보완 사항</a:t>
            </a:r>
            <a:endParaRPr lang="en-US" altLang="ko-KR" sz="2800" dirty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>
                <a:solidFill>
                  <a:schemeClr val="bg1"/>
                </a:solidFill>
              </a:rPr>
              <a:t>3. Q &amp; A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CCDDF1-4231-4CBB-8914-7B7F47353AA2}"/>
              </a:ext>
            </a:extLst>
          </p:cNvPr>
          <p:cNvSpPr txBox="1"/>
          <p:nvPr/>
        </p:nvSpPr>
        <p:spPr>
          <a:xfrm>
            <a:off x="6045694" y="3370441"/>
            <a:ext cx="207686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1" name="TextBox 10"/>
          <p:cNvSpPr txBox="1"/>
          <p:nvPr/>
        </p:nvSpPr>
        <p:spPr>
          <a:xfrm>
            <a:off x="506582" y="249388"/>
            <a:ext cx="26959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1.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시스템 구성도</a:t>
            </a:r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 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6CD9AC-673C-4041-8876-542961D20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70" y="779721"/>
            <a:ext cx="8126817" cy="403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0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989BC-9069-4701-98A9-0E8F9B3E768B}"/>
              </a:ext>
            </a:extLst>
          </p:cNvPr>
          <p:cNvSpPr txBox="1"/>
          <p:nvPr/>
        </p:nvSpPr>
        <p:spPr>
          <a:xfrm>
            <a:off x="680482" y="1748455"/>
            <a:ext cx="8392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차량 제어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Processing time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측정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영상 압축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4198E-4E7F-4591-8B94-AB405183D816}"/>
              </a:ext>
            </a:extLst>
          </p:cNvPr>
          <p:cNvSpPr txBox="1"/>
          <p:nvPr/>
        </p:nvSpPr>
        <p:spPr>
          <a:xfrm>
            <a:off x="506582" y="249388"/>
            <a:ext cx="3002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수정 및 보완 사항</a:t>
            </a:r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 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5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989BC-9069-4701-98A9-0E8F9B3E768B}"/>
              </a:ext>
            </a:extLst>
          </p:cNvPr>
          <p:cNvSpPr txBox="1"/>
          <p:nvPr/>
        </p:nvSpPr>
        <p:spPr>
          <a:xfrm>
            <a:off x="694658" y="986250"/>
            <a:ext cx="839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차량 제어</a:t>
            </a:r>
            <a:endParaRPr lang="en-US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4198E-4E7F-4591-8B94-AB405183D816}"/>
              </a:ext>
            </a:extLst>
          </p:cNvPr>
          <p:cNvSpPr txBox="1"/>
          <p:nvPr/>
        </p:nvSpPr>
        <p:spPr>
          <a:xfrm>
            <a:off x="506582" y="249388"/>
            <a:ext cx="3002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수정 및 보완 사항</a:t>
            </a:r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 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849D9F-C6DC-4EBE-83D6-48A132A5A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42963"/>
              </p:ext>
            </p:extLst>
          </p:nvPr>
        </p:nvGraphicFramePr>
        <p:xfrm>
          <a:off x="2007663" y="1951443"/>
          <a:ext cx="5073698" cy="1256919"/>
        </p:xfrm>
        <a:graphic>
          <a:graphicData uri="http://schemas.openxmlformats.org/drawingml/2006/table">
            <a:tbl>
              <a:tblPr/>
              <a:tblGrid>
                <a:gridCol w="1569466">
                  <a:extLst>
                    <a:ext uri="{9D8B030D-6E8A-4147-A177-3AD203B41FA5}">
                      <a16:colId xmlns:a16="http://schemas.microsoft.com/office/drawing/2014/main" val="1417828116"/>
                    </a:ext>
                  </a:extLst>
                </a:gridCol>
                <a:gridCol w="1291579">
                  <a:extLst>
                    <a:ext uri="{9D8B030D-6E8A-4147-A177-3AD203B41FA5}">
                      <a16:colId xmlns:a16="http://schemas.microsoft.com/office/drawing/2014/main" val="3919828611"/>
                    </a:ext>
                  </a:extLst>
                </a:gridCol>
                <a:gridCol w="460537">
                  <a:extLst>
                    <a:ext uri="{9D8B030D-6E8A-4147-A177-3AD203B41FA5}">
                      <a16:colId xmlns:a16="http://schemas.microsoft.com/office/drawing/2014/main" val="3261781137"/>
                    </a:ext>
                  </a:extLst>
                </a:gridCol>
                <a:gridCol w="536991">
                  <a:extLst>
                    <a:ext uri="{9D8B030D-6E8A-4147-A177-3AD203B41FA5}">
                      <a16:colId xmlns:a16="http://schemas.microsoft.com/office/drawing/2014/main" val="2916178269"/>
                    </a:ext>
                  </a:extLst>
                </a:gridCol>
                <a:gridCol w="1215125">
                  <a:extLst>
                    <a:ext uri="{9D8B030D-6E8A-4147-A177-3AD203B41FA5}">
                      <a16:colId xmlns:a16="http://schemas.microsoft.com/office/drawing/2014/main" val="978758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핸들의 가변저항값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970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170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2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                    차이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:400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      차이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:400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791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모터의 각도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57°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90°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123°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48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                  차이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:33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      차이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:33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3789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Mapping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된 결과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:1°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414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45226B-C484-40A7-B838-32703B45D926}"/>
              </a:ext>
            </a:extLst>
          </p:cNvPr>
          <p:cNvSpPr txBox="1"/>
          <p:nvPr/>
        </p:nvSpPr>
        <p:spPr>
          <a:xfrm>
            <a:off x="3934074" y="1635778"/>
            <a:ext cx="12208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Mapping</a:t>
            </a:r>
            <a:r>
              <a:rPr lang="ko-KR" altLang="en-US" dirty="0"/>
              <a:t> </a:t>
            </a:r>
            <a:r>
              <a:rPr lang="en-US" altLang="ko-KR" dirty="0"/>
              <a:t>chart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E7804-11D5-49DE-AE3A-776AA7CD3F7D}"/>
              </a:ext>
            </a:extLst>
          </p:cNvPr>
          <p:cNvSpPr txBox="1"/>
          <p:nvPr/>
        </p:nvSpPr>
        <p:spPr>
          <a:xfrm>
            <a:off x="903313" y="3572475"/>
            <a:ext cx="784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기존의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문자값만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보내던 방식에  비해 모터가 돌아가는 각도마다 핸들의 값을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사상시켜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자연스러운 주행을 가능하게 한다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042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989BC-9069-4701-98A9-0E8F9B3E768B}"/>
              </a:ext>
            </a:extLst>
          </p:cNvPr>
          <p:cNvSpPr txBox="1"/>
          <p:nvPr/>
        </p:nvSpPr>
        <p:spPr>
          <a:xfrm>
            <a:off x="686843" y="966004"/>
            <a:ext cx="839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Processing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time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측정</a:t>
            </a:r>
            <a:endParaRPr lang="en-US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4198E-4E7F-4591-8B94-AB405183D816}"/>
              </a:ext>
            </a:extLst>
          </p:cNvPr>
          <p:cNvSpPr txBox="1"/>
          <p:nvPr/>
        </p:nvSpPr>
        <p:spPr>
          <a:xfrm>
            <a:off x="506582" y="249388"/>
            <a:ext cx="3002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수정 및 보완 사항</a:t>
            </a:r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 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0FE9D3-207C-47B5-822C-119F7E4E8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17"/>
          <a:stretch/>
        </p:blipFill>
        <p:spPr>
          <a:xfrm>
            <a:off x="506582" y="1474015"/>
            <a:ext cx="4204677" cy="8675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0FF96D-0E07-4853-A369-EB0A304E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017"/>
          <a:stretch/>
        </p:blipFill>
        <p:spPr>
          <a:xfrm>
            <a:off x="506582" y="2496038"/>
            <a:ext cx="4204677" cy="8428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1BCC0C-24BC-4CE9-9204-D3AAA156D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017"/>
          <a:stretch/>
        </p:blipFill>
        <p:spPr>
          <a:xfrm>
            <a:off x="506582" y="3475638"/>
            <a:ext cx="4204677" cy="4663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6B0B2A-CA2F-474B-89E5-B7CC68C707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017"/>
          <a:stretch/>
        </p:blipFill>
        <p:spPr>
          <a:xfrm>
            <a:off x="506582" y="4078761"/>
            <a:ext cx="4204677" cy="416278"/>
          </a:xfrm>
          <a:prstGeom prst="rect">
            <a:avLst/>
          </a:prstGeom>
        </p:spPr>
      </p:pic>
      <p:pic>
        <p:nvPicPr>
          <p:cNvPr id="1026" name="Picture 2" descr="Image result for í¸ëí° icon">
            <a:extLst>
              <a:ext uri="{FF2B5EF4-FFF2-40B4-BE49-F238E27FC236}">
                <a16:creationId xmlns:a16="http://schemas.microsoft.com/office/drawing/2014/main" id="{A0C58FDF-A843-4C76-A8AA-2AFBF532E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274" y="987544"/>
            <a:ext cx="1508494" cy="150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ë icon">
            <a:extLst>
              <a:ext uri="{FF2B5EF4-FFF2-40B4-BE49-F238E27FC236}">
                <a16:creationId xmlns:a16="http://schemas.microsoft.com/office/drawing/2014/main" id="{4B3FAAE9-E4AF-4829-AAC9-25AE036AA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911" y="1382283"/>
            <a:ext cx="719015" cy="71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CB7C309-8E4C-41E8-BE7D-A5E82408FA8A}"/>
              </a:ext>
            </a:extLst>
          </p:cNvPr>
          <p:cNvSpPr/>
          <p:nvPr/>
        </p:nvSpPr>
        <p:spPr>
          <a:xfrm>
            <a:off x="6189784" y="1655486"/>
            <a:ext cx="1211385" cy="172607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ADC05-9138-4AF3-94C0-747D23AE4A4F}"/>
              </a:ext>
            </a:extLst>
          </p:cNvPr>
          <p:cNvSpPr txBox="1"/>
          <p:nvPr/>
        </p:nvSpPr>
        <p:spPr>
          <a:xfrm>
            <a:off x="6286768" y="1764421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Processing Time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37153-5E3B-427E-A75B-B170A2DB9655}"/>
              </a:ext>
            </a:extLst>
          </p:cNvPr>
          <p:cNvSpPr txBox="1"/>
          <p:nvPr/>
        </p:nvSpPr>
        <p:spPr>
          <a:xfrm>
            <a:off x="5147097" y="2831368"/>
            <a:ext cx="2639441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r>
              <a:rPr lang="ko-KR" altLang="en-US" b="1" dirty="0"/>
              <a:t>에서 이루어지는 작업</a:t>
            </a:r>
            <a:endParaRPr lang="en-US" altLang="ko-KR" b="1" dirty="0"/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서버로부터 영상프레임을 받아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가상의 구체에 </a:t>
            </a:r>
            <a:r>
              <a:rPr lang="en-US" altLang="ko-KR" sz="1200" dirty="0"/>
              <a:t>Wrapping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2F7B8-8595-45C8-877F-60755033AFCA}"/>
              </a:ext>
            </a:extLst>
          </p:cNvPr>
          <p:cNvSpPr txBox="1"/>
          <p:nvPr/>
        </p:nvSpPr>
        <p:spPr>
          <a:xfrm>
            <a:off x="5181600" y="3708831"/>
            <a:ext cx="31662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서버로부터 데이터를 받아 사용자가 보는 구체에</a:t>
            </a:r>
            <a:endParaRPr lang="en-US" altLang="ko-KR" sz="1100" dirty="0"/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Wrapping</a:t>
            </a:r>
            <a:r>
              <a:rPr lang="ko-KR" altLang="en-US" sz="1100" dirty="0"/>
              <a:t>된 영상의 프레임을 측정한 결과</a:t>
            </a:r>
            <a:endParaRPr lang="en-US" altLang="ko-KR" sz="1100" dirty="0"/>
          </a:p>
          <a:p>
            <a:r>
              <a:rPr lang="ko-KR" altLang="en-US" sz="1100" dirty="0"/>
              <a:t>평균 </a:t>
            </a:r>
            <a:r>
              <a:rPr lang="en-US" altLang="ko-KR" sz="1100" dirty="0"/>
              <a:t>16ms ~ 20ms</a:t>
            </a:r>
            <a:r>
              <a:rPr lang="ko-KR" altLang="en-US" sz="1100" dirty="0"/>
              <a:t> 임을 확인 할 수 있었다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B8CC3-3120-4673-9E6C-FE91091FA1A6}"/>
              </a:ext>
            </a:extLst>
          </p:cNvPr>
          <p:cNvSpPr txBox="1"/>
          <p:nvPr/>
        </p:nvSpPr>
        <p:spPr>
          <a:xfrm>
            <a:off x="5061077" y="2377099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VR Application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8624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8093" y="524585"/>
            <a:ext cx="8683256" cy="43867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4198E-4E7F-4591-8B94-AB405183D816}"/>
              </a:ext>
            </a:extLst>
          </p:cNvPr>
          <p:cNvSpPr txBox="1"/>
          <p:nvPr/>
        </p:nvSpPr>
        <p:spPr>
          <a:xfrm>
            <a:off x="506582" y="249388"/>
            <a:ext cx="30021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2. </a:t>
            </a:r>
            <a:r>
              <a:rPr lang="ko-KR" altLang="en-US" sz="2400" b="1" dirty="0">
                <a:latin typeface="PT Sans" panose="020B0503020203020204"/>
                <a:ea typeface="PT Sans" panose="020B0503020203020204" pitchFamily="34" charset="0"/>
              </a:rPr>
              <a:t>수정 및 보완 사항</a:t>
            </a:r>
            <a:r>
              <a:rPr lang="en-US" sz="2400" b="1" dirty="0">
                <a:latin typeface="PT Sans" panose="020B0503020203020204"/>
                <a:ea typeface="PT Sans" panose="020B0503020203020204" pitchFamily="34" charset="0"/>
              </a:rPr>
              <a:t>  </a:t>
            </a:r>
            <a:endParaRPr lang="id-ID" sz="2400" b="1" dirty="0">
              <a:latin typeface="PT Sans" panose="020B0503020203020204"/>
              <a:ea typeface="PT Sans" panose="020B05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F9560-4B83-466F-A0B1-30CD5A1C5621}"/>
              </a:ext>
            </a:extLst>
          </p:cNvPr>
          <p:cNvSpPr txBox="1"/>
          <p:nvPr/>
        </p:nvSpPr>
        <p:spPr>
          <a:xfrm>
            <a:off x="952542" y="1674731"/>
            <a:ext cx="7274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영상 압축 기술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JPEG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: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정지 화상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단일 프레임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압축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Motion-JPEG(MJPEG)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: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 프레임을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JPEG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압축한 뒤 이어 붙이는 방식으로 압축률은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JPEG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 동일하다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</a:t>
            </a:r>
            <a:r>
              <a:rPr lang="en-US" altLang="ko-KR" sz="16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H.264/AVC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저비트율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전송을 강화한 동영상 압축의 표준으로 모바일 동영상 서비스 시장에서 가장 많이 활용되는 방식이다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C561F-DF9F-4725-8005-7EC36C7D56BD}"/>
              </a:ext>
            </a:extLst>
          </p:cNvPr>
          <p:cNvSpPr txBox="1"/>
          <p:nvPr/>
        </p:nvSpPr>
        <p:spPr>
          <a:xfrm>
            <a:off x="694658" y="986250"/>
            <a:ext cx="839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영상 압축</a:t>
            </a:r>
            <a:endParaRPr lang="en-US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4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D34DCF-0EBF-4F9A-8014-3ED50B45DE66}"/>
              </a:ext>
            </a:extLst>
          </p:cNvPr>
          <p:cNvSpPr txBox="1"/>
          <p:nvPr/>
        </p:nvSpPr>
        <p:spPr>
          <a:xfrm>
            <a:off x="1055077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Social Media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7794D-0466-4BF6-B216-8C4C177BFE4B}"/>
              </a:ext>
            </a:extLst>
          </p:cNvPr>
          <p:cNvSpPr txBox="1"/>
          <p:nvPr/>
        </p:nvSpPr>
        <p:spPr>
          <a:xfrm>
            <a:off x="2393266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Program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1113A-7CF0-4272-BE17-788236AE7176}"/>
              </a:ext>
            </a:extLst>
          </p:cNvPr>
          <p:cNvSpPr txBox="1"/>
          <p:nvPr/>
        </p:nvSpPr>
        <p:spPr>
          <a:xfrm>
            <a:off x="3784209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673E8-78A5-48CE-9C4C-7C1A7EB36D16}"/>
              </a:ext>
            </a:extLst>
          </p:cNvPr>
          <p:cNvSpPr txBox="1"/>
          <p:nvPr/>
        </p:nvSpPr>
        <p:spPr>
          <a:xfrm>
            <a:off x="5289940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Photography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7E496-95B0-41A8-914F-D9A05E9A172B}"/>
              </a:ext>
            </a:extLst>
          </p:cNvPr>
          <p:cNvSpPr txBox="1"/>
          <p:nvPr/>
        </p:nvSpPr>
        <p:spPr>
          <a:xfrm>
            <a:off x="6714294" y="2604702"/>
            <a:ext cx="1223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Movies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AutoShape 2" descr="http://www.globalwindow.org/images/upload/borawebedit/2016/6/17/252394/img0001.jpg">
            <a:extLst>
              <a:ext uri="{FF2B5EF4-FFF2-40B4-BE49-F238E27FC236}">
                <a16:creationId xmlns:a16="http://schemas.microsoft.com/office/drawing/2014/main" id="{C4894F09-498A-4BDF-AF12-5B140681B7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041" y="1782366"/>
            <a:ext cx="4250531" cy="219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57AA9-80CF-4DBF-BE0B-A0144D65A225}"/>
              </a:ext>
            </a:extLst>
          </p:cNvPr>
          <p:cNvSpPr txBox="1"/>
          <p:nvPr/>
        </p:nvSpPr>
        <p:spPr>
          <a:xfrm>
            <a:off x="3017227" y="1971585"/>
            <a:ext cx="4469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Q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&amp; </a:t>
            </a:r>
            <a:r>
              <a:rPr lang="ko-KR" altLang="en-US" sz="7200" b="1" dirty="0">
                <a:latin typeface="PT Sans" panose="020B0503020203020204"/>
                <a:ea typeface="PT Sans" panose="020B0503020203020204" pitchFamily="34" charset="0"/>
              </a:rPr>
              <a:t> </a:t>
            </a:r>
            <a:r>
              <a:rPr lang="en-US" altLang="ko-KR" sz="7200" b="1" dirty="0">
                <a:latin typeface="PT Sans" panose="020B0503020203020204"/>
                <a:ea typeface="PT Sans" panose="020B0503020203020204" pitchFamily="34" charset="0"/>
              </a:rPr>
              <a:t>A</a:t>
            </a:r>
            <a:r>
              <a:rPr lang="en-US" altLang="ko-KR" sz="7200" b="1" spc="-113" dirty="0">
                <a:solidFill>
                  <a:srgbClr val="445566"/>
                </a:solidFill>
                <a:latin typeface="+mn-ea"/>
              </a:rPr>
              <a:t> </a:t>
            </a:r>
            <a:endParaRPr lang="ko-KR" altLang="en-US" sz="7200" b="1" spc="-113" dirty="0">
              <a:solidFill>
                <a:srgbClr val="445566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760FFF-10AF-4A5C-BD2D-ECF432B2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7632-C8BF-45E2-9E78-0EB25F772A0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8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5161" y="3419222"/>
            <a:ext cx="42467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900" kern="100" spc="750" dirty="0">
                <a:latin typeface="PT Sans" panose="020B0503020203020204" pitchFamily="34" charset="0"/>
                <a:ea typeface="PT Sans" panose="020B0503020203020204" pitchFamily="34" charset="0"/>
              </a:rPr>
              <a:t>For Seeing The Presentation</a:t>
            </a:r>
            <a:endParaRPr lang="id-ID" sz="1050" kern="100" spc="750" dirty="0">
              <a:latin typeface="PT Sans" panose="020B0503020203020204" pitchFamily="34" charset="0"/>
              <a:ea typeface="PT Sans" panose="020B05030202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9000" y="2239282"/>
            <a:ext cx="514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kern="100" spc="2250" dirty="0">
                <a:solidFill>
                  <a:sysClr val="windowText" lastClr="000000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>THANK YOU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03963" y="2061755"/>
            <a:ext cx="5187947" cy="973079"/>
            <a:chOff x="3297697" y="2749007"/>
            <a:chExt cx="5598475" cy="1297438"/>
          </a:xfrm>
        </p:grpSpPr>
        <p:grpSp>
          <p:nvGrpSpPr>
            <p:cNvPr id="6" name="Group 5"/>
            <p:cNvGrpSpPr/>
            <p:nvPr/>
          </p:nvGrpSpPr>
          <p:grpSpPr>
            <a:xfrm>
              <a:off x="8519387" y="2749007"/>
              <a:ext cx="374700" cy="1297438"/>
              <a:chOff x="8305318" y="2560320"/>
              <a:chExt cx="374700" cy="1297438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8665406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305318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 flipH="1">
              <a:off x="3297697" y="2749007"/>
              <a:ext cx="374700" cy="1297438"/>
              <a:chOff x="8310529" y="2560320"/>
              <a:chExt cx="374700" cy="1297438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670617" y="2560320"/>
                <a:ext cx="0" cy="129497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310529" y="3855297"/>
                <a:ext cx="374700" cy="24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298957" y="2755446"/>
              <a:ext cx="559721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06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254</Words>
  <Application>Microsoft Office PowerPoint</Application>
  <PresentationFormat>화면 슬라이드 쇼(16:9)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PT Sans</vt:lpstr>
      <vt:lpstr>나눔고딕 ExtraBold</vt:lpstr>
      <vt:lpstr>대한</vt:lpstr>
      <vt:lpstr>맑은 고딕</vt:lpstr>
      <vt:lpstr>맑은 고딕 Semilight</vt:lpstr>
      <vt:lpstr>함초롬바탕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유 정현</cp:lastModifiedBy>
  <cp:revision>686</cp:revision>
  <dcterms:created xsi:type="dcterms:W3CDTF">2017-03-06T03:32:18Z</dcterms:created>
  <dcterms:modified xsi:type="dcterms:W3CDTF">2018-11-28T15:59:21Z</dcterms:modified>
</cp:coreProperties>
</file>