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7" r:id="rId3"/>
    <p:sldId id="296" r:id="rId4"/>
    <p:sldId id="281" r:id="rId5"/>
    <p:sldId id="291" r:id="rId6"/>
    <p:sldId id="289" r:id="rId7"/>
    <p:sldId id="297" r:id="rId8"/>
    <p:sldId id="279" r:id="rId9"/>
    <p:sldId id="294" r:id="rId10"/>
    <p:sldId id="295" r:id="rId11"/>
    <p:sldId id="280" r:id="rId12"/>
    <p:sldId id="288" r:id="rId13"/>
    <p:sldId id="298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0F4313-F672-4991-8018-D8646258961C}">
          <p14:sldIdLst>
            <p14:sldId id="277"/>
            <p14:sldId id="287"/>
            <p14:sldId id="296"/>
            <p14:sldId id="281"/>
            <p14:sldId id="291"/>
            <p14:sldId id="289"/>
            <p14:sldId id="297"/>
            <p14:sldId id="279"/>
            <p14:sldId id="294"/>
            <p14:sldId id="295"/>
            <p14:sldId id="280"/>
            <p14:sldId id="288"/>
            <p14:sldId id="298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3DF"/>
    <a:srgbClr val="B0D034"/>
    <a:srgbClr val="84B8DD"/>
    <a:srgbClr val="80BCE1"/>
    <a:srgbClr val="305C81"/>
    <a:srgbClr val="C0E6DB"/>
    <a:srgbClr val="2D3037"/>
    <a:srgbClr val="E0E0E2"/>
    <a:srgbClr val="E4E4E6"/>
    <a:srgbClr val="D7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-91440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398872" y="1379771"/>
            <a:ext cx="53942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80BCE1"/>
                </a:solidFill>
              </a:rPr>
              <a:t>VICER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8412" y="2250518"/>
            <a:ext cx="353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정보통신종합설계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1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42917" y="5916371"/>
            <a:ext cx="1261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팀원 나윤호</a:t>
            </a:r>
            <a:r>
              <a:rPr lang="en-US" altLang="ko-KR" sz="1400" b="1" dirty="0"/>
              <a:t>201400978</a:t>
            </a:r>
            <a:br>
              <a:rPr lang="ko-KR" altLang="en-US" b="1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99E9F-2210-4453-98D8-DF051645E865}"/>
              </a:ext>
            </a:extLst>
          </p:cNvPr>
          <p:cNvSpPr txBox="1"/>
          <p:nvPr/>
        </p:nvSpPr>
        <p:spPr>
          <a:xfrm>
            <a:off x="4376225" y="2624655"/>
            <a:ext cx="34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360° Avatar Driver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8C14E6-A866-4E01-8DE8-C9DC04E3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8" y="3738759"/>
            <a:ext cx="2305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646208" y="1557831"/>
            <a:ext cx="377058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2121"/>
                </a:solidFill>
              </a:rPr>
              <a:t>H/W (</a:t>
            </a:r>
            <a:r>
              <a:rPr lang="ko-KR" altLang="en-US" sz="2800" b="1" dirty="0">
                <a:solidFill>
                  <a:srgbClr val="212121"/>
                </a:solidFill>
              </a:rPr>
              <a:t>컨트롤러</a:t>
            </a:r>
            <a:r>
              <a:rPr lang="en-US" altLang="ko-KR" sz="2800" b="1" dirty="0">
                <a:solidFill>
                  <a:srgbClr val="212121"/>
                </a:solidFill>
              </a:rPr>
              <a:t>)</a:t>
            </a:r>
            <a:r>
              <a:rPr lang="ko-KR" altLang="en-US" sz="2800" b="1" dirty="0">
                <a:solidFill>
                  <a:srgbClr val="212121"/>
                </a:solidFill>
              </a:rPr>
              <a:t> 구성 </a:t>
            </a:r>
            <a:endParaRPr lang="en-US" altLang="ko-KR" sz="2800" b="1" dirty="0">
              <a:solidFill>
                <a:srgbClr val="21212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3073" y="2425656"/>
            <a:ext cx="2394010" cy="309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200000"/>
              </a:lnSpc>
            </a:pPr>
            <a:endParaRPr lang="en-US" altLang="ko-KR" sz="15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 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954237" y="2259573"/>
            <a:ext cx="5154526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04C0BA-8B26-45A0-ACE3-685411731DDD}"/>
              </a:ext>
            </a:extLst>
          </p:cNvPr>
          <p:cNvSpPr txBox="1"/>
          <p:nvPr/>
        </p:nvSpPr>
        <p:spPr>
          <a:xfrm>
            <a:off x="764333" y="2381465"/>
            <a:ext cx="2974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03) </a:t>
            </a:r>
            <a:r>
              <a:rPr lang="ko-KR" altLang="en-US" sz="1500" b="1" dirty="0"/>
              <a:t>컨트롤러 제작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기어</a:t>
            </a:r>
            <a:r>
              <a:rPr lang="en-US" altLang="ko-KR" sz="1500" b="1" dirty="0"/>
              <a:t>)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B427F-378B-4E23-B238-7A0B9DE4380B}"/>
              </a:ext>
            </a:extLst>
          </p:cNvPr>
          <p:cNvSpPr txBox="1"/>
          <p:nvPr/>
        </p:nvSpPr>
        <p:spPr>
          <a:xfrm>
            <a:off x="865681" y="6187116"/>
            <a:ext cx="846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불리안</a:t>
            </a:r>
            <a:r>
              <a:rPr lang="ko-KR" altLang="en-US" dirty="0"/>
              <a:t> 값으로 </a:t>
            </a:r>
            <a:r>
              <a:rPr lang="en-US" altLang="ko-KR" dirty="0"/>
              <a:t>gear</a:t>
            </a:r>
            <a:r>
              <a:rPr lang="ko-KR" altLang="en-US" dirty="0"/>
              <a:t>의 범위를 설정하여 전진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, </a:t>
            </a:r>
            <a:r>
              <a:rPr lang="ko-KR" altLang="en-US" dirty="0"/>
              <a:t>후진으로 구현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430D0-EDDD-4180-821E-F2C8D699077E}"/>
              </a:ext>
            </a:extLst>
          </p:cNvPr>
          <p:cNvSpPr txBox="1"/>
          <p:nvPr/>
        </p:nvSpPr>
        <p:spPr>
          <a:xfrm>
            <a:off x="865681" y="2778711"/>
            <a:ext cx="219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기어 그림 첨부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86C4-A815-42A2-A2E3-1AE7F20626CD}"/>
              </a:ext>
            </a:extLst>
          </p:cNvPr>
          <p:cNvSpPr txBox="1"/>
          <p:nvPr/>
        </p:nvSpPr>
        <p:spPr>
          <a:xfrm>
            <a:off x="5899299" y="2807077"/>
            <a:ext cx="17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기어 코드 첨부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014B4D-EB76-4FA5-B2D5-95D54627D7B6}"/>
              </a:ext>
            </a:extLst>
          </p:cNvPr>
          <p:cNvSpPr/>
          <p:nvPr/>
        </p:nvSpPr>
        <p:spPr>
          <a:xfrm>
            <a:off x="1225368" y="376842"/>
            <a:ext cx="24525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수정된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HW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F47FC8-54A7-4206-9A34-1AB813B8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37" y="3136816"/>
            <a:ext cx="3724274" cy="28817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E51044-F320-4A29-BF35-10D92F2E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81" y="5922035"/>
            <a:ext cx="1676400" cy="2476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44CF519-5AB6-4768-981B-675CB66D5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058" y="6383258"/>
            <a:ext cx="2695575" cy="228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E5A996-A3DC-44D1-9298-CA28FD75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964" y="5544226"/>
            <a:ext cx="1200150" cy="2190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2E318A9-E897-4019-971E-42E3EF960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450" y="2773570"/>
            <a:ext cx="2361329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03010" y="476372"/>
            <a:ext cx="28233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수정된 시스템구성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08490-DCAD-46DD-A25D-9772A0E3F899}"/>
              </a:ext>
            </a:extLst>
          </p:cNvPr>
          <p:cNvSpPr txBox="1"/>
          <p:nvPr/>
        </p:nvSpPr>
        <p:spPr>
          <a:xfrm>
            <a:off x="648071" y="1296141"/>
            <a:ext cx="13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구성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B5775-2778-42D5-BF4D-9B21F92E5915}"/>
              </a:ext>
            </a:extLst>
          </p:cNvPr>
          <p:cNvSpPr txBox="1"/>
          <p:nvPr/>
        </p:nvSpPr>
        <p:spPr>
          <a:xfrm>
            <a:off x="578743" y="1701300"/>
            <a:ext cx="481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○ 모듈 설계서 및 회로도 </a:t>
            </a:r>
            <a:r>
              <a:rPr lang="en-US" altLang="ko-KR" b="1" dirty="0"/>
              <a:t>(</a:t>
            </a:r>
            <a:r>
              <a:rPr lang="ko-KR" altLang="en-US" b="1" dirty="0"/>
              <a:t>컨트롤러</a:t>
            </a:r>
            <a:r>
              <a:rPr lang="en-US" altLang="ko-KR" b="1" dirty="0"/>
              <a:t>)</a:t>
            </a:r>
            <a:r>
              <a:rPr lang="ko-KR" altLang="en-US" dirty="0"/>
              <a:t> 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/>
              <a:t>        </a:t>
            </a:r>
            <a:endParaRPr lang="ko-KR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3978E49-5847-4DF7-A75C-FB78CE88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6363024" descr="EMB00002a901056">
            <a:extLst>
              <a:ext uri="{FF2B5EF4-FFF2-40B4-BE49-F238E27FC236}">
                <a16:creationId xmlns:a16="http://schemas.microsoft.com/office/drawing/2014/main" id="{EF191802-4075-46F0-BFD8-06659BC0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1" y="2436099"/>
            <a:ext cx="5164329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60BC6F-A94F-4B9A-BEA5-BC99FFAC4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49808"/>
              </p:ext>
            </p:extLst>
          </p:nvPr>
        </p:nvGraphicFramePr>
        <p:xfrm>
          <a:off x="6078504" y="2436099"/>
          <a:ext cx="5352288" cy="4224332"/>
        </p:xfrm>
        <a:graphic>
          <a:graphicData uri="http://schemas.openxmlformats.org/drawingml/2006/table">
            <a:tbl>
              <a:tblPr/>
              <a:tblGrid>
                <a:gridCol w="1784096">
                  <a:extLst>
                    <a:ext uri="{9D8B030D-6E8A-4147-A177-3AD203B41FA5}">
                      <a16:colId xmlns:a16="http://schemas.microsoft.com/office/drawing/2014/main" val="2511990626"/>
                    </a:ext>
                  </a:extLst>
                </a:gridCol>
                <a:gridCol w="1784096">
                  <a:extLst>
                    <a:ext uri="{9D8B030D-6E8A-4147-A177-3AD203B41FA5}">
                      <a16:colId xmlns:a16="http://schemas.microsoft.com/office/drawing/2014/main" val="3934067054"/>
                    </a:ext>
                  </a:extLst>
                </a:gridCol>
                <a:gridCol w="1784096">
                  <a:extLst>
                    <a:ext uri="{9D8B030D-6E8A-4147-A177-3AD203B41FA5}">
                      <a16:colId xmlns:a16="http://schemas.microsoft.com/office/drawing/2014/main" val="3717956812"/>
                    </a:ext>
                  </a:extLst>
                </a:gridCol>
              </a:tblGrid>
              <a:tr h="301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모듈 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연결 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931055"/>
                  </a:ext>
                </a:extLst>
              </a:tr>
              <a:tr h="3017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 센서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potentiometer)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828857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07794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Signal Output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227859"/>
                  </a:ext>
                </a:extLst>
              </a:tr>
              <a:tr h="3017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 센서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potentiometer)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030300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77174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Signal Output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98488"/>
                  </a:ext>
                </a:extLst>
              </a:tr>
              <a:tr h="3017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가변저항기 센서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potentiometer)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214086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722625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Signal Output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72358"/>
                  </a:ext>
                </a:extLst>
              </a:tr>
              <a:tr h="30173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블루투스 모듈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(HC-06)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13762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362199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175399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08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4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03010" y="476372"/>
            <a:ext cx="222540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수정된 시스템구성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AFB98-D509-4729-A894-BA5BB8637567}"/>
              </a:ext>
            </a:extLst>
          </p:cNvPr>
          <p:cNvSpPr txBox="1"/>
          <p:nvPr/>
        </p:nvSpPr>
        <p:spPr>
          <a:xfrm>
            <a:off x="648071" y="1296141"/>
            <a:ext cx="13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구성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24305-42DA-4C55-8C84-33464A4B19B2}"/>
              </a:ext>
            </a:extLst>
          </p:cNvPr>
          <p:cNvSpPr txBox="1"/>
          <p:nvPr/>
        </p:nvSpPr>
        <p:spPr>
          <a:xfrm>
            <a:off x="578744" y="1701300"/>
            <a:ext cx="496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○ 모듈 설계서 및 회로도 </a:t>
            </a:r>
            <a:r>
              <a:rPr lang="en-US" altLang="ko-KR" b="1" dirty="0"/>
              <a:t>(RC_CAR)</a:t>
            </a:r>
            <a:r>
              <a:rPr lang="ko-KR" altLang="en-US" dirty="0"/>
              <a:t> 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/>
              <a:t>        </a:t>
            </a:r>
            <a:endParaRPr lang="ko-KR" altLang="en-US" dirty="0"/>
          </a:p>
        </p:txBody>
      </p:sp>
      <p:pic>
        <p:nvPicPr>
          <p:cNvPr id="3073" name="_x216754968" descr="EMB00002a90105e">
            <a:extLst>
              <a:ext uri="{FF2B5EF4-FFF2-40B4-BE49-F238E27FC236}">
                <a16:creationId xmlns:a16="http://schemas.microsoft.com/office/drawing/2014/main" id="{450A6E87-C157-4544-92EA-9B065AEB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4" y="2347631"/>
            <a:ext cx="5419725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F37E8A-17C2-4E3B-8761-79EA0CB3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81830"/>
              </p:ext>
            </p:extLst>
          </p:nvPr>
        </p:nvGraphicFramePr>
        <p:xfrm>
          <a:off x="6188229" y="2273436"/>
          <a:ext cx="5350395" cy="4393363"/>
        </p:xfrm>
        <a:graphic>
          <a:graphicData uri="http://schemas.openxmlformats.org/drawingml/2006/table">
            <a:tbl>
              <a:tblPr/>
              <a:tblGrid>
                <a:gridCol w="1783465">
                  <a:extLst>
                    <a:ext uri="{9D8B030D-6E8A-4147-A177-3AD203B41FA5}">
                      <a16:colId xmlns:a16="http://schemas.microsoft.com/office/drawing/2014/main" val="2567227925"/>
                    </a:ext>
                  </a:extLst>
                </a:gridCol>
                <a:gridCol w="1783465">
                  <a:extLst>
                    <a:ext uri="{9D8B030D-6E8A-4147-A177-3AD203B41FA5}">
                      <a16:colId xmlns:a16="http://schemas.microsoft.com/office/drawing/2014/main" val="1820087848"/>
                    </a:ext>
                  </a:extLst>
                </a:gridCol>
                <a:gridCol w="1783465">
                  <a:extLst>
                    <a:ext uri="{9D8B030D-6E8A-4147-A177-3AD203B41FA5}">
                      <a16:colId xmlns:a16="http://schemas.microsoft.com/office/drawing/2014/main" val="3651196671"/>
                    </a:ext>
                  </a:extLst>
                </a:gridCol>
              </a:tblGrid>
              <a:tr h="180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장치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22886"/>
                  </a:ext>
                </a:extLst>
              </a:tr>
              <a:tr h="742865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메인 장치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우노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Arduino Uno)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원격 차량 조종을 위해 주변장치들 간의 통신을 제어함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블루투스 통신을 통하여 원격 차량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본체를 조종함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92482"/>
                  </a:ext>
                </a:extLst>
              </a:tr>
              <a:tr h="539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배터리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Battery)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기기들의 방전을 막기 위해 지속적으로 전력을 공급하는 배터리를 사용함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05725"/>
                  </a:ext>
                </a:extLst>
              </a:tr>
              <a:tr h="718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블루투스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(HC-06)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 센서로부터 받은 문자 값을 차량과 연결된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전달하기 위한 통신 인프라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2762"/>
                  </a:ext>
                </a:extLst>
              </a:tr>
              <a:tr h="12572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주변 장치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Potetntiometer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원격 차량의 하드웨어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페달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각각 부착함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센서의 회전 각도에 따라 구간을 나눠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(0~1023)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값을 문자 값으로 변환하여 차량의 부착된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으로 값을 전달함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23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52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47FAE-616C-47C9-B539-E16F67979DBB}"/>
              </a:ext>
            </a:extLst>
          </p:cNvPr>
          <p:cNvSpPr txBox="1"/>
          <p:nvPr/>
        </p:nvSpPr>
        <p:spPr>
          <a:xfrm>
            <a:off x="1003177" y="3136612"/>
            <a:ext cx="10306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	</a:t>
            </a:r>
            <a:r>
              <a:rPr lang="en-US" altLang="ko-KR" sz="7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Q &amp; A</a:t>
            </a:r>
            <a:r>
              <a:rPr lang="en-US" altLang="ko-KR" sz="7000" dirty="0"/>
              <a:t>  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79508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>
                <a:solidFill>
                  <a:srgbClr val="80BCE1"/>
                </a:solidFill>
              </a:rPr>
              <a:t>05</a:t>
            </a:r>
            <a:endParaRPr lang="en-US" altLang="ko-KR" sz="3200" dirty="0">
              <a:solidFill>
                <a:srgbClr val="80BCE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47409" y="1443634"/>
            <a:ext cx="18473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srgbClr val="21212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D55D-EC19-418E-BFFA-E57F33526CD5}"/>
              </a:ext>
            </a:extLst>
          </p:cNvPr>
          <p:cNvSpPr txBox="1"/>
          <p:nvPr/>
        </p:nvSpPr>
        <p:spPr>
          <a:xfrm>
            <a:off x="1384918" y="470517"/>
            <a:ext cx="13472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0BCE1"/>
                </a:solidFill>
              </a:rPr>
              <a:t>Q&amp;A</a:t>
            </a:r>
          </a:p>
        </p:txBody>
      </p:sp>
      <p:grpSp>
        <p:nvGrpSpPr>
          <p:cNvPr id="15" name="Shape 505">
            <a:extLst>
              <a:ext uri="{FF2B5EF4-FFF2-40B4-BE49-F238E27FC236}">
                <a16:creationId xmlns:a16="http://schemas.microsoft.com/office/drawing/2014/main" id="{D7E3B26B-F4E0-47FC-829F-F0C3D528C7FA}"/>
              </a:ext>
            </a:extLst>
          </p:cNvPr>
          <p:cNvGrpSpPr/>
          <p:nvPr/>
        </p:nvGrpSpPr>
        <p:grpSpPr>
          <a:xfrm>
            <a:off x="5547627" y="2083508"/>
            <a:ext cx="1197663" cy="1126777"/>
            <a:chOff x="5972700" y="2330200"/>
            <a:chExt cx="411625" cy="387275"/>
          </a:xfrm>
        </p:grpSpPr>
        <p:sp>
          <p:nvSpPr>
            <p:cNvPr id="16" name="Shape 506">
              <a:extLst>
                <a:ext uri="{FF2B5EF4-FFF2-40B4-BE49-F238E27FC236}">
                  <a16:creationId xmlns:a16="http://schemas.microsoft.com/office/drawing/2014/main" id="{0FF6CA4E-3AC5-4D2C-94F8-F32A2CF18B18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507">
              <a:extLst>
                <a:ext uri="{FF2B5EF4-FFF2-40B4-BE49-F238E27FC236}">
                  <a16:creationId xmlns:a16="http://schemas.microsoft.com/office/drawing/2014/main" id="{4C890416-3A38-492E-97EA-5FD8875469A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hape 504">
            <a:extLst>
              <a:ext uri="{FF2B5EF4-FFF2-40B4-BE49-F238E27FC236}">
                <a16:creationId xmlns:a16="http://schemas.microsoft.com/office/drawing/2014/main" id="{5E73DF31-8C71-4B78-9643-FBDA880AA355}"/>
              </a:ext>
            </a:extLst>
          </p:cNvPr>
          <p:cNvSpPr txBox="1">
            <a:spLocks noGrp="1"/>
          </p:cNvSpPr>
          <p:nvPr/>
        </p:nvSpPr>
        <p:spPr>
          <a:xfrm>
            <a:off x="4249455" y="4515578"/>
            <a:ext cx="3747954" cy="79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endParaRPr sz="2800" b="1" dirty="0"/>
          </a:p>
        </p:txBody>
      </p:sp>
      <p:sp>
        <p:nvSpPr>
          <p:cNvPr id="25" name="Shape 503">
            <a:extLst>
              <a:ext uri="{FF2B5EF4-FFF2-40B4-BE49-F238E27FC236}">
                <a16:creationId xmlns:a16="http://schemas.microsoft.com/office/drawing/2014/main" id="{31667008-9C68-49C5-A753-0ACAF4FA3DC0}"/>
              </a:ext>
            </a:extLst>
          </p:cNvPr>
          <p:cNvSpPr txBox="1">
            <a:spLocks noGrp="1"/>
          </p:cNvSpPr>
          <p:nvPr/>
        </p:nvSpPr>
        <p:spPr>
          <a:xfrm>
            <a:off x="2826582" y="341600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THANKS!</a:t>
            </a:r>
            <a:endParaRPr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>
            <a:cxnSpLocks/>
          </p:cNvCxnSpPr>
          <p:nvPr/>
        </p:nvCxnSpPr>
        <p:spPr>
          <a:xfrm>
            <a:off x="0" y="4137480"/>
            <a:ext cx="11597138" cy="493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88655" y="4076448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543753" y="4076448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22134" y="4076827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 flipV="1">
            <a:off x="862221" y="2848876"/>
            <a:ext cx="1" cy="1236707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516824" y="2398023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5" name="타원 5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327029" y="5363245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1" name="타원 60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자유형 61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91927" y="230739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타원 63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5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6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cxnSp>
        <p:nvCxnSpPr>
          <p:cNvPr id="70" name="직선 연결선 69"/>
          <p:cNvCxnSpPr/>
          <p:nvPr/>
        </p:nvCxnSpPr>
        <p:spPr>
          <a:xfrm flipH="1" flipV="1">
            <a:off x="2619279" y="4238291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</p:cNvCxnSpPr>
          <p:nvPr/>
        </p:nvCxnSpPr>
        <p:spPr>
          <a:xfrm flipV="1">
            <a:off x="4787118" y="2906754"/>
            <a:ext cx="0" cy="1169694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-226104" y="4424784"/>
            <a:ext cx="21526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01.Part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소개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10204" y="4320758"/>
            <a:ext cx="273368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03. HW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 및 보완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42272" y="3445260"/>
            <a:ext cx="24525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04.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수정된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HW/SW</a:t>
            </a:r>
          </a:p>
        </p:txBody>
      </p:sp>
      <p:sp>
        <p:nvSpPr>
          <p:cNvPr id="82" name="타원 81"/>
          <p:cNvSpPr/>
          <p:nvPr/>
        </p:nvSpPr>
        <p:spPr>
          <a:xfrm>
            <a:off x="11223456" y="4131370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8812287" y="2477133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타원 83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 flipH="1" flipV="1">
            <a:off x="9082581" y="3045629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0193401" y="3549286"/>
            <a:ext cx="191986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06. Q&amp;A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01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03011" y="476372"/>
            <a:ext cx="11993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목차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00A62-498A-465B-83C1-A9F8EB9B5109}"/>
              </a:ext>
            </a:extLst>
          </p:cNvPr>
          <p:cNvSpPr txBox="1"/>
          <p:nvPr/>
        </p:nvSpPr>
        <p:spPr>
          <a:xfrm>
            <a:off x="1644094" y="3499637"/>
            <a:ext cx="221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02.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기존기술설명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BE4D4C-D950-4637-9C73-FC806F0BFE56}"/>
              </a:ext>
            </a:extLst>
          </p:cNvPr>
          <p:cNvSpPr/>
          <p:nvPr/>
        </p:nvSpPr>
        <p:spPr>
          <a:xfrm>
            <a:off x="7083020" y="4068942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CFCBB38-0237-4D31-8086-C95A151BF372}"/>
              </a:ext>
            </a:extLst>
          </p:cNvPr>
          <p:cNvCxnSpPr/>
          <p:nvPr/>
        </p:nvCxnSpPr>
        <p:spPr>
          <a:xfrm flipH="1" flipV="1">
            <a:off x="11299684" y="4255394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2ED0EE7-66BD-46A7-9254-0B277115B79C}"/>
              </a:ext>
            </a:extLst>
          </p:cNvPr>
          <p:cNvGrpSpPr/>
          <p:nvPr/>
        </p:nvGrpSpPr>
        <p:grpSpPr>
          <a:xfrm>
            <a:off x="6889751" y="5352120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2F2123F-2209-46A0-AF05-E47AD99E4F0D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B60D61C4-7155-4D92-9DEB-DF0814404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7658497-C368-487C-8DCF-2D3C20ECCA21}"/>
              </a:ext>
            </a:extLst>
          </p:cNvPr>
          <p:cNvSpPr txBox="1"/>
          <p:nvPr/>
        </p:nvSpPr>
        <p:spPr>
          <a:xfrm>
            <a:off x="7677575" y="4474230"/>
            <a:ext cx="28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05.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수정된 시스템 구성도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  <a:p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BE3A4B9-1508-4720-85A5-AEEA1DCEA523}"/>
              </a:ext>
            </a:extLst>
          </p:cNvPr>
          <p:cNvGrpSpPr/>
          <p:nvPr/>
        </p:nvGrpSpPr>
        <p:grpSpPr>
          <a:xfrm>
            <a:off x="11056550" y="5363245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4D62AE4-36AF-41C6-987F-EFA2FF86549F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7B9F24E-472C-4EF6-AB09-07CE10CD0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 dirty="0">
                <a:solidFill>
                  <a:prstClr val="black"/>
                </a:solidFill>
                <a:latin typeface="+mn-ea"/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44602C7-EFC9-48A1-9800-FA9D395BC8AB}"/>
              </a:ext>
            </a:extLst>
          </p:cNvPr>
          <p:cNvCxnSpPr/>
          <p:nvPr/>
        </p:nvCxnSpPr>
        <p:spPr>
          <a:xfrm flipH="1" flipV="1">
            <a:off x="7172086" y="4212302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F7CEAF66-10D3-454E-8F40-6438AD24E02F}"/>
              </a:ext>
            </a:extLst>
          </p:cNvPr>
          <p:cNvSpPr/>
          <p:nvPr/>
        </p:nvSpPr>
        <p:spPr>
          <a:xfrm>
            <a:off x="9020703" y="4077170"/>
            <a:ext cx="163048" cy="137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4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541FB3-8ABC-41D6-BFF6-BC05EAC3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988108"/>
            <a:ext cx="8059349" cy="471735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7BDE05-7E18-440E-A6D0-E8C5795DA1F5}"/>
              </a:ext>
            </a:extLst>
          </p:cNvPr>
          <p:cNvCxnSpPr>
            <a:cxnSpLocks/>
          </p:cNvCxnSpPr>
          <p:nvPr/>
        </p:nvCxnSpPr>
        <p:spPr>
          <a:xfrm flipV="1">
            <a:off x="5640971" y="4358518"/>
            <a:ext cx="861133" cy="16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8EC020-D721-48D1-8629-A6B74D03E471}"/>
              </a:ext>
            </a:extLst>
          </p:cNvPr>
          <p:cNvCxnSpPr>
            <a:cxnSpLocks/>
          </p:cNvCxnSpPr>
          <p:nvPr/>
        </p:nvCxnSpPr>
        <p:spPr>
          <a:xfrm flipV="1">
            <a:off x="719090" y="3307072"/>
            <a:ext cx="1686758" cy="16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624AD2-F2A7-4C20-80E1-94E29D866070}"/>
              </a:ext>
            </a:extLst>
          </p:cNvPr>
          <p:cNvSpPr txBox="1"/>
          <p:nvPr/>
        </p:nvSpPr>
        <p:spPr>
          <a:xfrm>
            <a:off x="71021" y="4966798"/>
            <a:ext cx="1500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컨트롤러에서 조작한 값을 </a:t>
            </a:r>
            <a:r>
              <a:rPr lang="en-US" altLang="ko-KR" dirty="0"/>
              <a:t>VR</a:t>
            </a:r>
            <a:r>
              <a:rPr lang="ko-KR" altLang="en-US" dirty="0"/>
              <a:t>에 부착된 </a:t>
            </a:r>
            <a:r>
              <a:rPr lang="en-US" altLang="ko-KR" dirty="0"/>
              <a:t>App</a:t>
            </a:r>
            <a:r>
              <a:rPr lang="ko-KR" altLang="en-US" dirty="0"/>
              <a:t>으로 전달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AD591D-B4DC-4E24-9EAE-8F28C3B794D8}"/>
              </a:ext>
            </a:extLst>
          </p:cNvPr>
          <p:cNvSpPr txBox="1"/>
          <p:nvPr/>
        </p:nvSpPr>
        <p:spPr>
          <a:xfrm>
            <a:off x="4927107" y="6010183"/>
            <a:ext cx="2299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서버와 차량의 </a:t>
            </a:r>
            <a:r>
              <a:rPr lang="en-US" altLang="ko-KR" dirty="0" err="1"/>
              <a:t>wifi</a:t>
            </a:r>
            <a:r>
              <a:rPr lang="ko-KR" altLang="en-US" dirty="0"/>
              <a:t>통신을 통해 서버에서 차량제어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02B33-7B9C-4C18-A96A-37638D4FD15A}"/>
              </a:ext>
            </a:extLst>
          </p:cNvPr>
          <p:cNvSpPr txBox="1"/>
          <p:nvPr/>
        </p:nvSpPr>
        <p:spPr>
          <a:xfrm>
            <a:off x="5979111" y="2638491"/>
            <a:ext cx="168675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WIFI </a:t>
            </a:r>
            <a:r>
              <a:rPr lang="ko-KR" altLang="en-US" dirty="0"/>
              <a:t>통신 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8445114-B20F-48C3-8602-2B7719FC4FFE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0F2AE35-4715-42E1-A2D1-E33FF55D8305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F19F3AF-2F2A-407A-A73B-3C1E33EB3B28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53D132-3997-4DB9-96CA-BA799E89FA3D}"/>
              </a:ext>
            </a:extLst>
          </p:cNvPr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45B28-5656-4EE5-A2A3-790C789DF676}"/>
              </a:ext>
            </a:extLst>
          </p:cNvPr>
          <p:cNvSpPr/>
          <p:nvPr/>
        </p:nvSpPr>
        <p:spPr>
          <a:xfrm>
            <a:off x="1103010" y="476372"/>
            <a:ext cx="279427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직접 맡은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Part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소개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880B5-BB52-479A-AD9B-5097B8F1460C}"/>
              </a:ext>
            </a:extLst>
          </p:cNvPr>
          <p:cNvSpPr txBox="1"/>
          <p:nvPr/>
        </p:nvSpPr>
        <p:spPr>
          <a:xfrm>
            <a:off x="1752639" y="3347312"/>
            <a:ext cx="2144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블루투스 통신</a:t>
            </a:r>
          </a:p>
        </p:txBody>
      </p:sp>
    </p:spTree>
    <p:extLst>
      <p:ext uri="{BB962C8B-B14F-4D97-AF65-F5344CB8AC3E}">
        <p14:creationId xmlns:p14="http://schemas.microsoft.com/office/powerpoint/2010/main" val="184805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9864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기존 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F5E86-6D8A-423B-9285-36827C2FE044}"/>
              </a:ext>
            </a:extLst>
          </p:cNvPr>
          <p:cNvSpPr txBox="1"/>
          <p:nvPr/>
        </p:nvSpPr>
        <p:spPr>
          <a:xfrm>
            <a:off x="5811692" y="1779740"/>
            <a:ext cx="2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차량</a:t>
            </a:r>
            <a:r>
              <a:rPr lang="en-US" altLang="ko-KR" dirty="0"/>
              <a:t>,</a:t>
            </a:r>
            <a:r>
              <a:rPr lang="ko-KR" altLang="en-US" dirty="0"/>
              <a:t>서버의 </a:t>
            </a:r>
            <a:r>
              <a:rPr lang="en-US" altLang="ko-KR" dirty="0"/>
              <a:t>WIFI </a:t>
            </a:r>
            <a:r>
              <a:rPr lang="ko-KR" altLang="en-US" dirty="0"/>
              <a:t>통신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B4C4164-7CAF-491C-A098-B745BE8E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98" y="1798021"/>
            <a:ext cx="1514475" cy="52874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0355CC-6A73-411C-81F9-751E84DF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010" y="3901635"/>
            <a:ext cx="3381375" cy="2456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6F9955-53C7-4D60-8741-0D4909802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60" y="1681800"/>
            <a:ext cx="5368217" cy="3779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CA2A06-00C0-4920-BC05-E81C4B1F3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998" y="2664071"/>
            <a:ext cx="3381376" cy="764929"/>
          </a:xfrm>
          <a:prstGeom prst="rect">
            <a:avLst/>
          </a:prstGeom>
        </p:spPr>
      </p:pic>
      <p:pic>
        <p:nvPicPr>
          <p:cNvPr id="2050" name="Picture 2" descr="ìì´íì´ì ëí ì´ë¯¸ì§ ê²ìê²°ê³¼">
            <a:extLst>
              <a:ext uri="{FF2B5EF4-FFF2-40B4-BE49-F238E27FC236}">
                <a16:creationId xmlns:a16="http://schemas.microsoft.com/office/drawing/2014/main" id="{53DE6207-BFB0-421A-8112-8B28C7C4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38" y="2460629"/>
            <a:ext cx="1162585" cy="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96F94D-0781-4427-A46C-A7E7B01191DB}"/>
              </a:ext>
            </a:extLst>
          </p:cNvPr>
          <p:cNvSpPr txBox="1"/>
          <p:nvPr/>
        </p:nvSpPr>
        <p:spPr>
          <a:xfrm>
            <a:off x="6350225" y="3624636"/>
            <a:ext cx="120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WiFi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7884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8006F8-2B50-490C-BA3E-22689811A115}"/>
              </a:ext>
            </a:extLst>
          </p:cNvPr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3016C4-B1E0-4AB8-AA62-41D3FDC6D29C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BCD6BB3-1527-48FE-9DF4-17459A9D816C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6EF6EBE-F1A8-405E-9CB4-1331A833094C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EEF5D0-ED01-4853-97E4-22F7E0045192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3A0CD8-44CC-4BBE-805D-030C7866FF2A}"/>
              </a:ext>
            </a:extLst>
          </p:cNvPr>
          <p:cNvSpPr/>
          <p:nvPr/>
        </p:nvSpPr>
        <p:spPr>
          <a:xfrm>
            <a:off x="1103010" y="476372"/>
            <a:ext cx="18798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기존 기술 설명   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pic>
        <p:nvPicPr>
          <p:cNvPr id="12" name="_x216359424" descr="EMB00002a901063">
            <a:extLst>
              <a:ext uri="{FF2B5EF4-FFF2-40B4-BE49-F238E27FC236}">
                <a16:creationId xmlns:a16="http://schemas.microsoft.com/office/drawing/2014/main" id="{99A38900-76E1-4721-985D-3E1A67C9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44" y="4356445"/>
            <a:ext cx="2982897" cy="19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110B-992C-455E-B22C-9953EB327149}"/>
              </a:ext>
            </a:extLst>
          </p:cNvPr>
          <p:cNvSpPr txBox="1"/>
          <p:nvPr/>
        </p:nvSpPr>
        <p:spPr>
          <a:xfrm>
            <a:off x="7617839" y="6476957"/>
            <a:ext cx="175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스택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3DFF93-5EDA-4EA9-B3EC-122E1BAB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78" y="4243044"/>
            <a:ext cx="3097505" cy="1818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94CB2C-4E7F-4982-81DA-808653E14CB5}"/>
              </a:ext>
            </a:extLst>
          </p:cNvPr>
          <p:cNvSpPr txBox="1"/>
          <p:nvPr/>
        </p:nvSpPr>
        <p:spPr>
          <a:xfrm>
            <a:off x="1941189" y="6362456"/>
            <a:ext cx="180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사용방식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BF2F7-EA02-4CED-9046-45D9AC995D4C}"/>
              </a:ext>
            </a:extLst>
          </p:cNvPr>
          <p:cNvSpPr txBox="1"/>
          <p:nvPr/>
        </p:nvSpPr>
        <p:spPr>
          <a:xfrm>
            <a:off x="1103010" y="1372827"/>
            <a:ext cx="10229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차량 서버 </a:t>
            </a:r>
            <a:r>
              <a:rPr lang="en-US" altLang="ko-KR" b="1" dirty="0" err="1"/>
              <a:t>WiFi</a:t>
            </a:r>
            <a:r>
              <a:rPr lang="en-US" altLang="ko-KR" b="1" dirty="0"/>
              <a:t> </a:t>
            </a:r>
            <a:r>
              <a:rPr lang="ko-KR" altLang="en-US" b="1" dirty="0"/>
              <a:t>통신</a:t>
            </a:r>
            <a:endParaRPr lang="ko-KR" altLang="en-US" dirty="0"/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b="1" dirty="0" err="1"/>
              <a:t>Phpoc</a:t>
            </a:r>
            <a:r>
              <a:rPr lang="en-US" altLang="ko-KR" b="1" dirty="0"/>
              <a:t>(</a:t>
            </a:r>
            <a:r>
              <a:rPr lang="ko-KR" altLang="en-US" b="1" dirty="0"/>
              <a:t>와이파이 </a:t>
            </a:r>
            <a:r>
              <a:rPr lang="ko-KR" altLang="en-US" b="1" dirty="0" err="1"/>
              <a:t>쉴드</a:t>
            </a:r>
            <a:r>
              <a:rPr lang="en-US" altLang="ko-KR" b="1" dirty="0"/>
              <a:t>)</a:t>
            </a:r>
            <a:r>
              <a:rPr lang="ko-KR" altLang="en-US" b="1" dirty="0"/>
              <a:t>와 </a:t>
            </a:r>
            <a:r>
              <a:rPr lang="ko-KR" altLang="en-US" b="1" dirty="0" err="1"/>
              <a:t>아두이노를</a:t>
            </a:r>
            <a:r>
              <a:rPr lang="ko-KR" altLang="en-US" b="1" dirty="0"/>
              <a:t> 연결하기 위해 </a:t>
            </a:r>
            <a:r>
              <a:rPr lang="en-US" altLang="ko-KR" b="1" dirty="0"/>
              <a:t>Clock </a:t>
            </a:r>
            <a:r>
              <a:rPr lang="ko-KR" altLang="en-US" b="1" dirty="0"/>
              <a:t>을 통하여 동기화하는 동기식 </a:t>
            </a:r>
            <a:endParaRPr lang="en-US" altLang="ko-KR" b="1" dirty="0"/>
          </a:p>
          <a:p>
            <a:pPr fontAlgn="base" latinLnBrk="0"/>
            <a:endParaRPr lang="en-US" altLang="ko-KR" b="1" dirty="0"/>
          </a:p>
          <a:p>
            <a:pPr fontAlgn="base" latinLnBrk="0"/>
            <a:r>
              <a:rPr lang="ko-KR" altLang="en-US" b="1" dirty="0"/>
              <a:t>통신방식으로써 </a:t>
            </a:r>
            <a:r>
              <a:rPr lang="en-US" altLang="ko-KR" b="1" dirty="0"/>
              <a:t>SPI </a:t>
            </a:r>
            <a:r>
              <a:rPr lang="ko-KR" altLang="en-US" b="1" dirty="0"/>
              <a:t>라이브러리 이용한다</a:t>
            </a:r>
            <a:r>
              <a:rPr lang="en-US" altLang="ko-KR" b="1" dirty="0"/>
              <a:t>.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b="1" dirty="0"/>
              <a:t>SPI</a:t>
            </a:r>
            <a:r>
              <a:rPr lang="ko-KR" altLang="en-US" b="1" dirty="0"/>
              <a:t>는 최고 </a:t>
            </a:r>
            <a:r>
              <a:rPr lang="en-US" altLang="ko-KR" b="1" dirty="0"/>
              <a:t>70MHZ</a:t>
            </a:r>
            <a:r>
              <a:rPr lang="ko-KR" altLang="en-US" b="1" dirty="0"/>
              <a:t>에 이르는 빠른 통신 속도와 양방향 통신이 가능함</a:t>
            </a:r>
            <a:r>
              <a:rPr lang="en-US" altLang="ko-KR" b="1" dirty="0"/>
              <a:t>. </a:t>
            </a:r>
            <a:r>
              <a:rPr lang="ko-KR" altLang="en-US" b="1" dirty="0"/>
              <a:t>데이터 단위 제약이 없는 </a:t>
            </a:r>
            <a:endParaRPr lang="en-US" altLang="ko-KR" b="1" dirty="0"/>
          </a:p>
          <a:p>
            <a:pPr fontAlgn="base" latinLnBrk="0"/>
            <a:endParaRPr lang="en-US" altLang="ko-KR" b="1" dirty="0"/>
          </a:p>
          <a:p>
            <a:pPr fontAlgn="base" latinLnBrk="0"/>
            <a:r>
              <a:rPr lang="ko-KR" altLang="en-US" b="1" dirty="0"/>
              <a:t>장점을 가졌다</a:t>
            </a:r>
            <a:r>
              <a:rPr lang="en-US" altLang="ko-KR" b="1" dirty="0"/>
              <a:t>. SPI </a:t>
            </a:r>
            <a:r>
              <a:rPr lang="ko-KR" altLang="en-US" b="1" dirty="0"/>
              <a:t>라이브러리를 통해 내장된 </a:t>
            </a:r>
            <a:r>
              <a:rPr lang="en-US" altLang="ko-KR" b="1" dirty="0"/>
              <a:t>TCP </a:t>
            </a:r>
            <a:r>
              <a:rPr lang="en-US" altLang="ko-KR" b="1" dirty="0" err="1"/>
              <a:t>ProTocol</a:t>
            </a:r>
            <a:r>
              <a:rPr lang="ko-KR" altLang="en-US" b="1" dirty="0"/>
              <a:t>로 통신함</a:t>
            </a:r>
            <a:r>
              <a:rPr lang="en-US" altLang="ko-KR" b="1" dirty="0"/>
              <a:t>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3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2C8028-8083-44FC-B087-12E8DDA1D1FB}"/>
              </a:ext>
            </a:extLst>
          </p:cNvPr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0F6F04-60DB-402B-AC66-35005CB17BF5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513E68D-DB25-4CE9-8690-2EC45258F14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8106E1C-2C0A-45B7-9DE0-BF44337E22A5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797556-1EC3-4DB5-A204-241CEF2B319C}"/>
              </a:ext>
            </a:extLst>
          </p:cNvPr>
          <p:cNvSpPr/>
          <p:nvPr/>
        </p:nvSpPr>
        <p:spPr>
          <a:xfrm>
            <a:off x="1103010" y="476372"/>
            <a:ext cx="18976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기존 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58D80F-702F-4504-AFDD-51EEE624A23B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C5310D-14D0-4ADC-BED5-C16E58ED97A6}"/>
              </a:ext>
            </a:extLst>
          </p:cNvPr>
          <p:cNvSpPr/>
          <p:nvPr/>
        </p:nvSpPr>
        <p:spPr>
          <a:xfrm>
            <a:off x="20999" y="1143431"/>
            <a:ext cx="12026103" cy="365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20700" lvl="1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VR App</a:t>
            </a:r>
            <a:r>
              <a:rPr lang="ko-KR" altLang="en-US" b="1" dirty="0">
                <a:solidFill>
                  <a:schemeClr val="tx1"/>
                </a:solidFill>
              </a:rPr>
              <a:t>간의 통신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Built-in </a:t>
            </a:r>
            <a:r>
              <a:rPr lang="ko-KR" altLang="en-US" b="1" dirty="0">
                <a:solidFill>
                  <a:schemeClr val="tx1"/>
                </a:solidFill>
              </a:rPr>
              <a:t>된 </a:t>
            </a:r>
            <a:r>
              <a:rPr lang="en-US" altLang="ko-KR" b="1" dirty="0">
                <a:solidFill>
                  <a:schemeClr val="tx1"/>
                </a:solidFill>
              </a:rPr>
              <a:t>Serial </a:t>
            </a:r>
            <a:r>
              <a:rPr lang="ko-KR" altLang="en-US" b="1" dirty="0">
                <a:solidFill>
                  <a:schemeClr val="tx1"/>
                </a:solidFill>
              </a:rPr>
              <a:t>통신용 </a:t>
            </a:r>
            <a:r>
              <a:rPr lang="en-US" altLang="ko-KR" b="1" dirty="0">
                <a:solidFill>
                  <a:schemeClr val="tx1"/>
                </a:solidFill>
              </a:rPr>
              <a:t>0,1</a:t>
            </a:r>
            <a:r>
              <a:rPr lang="ko-KR" altLang="en-US" b="1" dirty="0">
                <a:solidFill>
                  <a:schemeClr val="tx1"/>
                </a:solidFill>
              </a:rPr>
              <a:t>번 핀 외에 다른 디지털 핀으로 </a:t>
            </a:r>
            <a:r>
              <a:rPr lang="en-US" altLang="ko-KR" b="1" dirty="0">
                <a:solidFill>
                  <a:schemeClr val="tx1"/>
                </a:solidFill>
              </a:rPr>
              <a:t>Serial </a:t>
            </a:r>
            <a:r>
              <a:rPr lang="ko-KR" altLang="en-US" b="1" dirty="0">
                <a:solidFill>
                  <a:schemeClr val="tx1"/>
                </a:solidFill>
              </a:rPr>
              <a:t>통신을 원활하게 해주기 위해  </a:t>
            </a:r>
            <a:r>
              <a:rPr lang="en-US" altLang="ko-KR" b="1" dirty="0" err="1">
                <a:solidFill>
                  <a:schemeClr val="tx1"/>
                </a:solidFill>
              </a:rPr>
              <a:t>SoftwareSerial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라이브러리 사용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블루투스 모듈과 통신을 위해 </a:t>
            </a:r>
            <a:r>
              <a:rPr lang="en-US" altLang="ko-KR" b="1" dirty="0">
                <a:solidFill>
                  <a:schemeClr val="tx1"/>
                </a:solidFill>
              </a:rPr>
              <a:t>UART </a:t>
            </a:r>
            <a:r>
              <a:rPr lang="ko-KR" altLang="en-US" b="1" dirty="0">
                <a:solidFill>
                  <a:schemeClr val="tx1"/>
                </a:solidFill>
              </a:rPr>
              <a:t>통신을 사용함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블루투스 근거리 무선통신 규격의 하나로 </a:t>
            </a:r>
            <a:r>
              <a:rPr lang="en-US" altLang="ko-KR" b="1" dirty="0">
                <a:solidFill>
                  <a:schemeClr val="tx1"/>
                </a:solidFill>
              </a:rPr>
              <a:t>2.45HZ </a:t>
            </a:r>
            <a:r>
              <a:rPr lang="ko-KR" altLang="en-US" b="1" dirty="0">
                <a:solidFill>
                  <a:schemeClr val="tx1"/>
                </a:solidFill>
              </a:rPr>
              <a:t>주파수 반경 안에서 작동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비동기 통신이므로 송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수신간의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Baud Rate</a:t>
            </a:r>
            <a:r>
              <a:rPr lang="ko-KR" altLang="en-US" b="1" dirty="0">
                <a:solidFill>
                  <a:schemeClr val="tx1"/>
                </a:solidFill>
              </a:rPr>
              <a:t> 정함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9D3E65-AB09-43F3-8D8B-F1DAC557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898" y="-592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38376" descr="EMB000040082875">
            <a:extLst>
              <a:ext uri="{FF2B5EF4-FFF2-40B4-BE49-F238E27FC236}">
                <a16:creationId xmlns:a16="http://schemas.microsoft.com/office/drawing/2014/main" id="{A000AA2B-B779-49DA-8494-A735F89A3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8" y="3405856"/>
            <a:ext cx="4390194" cy="23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C3711-51F1-468C-8F39-78EB7EE626FA}"/>
              </a:ext>
            </a:extLst>
          </p:cNvPr>
          <p:cNvSpPr txBox="1"/>
          <p:nvPr/>
        </p:nvSpPr>
        <p:spPr>
          <a:xfrm>
            <a:off x="719091" y="6054571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Baud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ko-KR" altLang="en-US" dirty="0" err="1"/>
              <a:t>코드값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66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542071-A1FB-4221-A956-DB68694B3DBC}"/>
              </a:ext>
            </a:extLst>
          </p:cNvPr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03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4BF162-754A-4C94-81A5-D02DDFEE3FF6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6F68914-6375-4E58-8C7B-319EE5C2EF2F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5122687-217C-4FDC-B067-756B5AF8C11D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24D64-B9F3-4F37-8358-6BC11A0029BD}"/>
              </a:ext>
            </a:extLst>
          </p:cNvPr>
          <p:cNvSpPr/>
          <p:nvPr/>
        </p:nvSpPr>
        <p:spPr>
          <a:xfrm>
            <a:off x="1286738" y="49446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HW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 및 보완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602F4F-2CEF-4850-9163-EB22ADA845E0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48E53C-BB06-4F68-B458-9368AAC918F8}"/>
              </a:ext>
            </a:extLst>
          </p:cNvPr>
          <p:cNvSpPr txBox="1"/>
          <p:nvPr/>
        </p:nvSpPr>
        <p:spPr>
          <a:xfrm>
            <a:off x="1118586" y="1376039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HW </a:t>
            </a:r>
            <a:r>
              <a:rPr lang="ko-KR" altLang="en-US" dirty="0"/>
              <a:t>측면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6E461-8F57-460A-9792-649BF010FC5A}"/>
              </a:ext>
            </a:extLst>
          </p:cNvPr>
          <p:cNvSpPr txBox="1"/>
          <p:nvPr/>
        </p:nvSpPr>
        <p:spPr>
          <a:xfrm>
            <a:off x="1053297" y="3814900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측면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51F74-571E-439B-A67A-C5B3BA20767A}"/>
              </a:ext>
            </a:extLst>
          </p:cNvPr>
          <p:cNvSpPr txBox="1"/>
          <p:nvPr/>
        </p:nvSpPr>
        <p:spPr>
          <a:xfrm>
            <a:off x="1118586" y="1940959"/>
            <a:ext cx="560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선끼리의</a:t>
            </a:r>
            <a:r>
              <a:rPr lang="ko-KR" altLang="en-US" dirty="0"/>
              <a:t> 접촉으로 인해 가변저항기 값이 계속 튀어서 </a:t>
            </a:r>
            <a:r>
              <a:rPr lang="en-US" altLang="ko-KR" dirty="0"/>
              <a:t>gear , steer , accel</a:t>
            </a:r>
            <a:r>
              <a:rPr lang="ko-KR" altLang="en-US" dirty="0"/>
              <a:t>의 </a:t>
            </a:r>
            <a:r>
              <a:rPr lang="ko-KR" altLang="en-US" dirty="0" err="1"/>
              <a:t>저항값을</a:t>
            </a:r>
            <a:r>
              <a:rPr lang="ko-KR" altLang="en-US" dirty="0"/>
              <a:t> 잡아주는 </a:t>
            </a:r>
            <a:r>
              <a:rPr lang="ko-KR" altLang="en-US" dirty="0" err="1"/>
              <a:t>페라이트</a:t>
            </a:r>
            <a:r>
              <a:rPr lang="ko-KR" altLang="en-US" dirty="0"/>
              <a:t> 코어를 사용할 예정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05EEA-8CEA-4132-A24A-D0ADB81F3792}"/>
              </a:ext>
            </a:extLst>
          </p:cNvPr>
          <p:cNvSpPr txBox="1"/>
          <p:nvPr/>
        </p:nvSpPr>
        <p:spPr>
          <a:xfrm>
            <a:off x="1090216" y="4472153"/>
            <a:ext cx="5326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핸들 돌리는 정도에 따라 바퀴의 꺾이는 정도와 페달에 힘을 가하는 정도에 대한 미세한 조정을 위해 세분화해서 코딩을 진행함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4E00CD-350E-4364-B307-BECAE8F9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22" y="4584195"/>
            <a:ext cx="1479018" cy="12668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593D14-30B6-4EEF-8765-5E1D799232A6}"/>
              </a:ext>
            </a:extLst>
          </p:cNvPr>
          <p:cNvSpPr txBox="1"/>
          <p:nvPr/>
        </p:nvSpPr>
        <p:spPr>
          <a:xfrm>
            <a:off x="7117822" y="5985539"/>
            <a:ext cx="19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 저항기 교체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9CE740-C057-4BE0-97B1-079FEF2F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842" y="4563916"/>
            <a:ext cx="1587955" cy="1295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D4D91D-3E82-4834-B9F8-AEED106D6DB0}"/>
              </a:ext>
            </a:extLst>
          </p:cNvPr>
          <p:cNvSpPr txBox="1"/>
          <p:nvPr/>
        </p:nvSpPr>
        <p:spPr>
          <a:xfrm>
            <a:off x="9072388" y="5982704"/>
            <a:ext cx="24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</a:t>
            </a:r>
            <a:r>
              <a:rPr lang="ko-KR" altLang="en-US" dirty="0" err="1"/>
              <a:t>페라이트</a:t>
            </a:r>
            <a:r>
              <a:rPr lang="ko-KR" altLang="en-US" dirty="0"/>
              <a:t> 코어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08A8072-8288-464C-8F7F-7448D9B7A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894" y="1819467"/>
            <a:ext cx="3645761" cy="22608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0D2882-E222-4DD2-99D9-C625EA4DEB7C}"/>
              </a:ext>
            </a:extLst>
          </p:cNvPr>
          <p:cNvSpPr txBox="1"/>
          <p:nvPr/>
        </p:nvSpPr>
        <p:spPr>
          <a:xfrm>
            <a:off x="8420769" y="4214864"/>
            <a:ext cx="14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결선된</a:t>
            </a:r>
            <a:r>
              <a:rPr lang="ko-KR" altLang="en-US" dirty="0"/>
              <a:t> 모습</a:t>
            </a:r>
          </a:p>
        </p:txBody>
      </p:sp>
    </p:spTree>
    <p:extLst>
      <p:ext uri="{BB962C8B-B14F-4D97-AF65-F5344CB8AC3E}">
        <p14:creationId xmlns:p14="http://schemas.microsoft.com/office/powerpoint/2010/main" val="39049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03010" y="476372"/>
            <a:ext cx="297951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수정된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HW/SW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구성도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6208" y="1557831"/>
            <a:ext cx="377058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2121"/>
                </a:solidFill>
              </a:rPr>
              <a:t>H/W (</a:t>
            </a:r>
            <a:r>
              <a:rPr lang="ko-KR" altLang="en-US" sz="2800" b="1" dirty="0">
                <a:solidFill>
                  <a:srgbClr val="212121"/>
                </a:solidFill>
              </a:rPr>
              <a:t>컨트롤러</a:t>
            </a:r>
            <a:r>
              <a:rPr lang="en-US" altLang="ko-KR" sz="2800" b="1" dirty="0">
                <a:solidFill>
                  <a:srgbClr val="212121"/>
                </a:solidFill>
              </a:rPr>
              <a:t>)</a:t>
            </a:r>
            <a:r>
              <a:rPr lang="ko-KR" altLang="en-US" sz="2800" b="1" dirty="0">
                <a:solidFill>
                  <a:srgbClr val="212121"/>
                </a:solidFill>
              </a:rPr>
              <a:t> 구성 </a:t>
            </a:r>
            <a:endParaRPr lang="en-US" altLang="ko-KR" sz="2800" b="1" dirty="0">
              <a:solidFill>
                <a:srgbClr val="21212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333" y="2305944"/>
            <a:ext cx="7660576" cy="309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200000"/>
              </a:lnSpc>
            </a:pPr>
            <a:endParaRPr lang="en-US" altLang="ko-KR" sz="15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 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954237" y="2259573"/>
            <a:ext cx="5154526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04C0BA-8B26-45A0-ACE3-685411731DDD}"/>
              </a:ext>
            </a:extLst>
          </p:cNvPr>
          <p:cNvSpPr txBox="1"/>
          <p:nvPr/>
        </p:nvSpPr>
        <p:spPr>
          <a:xfrm>
            <a:off x="764333" y="2381465"/>
            <a:ext cx="2974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01) </a:t>
            </a:r>
            <a:r>
              <a:rPr lang="ko-KR" altLang="en-US" sz="1500" b="1" dirty="0"/>
              <a:t>컨트롤러 제작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핸들</a:t>
            </a:r>
            <a:r>
              <a:rPr lang="en-US" altLang="ko-KR" sz="1500" b="1" dirty="0"/>
              <a:t>)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D820B3-33F6-4A9A-89DC-9E72899D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17" y="2776607"/>
            <a:ext cx="2568458" cy="2449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A7AA42-3B6C-4D3C-A258-C23ED70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97" y="2746955"/>
            <a:ext cx="2484460" cy="24789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153823-2F17-413F-AF2C-683151013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44" y="2776607"/>
            <a:ext cx="2486393" cy="244932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D583F3E-2210-4D06-973F-13267E87176A}"/>
              </a:ext>
            </a:extLst>
          </p:cNvPr>
          <p:cNvSpPr/>
          <p:nvPr/>
        </p:nvSpPr>
        <p:spPr>
          <a:xfrm rot="10800000">
            <a:off x="3104120" y="3758952"/>
            <a:ext cx="9784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0A2E133-379F-43A7-BDE1-BBD18C815097}"/>
              </a:ext>
            </a:extLst>
          </p:cNvPr>
          <p:cNvSpPr/>
          <p:nvPr/>
        </p:nvSpPr>
        <p:spPr>
          <a:xfrm>
            <a:off x="7141538" y="3732719"/>
            <a:ext cx="9784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B427F-378B-4E23-B238-7A0B9DE4380B}"/>
              </a:ext>
            </a:extLst>
          </p:cNvPr>
          <p:cNvSpPr txBox="1"/>
          <p:nvPr/>
        </p:nvSpPr>
        <p:spPr>
          <a:xfrm>
            <a:off x="578744" y="5548544"/>
            <a:ext cx="846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가변저항기의 값이 </a:t>
            </a:r>
            <a:r>
              <a:rPr lang="en-US" altLang="ko-KR" dirty="0"/>
              <a:t>0~1023</a:t>
            </a:r>
            <a:r>
              <a:rPr lang="ko-KR" altLang="en-US" dirty="0"/>
              <a:t>의 값을 가지므로 핸들의 돌아가는 각도 측정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좌</a:t>
            </a:r>
            <a:r>
              <a:rPr lang="en-US" altLang="ko-KR" dirty="0"/>
              <a:t>:130 </a:t>
            </a:r>
            <a:r>
              <a:rPr lang="ko-KR" altLang="en-US" dirty="0"/>
              <a:t>우</a:t>
            </a:r>
            <a:r>
              <a:rPr lang="en-US" altLang="ko-KR" dirty="0"/>
              <a:t>:130 // </a:t>
            </a:r>
            <a:r>
              <a:rPr lang="ko-KR" altLang="en-US" dirty="0"/>
              <a:t>돌아가는 각도와 값을 </a:t>
            </a:r>
            <a:r>
              <a:rPr lang="ko-KR" altLang="en-US" dirty="0" err="1"/>
              <a:t>사상시킴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97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646208" y="1557831"/>
            <a:ext cx="377058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2121"/>
                </a:solidFill>
              </a:rPr>
              <a:t>H/W (</a:t>
            </a:r>
            <a:r>
              <a:rPr lang="ko-KR" altLang="en-US" sz="2800" b="1" dirty="0">
                <a:solidFill>
                  <a:srgbClr val="212121"/>
                </a:solidFill>
              </a:rPr>
              <a:t>컨트롤러</a:t>
            </a:r>
            <a:r>
              <a:rPr lang="en-US" altLang="ko-KR" sz="2800" b="1" dirty="0">
                <a:solidFill>
                  <a:srgbClr val="212121"/>
                </a:solidFill>
              </a:rPr>
              <a:t>)</a:t>
            </a:r>
            <a:r>
              <a:rPr lang="ko-KR" altLang="en-US" sz="2800" b="1" dirty="0">
                <a:solidFill>
                  <a:srgbClr val="212121"/>
                </a:solidFill>
              </a:rPr>
              <a:t> 구성 </a:t>
            </a:r>
            <a:endParaRPr lang="en-US" altLang="ko-KR" sz="2800" b="1" dirty="0">
              <a:solidFill>
                <a:srgbClr val="21212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954237" y="2259573"/>
            <a:ext cx="5154526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04C0BA-8B26-45A0-ACE3-685411731DDD}"/>
              </a:ext>
            </a:extLst>
          </p:cNvPr>
          <p:cNvSpPr txBox="1"/>
          <p:nvPr/>
        </p:nvSpPr>
        <p:spPr>
          <a:xfrm>
            <a:off x="764333" y="2381465"/>
            <a:ext cx="2974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02) </a:t>
            </a:r>
            <a:r>
              <a:rPr lang="ko-KR" altLang="en-US" sz="1500" b="1" dirty="0"/>
              <a:t>컨트롤러 제작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페달</a:t>
            </a:r>
            <a:r>
              <a:rPr lang="en-US" altLang="ko-KR" sz="1500" b="1" dirty="0"/>
              <a:t>)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B427F-378B-4E23-B238-7A0B9DE4380B}"/>
              </a:ext>
            </a:extLst>
          </p:cNvPr>
          <p:cNvSpPr txBox="1"/>
          <p:nvPr/>
        </p:nvSpPr>
        <p:spPr>
          <a:xfrm>
            <a:off x="428670" y="6221833"/>
            <a:ext cx="661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가변저항기의 값이 </a:t>
            </a:r>
            <a:r>
              <a:rPr lang="en-US" altLang="ko-KR" dirty="0"/>
              <a:t>0~1023</a:t>
            </a:r>
            <a:r>
              <a:rPr lang="ko-KR" altLang="en-US" dirty="0"/>
              <a:t>의 </a:t>
            </a:r>
            <a:r>
              <a:rPr lang="ko-KR" altLang="en-US" dirty="0" err="1"/>
              <a:t>값중</a:t>
            </a:r>
            <a:r>
              <a:rPr lang="ko-KR" altLang="en-US" dirty="0"/>
              <a:t> 페달의 값의 범위</a:t>
            </a:r>
            <a:r>
              <a:rPr lang="en-US" altLang="ko-KR" dirty="0"/>
              <a:t>: 170~450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2293C-4AF0-4D85-838A-0AE5E118F48D}"/>
              </a:ext>
            </a:extLst>
          </p:cNvPr>
          <p:cNvSpPr txBox="1"/>
          <p:nvPr/>
        </p:nvSpPr>
        <p:spPr>
          <a:xfrm>
            <a:off x="1612967" y="2765534"/>
            <a:ext cx="21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페달 그림첨부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A290C8-86B2-41D8-9152-DC93BFEC510F}"/>
              </a:ext>
            </a:extLst>
          </p:cNvPr>
          <p:cNvSpPr txBox="1"/>
          <p:nvPr/>
        </p:nvSpPr>
        <p:spPr>
          <a:xfrm>
            <a:off x="7349029" y="2704630"/>
            <a:ext cx="193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페달 코드 첨부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F4DE86-AE90-4DDD-85D4-BCD0627C79C5}"/>
              </a:ext>
            </a:extLst>
          </p:cNvPr>
          <p:cNvSpPr/>
          <p:nvPr/>
        </p:nvSpPr>
        <p:spPr>
          <a:xfrm>
            <a:off x="1225368" y="376842"/>
            <a:ext cx="24525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수정된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HW/SW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3A2FC3-1CAB-4213-A67F-E51CAFCA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0" y="3265962"/>
            <a:ext cx="3727766" cy="27146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AAC0CE-031B-4C94-BF03-6C6ADF28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29" y="3083241"/>
            <a:ext cx="3394632" cy="37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와이드스크린</PresentationFormat>
  <Paragraphs>194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Roboto Condensed</vt:lpstr>
      <vt:lpstr>Roboto Condensed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나윤호</dc:creator>
  <cp:lastModifiedBy>나윤호</cp:lastModifiedBy>
  <cp:revision>172</cp:revision>
  <dcterms:created xsi:type="dcterms:W3CDTF">2018-10-10T05:40:46Z</dcterms:created>
  <dcterms:modified xsi:type="dcterms:W3CDTF">2018-11-07T17:05:12Z</dcterms:modified>
</cp:coreProperties>
</file>