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8" r:id="rId3"/>
    <p:sldId id="262" r:id="rId4"/>
    <p:sldId id="265" r:id="rId5"/>
    <p:sldId id="260" r:id="rId6"/>
    <p:sldId id="259" r:id="rId7"/>
    <p:sldId id="266" r:id="rId8"/>
    <p:sldId id="263" r:id="rId9"/>
    <p:sldId id="267" r:id="rId10"/>
    <p:sldId id="261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01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9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5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6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1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9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7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5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1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358226" y="2436392"/>
            <a:ext cx="4625509" cy="1214437"/>
          </a:xfrm>
        </p:spPr>
        <p:txBody>
          <a:bodyPr>
            <a:noAutofit/>
          </a:bodyPr>
          <a:lstStyle/>
          <a:p>
            <a:pPr algn="l"/>
            <a:r>
              <a:rPr lang="ko-KR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핵심기술보고서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587828" y="3779242"/>
            <a:ext cx="4166302" cy="748557"/>
          </a:xfrm>
        </p:spPr>
        <p:txBody>
          <a:bodyPr>
            <a:normAutofit/>
          </a:bodyPr>
          <a:lstStyle/>
          <a:p>
            <a:r>
              <a:rPr lang="ko-KR" altLang="en-US" sz="1400" dirty="0" err="1">
                <a:latin typeface="+mj-ea"/>
                <a:ea typeface="+mj-ea"/>
              </a:rPr>
              <a:t>팀명</a:t>
            </a:r>
            <a:r>
              <a:rPr lang="en-US" altLang="ko-KR" sz="1400" dirty="0">
                <a:latin typeface="+mj-ea"/>
                <a:ea typeface="+mj-ea"/>
              </a:rPr>
              <a:t>: 1</a:t>
            </a:r>
            <a:r>
              <a:rPr lang="ko-KR" altLang="en-US" sz="1400" dirty="0">
                <a:latin typeface="+mj-ea"/>
                <a:ea typeface="+mj-ea"/>
              </a:rPr>
              <a:t>팀</a:t>
            </a:r>
            <a:r>
              <a:rPr lang="en-US" altLang="ko-KR" sz="1400" dirty="0">
                <a:latin typeface="+mj-ea"/>
                <a:ea typeface="+mj-ea"/>
              </a:rPr>
              <a:t>(VICER) </a:t>
            </a:r>
            <a:r>
              <a:rPr lang="ko-KR" altLang="en-US" sz="1400" dirty="0">
                <a:latin typeface="+mj-ea"/>
                <a:ea typeface="+mj-ea"/>
              </a:rPr>
              <a:t>팀원</a:t>
            </a:r>
            <a:r>
              <a:rPr lang="en-US" altLang="ko-KR" sz="1400" dirty="0">
                <a:latin typeface="+mj-ea"/>
                <a:ea typeface="+mj-ea"/>
              </a:rPr>
              <a:t>: 201502085 </a:t>
            </a:r>
            <a:r>
              <a:rPr lang="ko-KR" altLang="en-US" sz="1400" dirty="0">
                <a:latin typeface="+mj-ea"/>
                <a:ea typeface="+mj-ea"/>
              </a:rPr>
              <a:t>유정현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제출</a:t>
            </a:r>
            <a:r>
              <a:rPr lang="en-US" altLang="ko-KR" sz="1400" dirty="0">
                <a:latin typeface="+mj-ea"/>
                <a:ea typeface="+mj-ea"/>
              </a:rPr>
              <a:t>: 2018</a:t>
            </a:r>
            <a:r>
              <a:rPr lang="ko-KR" altLang="en-US" sz="1400" dirty="0">
                <a:latin typeface="+mj-ea"/>
                <a:ea typeface="+mj-ea"/>
              </a:rPr>
              <a:t>년 </a:t>
            </a:r>
            <a:r>
              <a:rPr lang="en-US" altLang="ko-KR" sz="1400" dirty="0">
                <a:latin typeface="+mj-ea"/>
                <a:ea typeface="+mj-ea"/>
              </a:rPr>
              <a:t>10</a:t>
            </a:r>
            <a:r>
              <a:rPr lang="ko-KR" altLang="en-US" sz="1400" dirty="0">
                <a:latin typeface="+mj-ea"/>
                <a:ea typeface="+mj-ea"/>
              </a:rPr>
              <a:t>월 </a:t>
            </a:r>
            <a:r>
              <a:rPr lang="en-US" altLang="ko-KR" sz="1400" dirty="0">
                <a:latin typeface="+mj-ea"/>
                <a:ea typeface="+mj-ea"/>
              </a:rPr>
              <a:t>11</a:t>
            </a:r>
            <a:r>
              <a:rPr lang="ko-KR" altLang="en-US" sz="1400" dirty="0">
                <a:latin typeface="+mj-ea"/>
                <a:ea typeface="+mj-ea"/>
              </a:rPr>
              <a:t>일 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목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요일</a:t>
            </a:r>
            <a:endParaRPr lang="en-US" altLang="ko-KR" sz="1400" dirty="0">
              <a:latin typeface="+mj-ea"/>
              <a:ea typeface="+mj-ea"/>
            </a:endParaRPr>
          </a:p>
          <a:p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0DFFD4D-6FAA-4804-B1FE-70BBF1A0B77D}"/>
              </a:ext>
            </a:extLst>
          </p:cNvPr>
          <p:cNvCxnSpPr>
            <a:cxnSpLocks/>
          </p:cNvCxnSpPr>
          <p:nvPr/>
        </p:nvCxnSpPr>
        <p:spPr>
          <a:xfrm>
            <a:off x="0" y="3641040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E93EB61-EA4B-4562-A87A-A8F611F2CBAD}"/>
              </a:ext>
            </a:extLst>
          </p:cNvPr>
          <p:cNvSpPr/>
          <p:nvPr/>
        </p:nvSpPr>
        <p:spPr>
          <a:xfrm>
            <a:off x="1527139" y="1933700"/>
            <a:ext cx="6287679" cy="2990599"/>
          </a:xfrm>
          <a:prstGeom prst="roundRect">
            <a:avLst/>
          </a:prstGeom>
          <a:noFill/>
          <a:ln w="266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B04943-EE6F-4F4D-A642-26FBA822F010}"/>
              </a:ext>
            </a:extLst>
          </p:cNvPr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년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학년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학기 정보통신종합설계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핵심기술보고서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ED9742-B5BB-48DD-8BBA-9E1B0A97879F}"/>
              </a:ext>
            </a:extLst>
          </p:cNvPr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년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학년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학기 정보통신종합설계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핵심기술보고서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EE6898D-70A7-4FC1-9123-E090093CA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21463"/>
              </p:ext>
            </p:extLst>
          </p:nvPr>
        </p:nvGraphicFramePr>
        <p:xfrm>
          <a:off x="450916" y="2584777"/>
          <a:ext cx="8242168" cy="264774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49288">
                  <a:extLst>
                    <a:ext uri="{9D8B030D-6E8A-4147-A177-3AD203B41FA5}">
                      <a16:colId xmlns:a16="http://schemas.microsoft.com/office/drawing/2014/main" val="2138550245"/>
                    </a:ext>
                  </a:extLst>
                </a:gridCol>
                <a:gridCol w="749288">
                  <a:extLst>
                    <a:ext uri="{9D8B030D-6E8A-4147-A177-3AD203B41FA5}">
                      <a16:colId xmlns:a16="http://schemas.microsoft.com/office/drawing/2014/main" val="1812364003"/>
                    </a:ext>
                  </a:extLst>
                </a:gridCol>
                <a:gridCol w="749288">
                  <a:extLst>
                    <a:ext uri="{9D8B030D-6E8A-4147-A177-3AD203B41FA5}">
                      <a16:colId xmlns:a16="http://schemas.microsoft.com/office/drawing/2014/main" val="2472301616"/>
                    </a:ext>
                  </a:extLst>
                </a:gridCol>
                <a:gridCol w="749288">
                  <a:extLst>
                    <a:ext uri="{9D8B030D-6E8A-4147-A177-3AD203B41FA5}">
                      <a16:colId xmlns:a16="http://schemas.microsoft.com/office/drawing/2014/main" val="3219247822"/>
                    </a:ext>
                  </a:extLst>
                </a:gridCol>
                <a:gridCol w="749288">
                  <a:extLst>
                    <a:ext uri="{9D8B030D-6E8A-4147-A177-3AD203B41FA5}">
                      <a16:colId xmlns:a16="http://schemas.microsoft.com/office/drawing/2014/main" val="2002119380"/>
                    </a:ext>
                  </a:extLst>
                </a:gridCol>
                <a:gridCol w="749288">
                  <a:extLst>
                    <a:ext uri="{9D8B030D-6E8A-4147-A177-3AD203B41FA5}">
                      <a16:colId xmlns:a16="http://schemas.microsoft.com/office/drawing/2014/main" val="374108507"/>
                    </a:ext>
                  </a:extLst>
                </a:gridCol>
                <a:gridCol w="749288">
                  <a:extLst>
                    <a:ext uri="{9D8B030D-6E8A-4147-A177-3AD203B41FA5}">
                      <a16:colId xmlns:a16="http://schemas.microsoft.com/office/drawing/2014/main" val="949184569"/>
                    </a:ext>
                  </a:extLst>
                </a:gridCol>
                <a:gridCol w="749288">
                  <a:extLst>
                    <a:ext uri="{9D8B030D-6E8A-4147-A177-3AD203B41FA5}">
                      <a16:colId xmlns:a16="http://schemas.microsoft.com/office/drawing/2014/main" val="2651368514"/>
                    </a:ext>
                  </a:extLst>
                </a:gridCol>
                <a:gridCol w="749288">
                  <a:extLst>
                    <a:ext uri="{9D8B030D-6E8A-4147-A177-3AD203B41FA5}">
                      <a16:colId xmlns:a16="http://schemas.microsoft.com/office/drawing/2014/main" val="2241629932"/>
                    </a:ext>
                  </a:extLst>
                </a:gridCol>
                <a:gridCol w="749288">
                  <a:extLst>
                    <a:ext uri="{9D8B030D-6E8A-4147-A177-3AD203B41FA5}">
                      <a16:colId xmlns:a16="http://schemas.microsoft.com/office/drawing/2014/main" val="4270953827"/>
                    </a:ext>
                  </a:extLst>
                </a:gridCol>
                <a:gridCol w="749288">
                  <a:extLst>
                    <a:ext uri="{9D8B030D-6E8A-4147-A177-3AD203B41FA5}">
                      <a16:colId xmlns:a16="http://schemas.microsoft.com/office/drawing/2014/main" val="2675214819"/>
                    </a:ext>
                  </a:extLst>
                </a:gridCol>
              </a:tblGrid>
              <a:tr h="40351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903423"/>
                  </a:ext>
                </a:extLst>
              </a:tr>
              <a:tr h="414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r>
                        <a:rPr lang="ko-KR" altLang="en-US" sz="20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r>
                        <a:rPr lang="ko-KR" altLang="en-US" sz="2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r>
                        <a:rPr lang="ko-KR" altLang="en-US" sz="2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r>
                        <a:rPr lang="ko-KR" altLang="en-US" sz="2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r>
                        <a:rPr lang="ko-KR" altLang="en-US" sz="2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r>
                        <a:rPr lang="ko-KR" altLang="en-US" sz="2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r>
                        <a:rPr lang="ko-KR" altLang="en-US" sz="2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r>
                        <a:rPr lang="ko-KR" altLang="en-US" sz="2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r>
                        <a:rPr lang="ko-KR" altLang="en-US" sz="2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48774"/>
                  </a:ext>
                </a:extLst>
              </a:tr>
              <a:tr h="1829446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Web Server </a:t>
                      </a:r>
                      <a:r>
                        <a:rPr lang="ko-KR" altLang="en-US" sz="1400" dirty="0"/>
                        <a:t>구축을 위한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b="1" dirty="0"/>
                        <a:t>JSP(Java Server Page), Servlet, Spring Framework </a:t>
                      </a:r>
                      <a:r>
                        <a:rPr lang="ko-KR" altLang="en-US" sz="1400" dirty="0"/>
                        <a:t>공부</a:t>
                      </a:r>
                      <a:endParaRPr lang="en-US" altLang="ko-KR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400" dirty="0"/>
                        <a:t>중간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고사</a:t>
                      </a:r>
                      <a:endParaRPr lang="en-US" altLang="ko-K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1400" b="1" dirty="0"/>
                        <a:t>Spring Framework</a:t>
                      </a:r>
                      <a:r>
                        <a:rPr lang="en-US" altLang="ko-KR" sz="1400" dirty="0"/>
                        <a:t>,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MySQL</a:t>
                      </a:r>
                      <a:r>
                        <a:rPr lang="ko-KR" altLang="en-US" sz="1400" dirty="0"/>
                        <a:t>과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b="1" dirty="0"/>
                        <a:t>JDBC</a:t>
                      </a:r>
                      <a:r>
                        <a:rPr lang="ko-KR" altLang="en-US" sz="1400" dirty="0"/>
                        <a:t>를 이용한 </a:t>
                      </a:r>
                      <a:r>
                        <a:rPr lang="en-US" altLang="ko-KR" sz="1400" b="1" dirty="0"/>
                        <a:t>DB</a:t>
                      </a:r>
                      <a:r>
                        <a:rPr lang="ko-KR" altLang="en-US" sz="1400" dirty="0"/>
                        <a:t>와 </a:t>
                      </a:r>
                      <a:r>
                        <a:rPr lang="en-US" altLang="ko-KR" sz="1400" b="1" dirty="0"/>
                        <a:t>Web Server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ko-KR" altLang="en-US" sz="1400" dirty="0"/>
                        <a:t>연동</a:t>
                      </a:r>
                      <a:endParaRPr lang="en-US" altLang="ko-K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b="1" dirty="0"/>
                        <a:t>JSON</a:t>
                      </a:r>
                      <a:r>
                        <a:rPr lang="ko-KR" altLang="en-US" sz="1400" dirty="0"/>
                        <a:t>을 이용한 </a:t>
                      </a:r>
                      <a:r>
                        <a:rPr lang="en-US" altLang="ko-KR" sz="1400" b="1" dirty="0"/>
                        <a:t>Android App</a:t>
                      </a:r>
                      <a:r>
                        <a:rPr lang="ko-KR" altLang="en-US" sz="1400" dirty="0"/>
                        <a:t>과 </a:t>
                      </a:r>
                      <a:r>
                        <a:rPr lang="en-US" altLang="ko-KR" sz="1400" b="1" dirty="0"/>
                        <a:t>Web Server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ko-KR" altLang="en-US" sz="1400" dirty="0"/>
                        <a:t>연동</a:t>
                      </a:r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전체적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연동 및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보완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최종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보완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및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기말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1702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EA5DF7D8-67B4-46CF-B3CC-1579B1EE5CFD}"/>
              </a:ext>
            </a:extLst>
          </p:cNvPr>
          <p:cNvSpPr txBox="1">
            <a:spLocks/>
          </p:cNvSpPr>
          <p:nvPr/>
        </p:nvSpPr>
        <p:spPr>
          <a:xfrm>
            <a:off x="332317" y="1017060"/>
            <a:ext cx="6945176" cy="143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+mj-ea"/>
              </a:rPr>
              <a:t>개발 계획 및 진행 상황</a:t>
            </a:r>
          </a:p>
        </p:txBody>
      </p:sp>
    </p:spTree>
    <p:extLst>
      <p:ext uri="{BB962C8B-B14F-4D97-AF65-F5344CB8AC3E}">
        <p14:creationId xmlns:p14="http://schemas.microsoft.com/office/powerpoint/2010/main" val="260354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1000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4464" y="1911134"/>
            <a:ext cx="4893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목차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284E988-40F8-496C-9BBF-BE2CB9A67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321498"/>
              </p:ext>
            </p:extLst>
          </p:nvPr>
        </p:nvGraphicFramePr>
        <p:xfrm>
          <a:off x="0" y="4025245"/>
          <a:ext cx="9144000" cy="41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118">
                  <a:extLst>
                    <a:ext uri="{9D8B030D-6E8A-4147-A177-3AD203B41FA5}">
                      <a16:colId xmlns:a16="http://schemas.microsoft.com/office/drawing/2014/main" val="3465782533"/>
                    </a:ext>
                  </a:extLst>
                </a:gridCol>
                <a:gridCol w="4364610">
                  <a:extLst>
                    <a:ext uri="{9D8B030D-6E8A-4147-A177-3AD203B41FA5}">
                      <a16:colId xmlns:a16="http://schemas.microsoft.com/office/drawing/2014/main" val="2720827181"/>
                    </a:ext>
                  </a:extLst>
                </a:gridCol>
                <a:gridCol w="3120272">
                  <a:extLst>
                    <a:ext uri="{9D8B030D-6E8A-4147-A177-3AD203B41FA5}">
                      <a16:colId xmlns:a16="http://schemas.microsoft.com/office/drawing/2014/main" val="4158318867"/>
                    </a:ext>
                  </a:extLst>
                </a:gridCol>
              </a:tblGrid>
              <a:tr h="414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effectLst/>
                        </a:rPr>
                        <a:t>파트 소개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effectLst/>
                        </a:rPr>
                        <a:t>핵심 기술 조사 및 분석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effectLst/>
                        </a:rPr>
                        <a:t>개발 계획 및 진행 상황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830761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58213EA-C4F0-46AA-A8A8-6BDCDB083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049020"/>
              </p:ext>
            </p:extLst>
          </p:nvPr>
        </p:nvGraphicFramePr>
        <p:xfrm>
          <a:off x="0" y="3080208"/>
          <a:ext cx="91440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118">
                  <a:extLst>
                    <a:ext uri="{9D8B030D-6E8A-4147-A177-3AD203B41FA5}">
                      <a16:colId xmlns:a16="http://schemas.microsoft.com/office/drawing/2014/main" val="3465782533"/>
                    </a:ext>
                  </a:extLst>
                </a:gridCol>
                <a:gridCol w="4364610">
                  <a:extLst>
                    <a:ext uri="{9D8B030D-6E8A-4147-A177-3AD203B41FA5}">
                      <a16:colId xmlns:a16="http://schemas.microsoft.com/office/drawing/2014/main" val="2720827181"/>
                    </a:ext>
                  </a:extLst>
                </a:gridCol>
                <a:gridCol w="3120272">
                  <a:extLst>
                    <a:ext uri="{9D8B030D-6E8A-4147-A177-3AD203B41FA5}">
                      <a16:colId xmlns:a16="http://schemas.microsoft.com/office/drawing/2014/main" val="4158318867"/>
                    </a:ext>
                  </a:extLst>
                </a:gridCol>
              </a:tblGrid>
              <a:tr h="729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solidFill>
                            <a:schemeClr val="accent4"/>
                          </a:solidFill>
                          <a:effectLst/>
                        </a:rPr>
                        <a:t>01</a:t>
                      </a:r>
                      <a:endParaRPr lang="ko-KR" altLang="en-US" sz="4400" dirty="0"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solidFill>
                            <a:schemeClr val="accent4"/>
                          </a:solidFill>
                          <a:effectLst/>
                        </a:rPr>
                        <a:t>02</a:t>
                      </a:r>
                      <a:endParaRPr lang="ko-KR" altLang="en-US" sz="4400" dirty="0"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solidFill>
                            <a:schemeClr val="accent4"/>
                          </a:solidFill>
                          <a:effectLst/>
                        </a:rPr>
                        <a:t>03</a:t>
                      </a:r>
                      <a:endParaRPr lang="ko-KR" altLang="en-US" sz="4400" dirty="0"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830761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FF241FAF-9A3B-4750-8D04-15E82C8E5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920722"/>
              </p:ext>
            </p:extLst>
          </p:nvPr>
        </p:nvGraphicFramePr>
        <p:xfrm>
          <a:off x="0" y="4364610"/>
          <a:ext cx="9144000" cy="41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118">
                  <a:extLst>
                    <a:ext uri="{9D8B030D-6E8A-4147-A177-3AD203B41FA5}">
                      <a16:colId xmlns:a16="http://schemas.microsoft.com/office/drawing/2014/main" val="3465782533"/>
                    </a:ext>
                  </a:extLst>
                </a:gridCol>
                <a:gridCol w="4364610">
                  <a:extLst>
                    <a:ext uri="{9D8B030D-6E8A-4147-A177-3AD203B41FA5}">
                      <a16:colId xmlns:a16="http://schemas.microsoft.com/office/drawing/2014/main" val="2720827181"/>
                    </a:ext>
                  </a:extLst>
                </a:gridCol>
                <a:gridCol w="3120272">
                  <a:extLst>
                    <a:ext uri="{9D8B030D-6E8A-4147-A177-3AD203B41FA5}">
                      <a16:colId xmlns:a16="http://schemas.microsoft.com/office/drawing/2014/main" val="4158318867"/>
                    </a:ext>
                  </a:extLst>
                </a:gridCol>
              </a:tblGrid>
              <a:tr h="414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3p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5p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10p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830761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0C7A1978-10F5-4228-B864-EE54E74A9CD6}"/>
              </a:ext>
            </a:extLst>
          </p:cNvPr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년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학년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학기 정보통신종합설계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핵심기술보고서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6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3AD8892-95A2-452A-9D35-EB5B71493BE7}"/>
              </a:ext>
            </a:extLst>
          </p:cNvPr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년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학년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학기 정보통신종합설계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핵심기술보고서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F97A45-83FF-4B81-98B5-8AC367B4A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90" y="1753658"/>
            <a:ext cx="7814819" cy="370079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5EDA21-0C01-448D-B697-EB6A926B3390}"/>
              </a:ext>
            </a:extLst>
          </p:cNvPr>
          <p:cNvSpPr/>
          <p:nvPr/>
        </p:nvSpPr>
        <p:spPr>
          <a:xfrm>
            <a:off x="664590" y="3116434"/>
            <a:ext cx="4925506" cy="136688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91FA7C1-5DE9-4C45-9030-DB19CD8DADF5}"/>
              </a:ext>
            </a:extLst>
          </p:cNvPr>
          <p:cNvSpPr/>
          <p:nvPr/>
        </p:nvSpPr>
        <p:spPr>
          <a:xfrm>
            <a:off x="5855225" y="3116434"/>
            <a:ext cx="2624184" cy="13668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USER</a:t>
            </a:r>
            <a:r>
              <a:rPr lang="ko-KR" altLang="en-US" dirty="0">
                <a:solidFill>
                  <a:schemeClr val="tx1"/>
                </a:solidFill>
              </a:rPr>
              <a:t>가 요청한 정보를 확인하여 처리하는 작업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12C69EBE-022D-46D1-9EE4-0DA769AAFCE9}"/>
              </a:ext>
            </a:extLst>
          </p:cNvPr>
          <p:cNvSpPr txBox="1">
            <a:spLocks/>
          </p:cNvSpPr>
          <p:nvPr/>
        </p:nvSpPr>
        <p:spPr>
          <a:xfrm>
            <a:off x="332317" y="1017060"/>
            <a:ext cx="6945176" cy="143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</a:rPr>
              <a:t>파트 소개 </a:t>
            </a:r>
            <a:r>
              <a:rPr lang="en-US" altLang="ko-KR" sz="2000" b="1" dirty="0">
                <a:solidFill>
                  <a:schemeClr val="accent4"/>
                </a:solidFill>
                <a:latin typeface="+mj-ea"/>
              </a:rPr>
              <a:t>(1)</a:t>
            </a:r>
            <a:endParaRPr lang="ko-KR" altLang="en-US" sz="2000" b="1" dirty="0">
              <a:solidFill>
                <a:schemeClr val="accent4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1950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3AD8892-95A2-452A-9D35-EB5B71493BE7}"/>
              </a:ext>
            </a:extLst>
          </p:cNvPr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년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학년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학기 정보통신종합설계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핵심기술보고서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2A894B-4124-424E-AFBC-63AA62B096B0}"/>
              </a:ext>
            </a:extLst>
          </p:cNvPr>
          <p:cNvSpPr/>
          <p:nvPr/>
        </p:nvSpPr>
        <p:spPr>
          <a:xfrm>
            <a:off x="509046" y="1753658"/>
            <a:ext cx="1640264" cy="1187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C8C055-8548-4E30-91A6-708BCE5AC39C}"/>
              </a:ext>
            </a:extLst>
          </p:cNvPr>
          <p:cNvSpPr/>
          <p:nvPr/>
        </p:nvSpPr>
        <p:spPr>
          <a:xfrm>
            <a:off x="3648172" y="1753658"/>
            <a:ext cx="1640264" cy="1187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3B9B68D-ED8B-4F23-A51E-8758A9F1AF05}"/>
              </a:ext>
            </a:extLst>
          </p:cNvPr>
          <p:cNvSpPr/>
          <p:nvPr/>
        </p:nvSpPr>
        <p:spPr>
          <a:xfrm>
            <a:off x="6787298" y="1753658"/>
            <a:ext cx="1640264" cy="1187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4DE0853-B9DB-4424-81B0-1FE13DAFE436}"/>
              </a:ext>
            </a:extLst>
          </p:cNvPr>
          <p:cNvCxnSpPr>
            <a:cxnSpLocks/>
          </p:cNvCxnSpPr>
          <p:nvPr/>
        </p:nvCxnSpPr>
        <p:spPr>
          <a:xfrm>
            <a:off x="2149310" y="2064743"/>
            <a:ext cx="14988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03BACD8-D4A2-45BA-882A-186FB2B01B23}"/>
              </a:ext>
            </a:extLst>
          </p:cNvPr>
          <p:cNvCxnSpPr>
            <a:cxnSpLocks/>
          </p:cNvCxnSpPr>
          <p:nvPr/>
        </p:nvCxnSpPr>
        <p:spPr>
          <a:xfrm>
            <a:off x="5288436" y="2064743"/>
            <a:ext cx="14988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9E2B3D7-2DAE-4317-94EA-BFA41CF010BC}"/>
              </a:ext>
            </a:extLst>
          </p:cNvPr>
          <p:cNvCxnSpPr>
            <a:cxnSpLocks/>
          </p:cNvCxnSpPr>
          <p:nvPr/>
        </p:nvCxnSpPr>
        <p:spPr>
          <a:xfrm flipH="1">
            <a:off x="2149310" y="2411178"/>
            <a:ext cx="14988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EEABC74-AD6E-4B8B-9709-BD4A828A7658}"/>
              </a:ext>
            </a:extLst>
          </p:cNvPr>
          <p:cNvCxnSpPr>
            <a:cxnSpLocks/>
          </p:cNvCxnSpPr>
          <p:nvPr/>
        </p:nvCxnSpPr>
        <p:spPr>
          <a:xfrm flipH="1">
            <a:off x="5288436" y="2411178"/>
            <a:ext cx="14988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7A53659-1B2F-4241-A36E-82C7B998E821}"/>
              </a:ext>
            </a:extLst>
          </p:cNvPr>
          <p:cNvSpPr txBox="1"/>
          <p:nvPr/>
        </p:nvSpPr>
        <p:spPr>
          <a:xfrm>
            <a:off x="716438" y="2004322"/>
            <a:ext cx="1244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Android</a:t>
            </a:r>
          </a:p>
          <a:p>
            <a:pPr algn="ctr"/>
            <a:r>
              <a:rPr lang="en-US" altLang="ko-KR" dirty="0"/>
              <a:t>Application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00D6E2-0FFF-4C0E-A185-D01D95FFCD45}"/>
              </a:ext>
            </a:extLst>
          </p:cNvPr>
          <p:cNvSpPr txBox="1"/>
          <p:nvPr/>
        </p:nvSpPr>
        <p:spPr>
          <a:xfrm>
            <a:off x="3855564" y="2004323"/>
            <a:ext cx="1206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Web</a:t>
            </a:r>
          </a:p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3DB294-DF53-4A65-A8A1-1B3803BE71DE}"/>
              </a:ext>
            </a:extLst>
          </p:cNvPr>
          <p:cNvSpPr txBox="1"/>
          <p:nvPr/>
        </p:nvSpPr>
        <p:spPr>
          <a:xfrm>
            <a:off x="6956983" y="1865823"/>
            <a:ext cx="1282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Web</a:t>
            </a:r>
          </a:p>
          <a:p>
            <a:pPr algn="ctr"/>
            <a:r>
              <a:rPr lang="en-US" altLang="ko-KR" dirty="0"/>
              <a:t>Application Server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7B6E78-32B9-4138-ABF5-75F6EFE94FF2}"/>
              </a:ext>
            </a:extLst>
          </p:cNvPr>
          <p:cNvSpPr txBox="1"/>
          <p:nvPr/>
        </p:nvSpPr>
        <p:spPr>
          <a:xfrm>
            <a:off x="2328419" y="1586444"/>
            <a:ext cx="1168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Request</a:t>
            </a:r>
            <a:endParaRPr lang="ko-KR" alt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03DA02-8F56-4979-BE5D-60E49E2C0EED}"/>
              </a:ext>
            </a:extLst>
          </p:cNvPr>
          <p:cNvSpPr txBox="1"/>
          <p:nvPr/>
        </p:nvSpPr>
        <p:spPr>
          <a:xfrm>
            <a:off x="2328419" y="2501434"/>
            <a:ext cx="1168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Response</a:t>
            </a:r>
            <a:endParaRPr lang="ko-KR" alt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9379B0-F1DD-4A1F-86A9-CBC4B52B04DD}"/>
              </a:ext>
            </a:extLst>
          </p:cNvPr>
          <p:cNvSpPr txBox="1"/>
          <p:nvPr/>
        </p:nvSpPr>
        <p:spPr>
          <a:xfrm>
            <a:off x="405351" y="3308845"/>
            <a:ext cx="81259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사용자가 어플리케이션의 첫 화면에서 아이디</a:t>
            </a:r>
            <a:r>
              <a:rPr lang="en-US" altLang="ko-KR" sz="1400" dirty="0"/>
              <a:t>(</a:t>
            </a:r>
            <a:r>
              <a:rPr lang="ko-KR" altLang="en-US" sz="1400" dirty="0"/>
              <a:t>이메일</a:t>
            </a:r>
            <a:r>
              <a:rPr lang="en-US" altLang="ko-KR" sz="1400" dirty="0"/>
              <a:t>)</a:t>
            </a:r>
            <a:r>
              <a:rPr lang="ko-KR" altLang="en-US" sz="1400" dirty="0"/>
              <a:t>와 비밀번호를 입력하고 로그인 버튼을 누르게 되면</a:t>
            </a:r>
            <a:r>
              <a:rPr lang="en-US" altLang="ko-KR" sz="1400" dirty="0"/>
              <a:t>(Request), HTTP POST </a:t>
            </a:r>
            <a:r>
              <a:rPr lang="ko-KR" altLang="en-US" sz="1400" dirty="0"/>
              <a:t>통신 방식을 통하여 서버를 통해 </a:t>
            </a:r>
            <a:r>
              <a:rPr lang="en-US" altLang="ko-KR" sz="1400" dirty="0"/>
              <a:t>JDBC</a:t>
            </a:r>
            <a:r>
              <a:rPr lang="ko-KR" altLang="en-US" sz="1400" dirty="0"/>
              <a:t>로 접속된 </a:t>
            </a:r>
            <a:r>
              <a:rPr lang="en-US" altLang="ko-KR" sz="1400" dirty="0"/>
              <a:t>Database</a:t>
            </a:r>
            <a:r>
              <a:rPr lang="ko-KR" altLang="en-US" sz="1400" dirty="0"/>
              <a:t>에서 회원 정보와 비교하면서 일치하는 정보를 찾으면 시리얼 번호를 입력 받는 창으로 넘어가도록 처리한다</a:t>
            </a:r>
            <a:r>
              <a:rPr lang="en-US" altLang="ko-KR" sz="1400" dirty="0"/>
              <a:t>. (Response)</a:t>
            </a:r>
          </a:p>
          <a:p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사용자가 회원가입 화면에서 계정을 생성하기 위해 자신의 정보를 입력하면</a:t>
            </a:r>
            <a:r>
              <a:rPr lang="en-US" altLang="ko-KR" sz="1400" dirty="0"/>
              <a:t>(Request), HTTP POST </a:t>
            </a:r>
            <a:r>
              <a:rPr lang="ko-KR" altLang="en-US" sz="1400" dirty="0"/>
              <a:t>통신 방식으로 </a:t>
            </a:r>
            <a:r>
              <a:rPr lang="en-US" altLang="ko-KR" sz="1400" dirty="0"/>
              <a:t>Database</a:t>
            </a:r>
            <a:r>
              <a:rPr lang="ko-KR" altLang="en-US" sz="1400" dirty="0"/>
              <a:t>에 회원 정보를 저장한다</a:t>
            </a:r>
            <a:r>
              <a:rPr lang="en-US" altLang="ko-KR" sz="1400" dirty="0"/>
              <a:t>. (Response)</a:t>
            </a:r>
          </a:p>
          <a:p>
            <a:endParaRPr lang="en-US" altLang="ko-KR" sz="1400" dirty="0"/>
          </a:p>
          <a:p>
            <a:r>
              <a:rPr lang="en-US" altLang="ko-KR" sz="1400" dirty="0"/>
              <a:t>3. </a:t>
            </a:r>
            <a:r>
              <a:rPr lang="ko-KR" altLang="en-US" sz="1400" dirty="0"/>
              <a:t>사용자가 로그인 후 회원 가입시 입력한 차량의 시리얼 번호를 입력하면</a:t>
            </a:r>
            <a:r>
              <a:rPr lang="en-US" altLang="ko-KR" sz="1400" dirty="0"/>
              <a:t>(Request),</a:t>
            </a:r>
            <a:r>
              <a:rPr lang="ko-KR" altLang="en-US" sz="1400" dirty="0"/>
              <a:t> 서버로 그 정보를 넘겨서 차량을 제어할 수 있는 권한을 가지도록 처리한다</a:t>
            </a:r>
            <a:r>
              <a:rPr lang="en-US" altLang="ko-KR" sz="1400" dirty="0"/>
              <a:t>.(Response)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ABE2BC38-FF2D-43FF-BC35-7B591072EB93}"/>
              </a:ext>
            </a:extLst>
          </p:cNvPr>
          <p:cNvSpPr/>
          <p:nvPr/>
        </p:nvSpPr>
        <p:spPr>
          <a:xfrm>
            <a:off x="509046" y="5785125"/>
            <a:ext cx="292233" cy="242096"/>
          </a:xfrm>
          <a:prstGeom prst="rightArrow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07E2A-8FDE-4168-AA7C-2F8E774F4872}"/>
              </a:ext>
            </a:extLst>
          </p:cNvPr>
          <p:cNvSpPr txBox="1"/>
          <p:nvPr/>
        </p:nvSpPr>
        <p:spPr>
          <a:xfrm>
            <a:off x="801279" y="5556130"/>
            <a:ext cx="7946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Spring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Framework</a:t>
            </a:r>
            <a:r>
              <a:rPr lang="ko-KR" altLang="en-US" sz="1600" dirty="0"/>
              <a:t>를 이용하여 만든 </a:t>
            </a:r>
            <a:r>
              <a:rPr lang="en-US" altLang="ko-KR" sz="1600" b="1" dirty="0"/>
              <a:t>Java code</a:t>
            </a:r>
            <a:r>
              <a:rPr lang="ko-KR" altLang="en-US" sz="1600" dirty="0"/>
              <a:t>를 웹컨테이너인 </a:t>
            </a:r>
            <a:r>
              <a:rPr lang="en-US" altLang="ko-KR" sz="1600" b="1" dirty="0"/>
              <a:t>Tomcat</a:t>
            </a:r>
            <a:r>
              <a:rPr lang="ko-KR" altLang="en-US" sz="1600" dirty="0"/>
              <a:t>을 이용하여 </a:t>
            </a:r>
            <a:r>
              <a:rPr lang="en-US" altLang="ko-KR" sz="1600" b="1" dirty="0"/>
              <a:t>Back-end</a:t>
            </a:r>
            <a:r>
              <a:rPr lang="ko-KR" altLang="en-US" sz="1600" dirty="0"/>
              <a:t> 처리를 해준다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그러면</a:t>
            </a:r>
            <a:r>
              <a:rPr lang="en-US" altLang="ko-KR" sz="1600" dirty="0"/>
              <a:t>, </a:t>
            </a:r>
            <a:r>
              <a:rPr lang="en-US" altLang="ko-KR" sz="1600" b="1" dirty="0"/>
              <a:t>Tomcat</a:t>
            </a:r>
            <a:r>
              <a:rPr lang="ko-KR" altLang="en-US" sz="1600" dirty="0"/>
              <a:t>이 처리하는 </a:t>
            </a:r>
            <a:r>
              <a:rPr lang="en-US" altLang="ko-KR" sz="1600" b="1" dirty="0"/>
              <a:t>Spring Code</a:t>
            </a:r>
            <a:r>
              <a:rPr lang="ko-KR" altLang="en-US" sz="1600" dirty="0"/>
              <a:t>로 부터 </a:t>
            </a:r>
            <a:r>
              <a:rPr lang="en-US" altLang="ko-KR" sz="1600" b="1" dirty="0"/>
              <a:t>Database</a:t>
            </a:r>
            <a:r>
              <a:rPr lang="ko-KR" altLang="en-US" sz="1600" dirty="0"/>
              <a:t>에서 맞는 정보를 찾아낸다</a:t>
            </a:r>
            <a:r>
              <a:rPr lang="en-US" altLang="ko-KR" sz="1600" dirty="0"/>
              <a:t>. </a:t>
            </a:r>
            <a:r>
              <a:rPr lang="en-US" altLang="ko-KR" sz="1600" dirty="0">
                <a:highlight>
                  <a:srgbClr val="FFFF00"/>
                </a:highlight>
              </a:rPr>
              <a:t>(</a:t>
            </a:r>
            <a:r>
              <a:rPr lang="ko-KR" altLang="en-US" sz="1600" dirty="0">
                <a:highlight>
                  <a:srgbClr val="FFFF00"/>
                </a:highlight>
              </a:rPr>
              <a:t>로그인 및 시리얼 번호 확인을 위한 동적인 페이지 처리</a:t>
            </a:r>
            <a:r>
              <a:rPr lang="en-US" altLang="ko-KR" sz="1600" dirty="0">
                <a:highlight>
                  <a:srgbClr val="FFFF00"/>
                </a:highlight>
              </a:rPr>
              <a:t>)</a:t>
            </a:r>
            <a:endParaRPr lang="ko-KR" altLang="en-US" sz="1600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A6F987-324A-459B-B5BF-CA5E45BCA559}"/>
              </a:ext>
            </a:extLst>
          </p:cNvPr>
          <p:cNvSpPr txBox="1"/>
          <p:nvPr/>
        </p:nvSpPr>
        <p:spPr>
          <a:xfrm>
            <a:off x="2436828" y="1368649"/>
            <a:ext cx="952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[HTTP]</a:t>
            </a:r>
            <a:endParaRPr lang="ko-KR" altLang="en-US" sz="1400" dirty="0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99A9386E-E277-46A7-934C-E4BD765DB489}"/>
              </a:ext>
            </a:extLst>
          </p:cNvPr>
          <p:cNvSpPr txBox="1">
            <a:spLocks/>
          </p:cNvSpPr>
          <p:nvPr/>
        </p:nvSpPr>
        <p:spPr>
          <a:xfrm>
            <a:off x="332317" y="1017060"/>
            <a:ext cx="6945176" cy="143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+mj-ea"/>
              </a:rPr>
              <a:t>파트 소개 </a:t>
            </a:r>
            <a:r>
              <a:rPr lang="en-US" altLang="ko-KR" sz="2000" b="1" dirty="0">
                <a:solidFill>
                  <a:schemeClr val="accent4"/>
                </a:solidFill>
                <a:latin typeface="+mj-ea"/>
              </a:rPr>
              <a:t>(2): </a:t>
            </a:r>
            <a:r>
              <a:rPr lang="ko-KR" altLang="en-US" sz="2000" b="1" dirty="0">
                <a:solidFill>
                  <a:schemeClr val="accent4"/>
                </a:solidFill>
                <a:latin typeface="+mj-ea"/>
              </a:rPr>
              <a:t>세부적인 분류 및 분석</a:t>
            </a:r>
          </a:p>
        </p:txBody>
      </p:sp>
    </p:spTree>
    <p:extLst>
      <p:ext uri="{BB962C8B-B14F-4D97-AF65-F5344CB8AC3E}">
        <p14:creationId xmlns:p14="http://schemas.microsoft.com/office/powerpoint/2010/main" val="1642713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32317" y="1484858"/>
            <a:ext cx="260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1. Spring Framework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424A3E-9B3B-4D75-9435-C120FD799413}"/>
              </a:ext>
            </a:extLst>
          </p:cNvPr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년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학년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학기 정보통신종합설계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핵심기술보고서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ì¤íë§ íë ììí¬ì ëí ì´ë¯¸ì§ ê²ìê²°ê³¼">
            <a:extLst>
              <a:ext uri="{FF2B5EF4-FFF2-40B4-BE49-F238E27FC236}">
                <a16:creationId xmlns:a16="http://schemas.microsoft.com/office/drawing/2014/main" id="{D84E09B3-66FB-48FA-93F3-51EABF9B0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76" y="2515840"/>
            <a:ext cx="1949214" cy="68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5A1370-A783-48DF-BDB7-3C6F46253776}"/>
              </a:ext>
            </a:extLst>
          </p:cNvPr>
          <p:cNvSpPr txBox="1"/>
          <p:nvPr/>
        </p:nvSpPr>
        <p:spPr>
          <a:xfrm>
            <a:off x="300416" y="4084389"/>
            <a:ext cx="29636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2) DI(Dependency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Injection)</a:t>
            </a:r>
            <a:r>
              <a:rPr lang="ko-KR" altLang="en-US" sz="1600" b="1" dirty="0">
                <a:latin typeface="+mn-ea"/>
              </a:rPr>
              <a:t>와 </a:t>
            </a:r>
            <a:r>
              <a:rPr lang="en-US" altLang="ko-KR" sz="1600" b="1" dirty="0">
                <a:latin typeface="+mn-ea"/>
              </a:rPr>
              <a:t>IOC Container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의존객체 주입방식으로 객체를 생성하거나 조립한다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그래서</a:t>
            </a:r>
            <a:r>
              <a:rPr lang="en-US" altLang="ko-KR" sz="1400" dirty="0">
                <a:latin typeface="+mn-ea"/>
              </a:rPr>
              <a:t> JAVA</a:t>
            </a:r>
            <a:r>
              <a:rPr lang="ko-KR" altLang="en-US" sz="1400" dirty="0">
                <a:latin typeface="+mn-ea"/>
              </a:rPr>
              <a:t> 파일을 수정할 필요없이 스프링 파일만을 수정하면 되므로 개발이 편리하며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객체를 쉽게 확장하거나 재사용할 수 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endParaRPr lang="en-US" altLang="ko-KR" sz="1400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26813E-04C7-4CC9-8915-CAECD8BFF362}"/>
              </a:ext>
            </a:extLst>
          </p:cNvPr>
          <p:cNvSpPr/>
          <p:nvPr/>
        </p:nvSpPr>
        <p:spPr>
          <a:xfrm>
            <a:off x="3538778" y="4223852"/>
            <a:ext cx="1781138" cy="135229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A</a:t>
            </a:r>
            <a:r>
              <a:rPr lang="ko-KR" altLang="en-US" sz="1100" b="1" dirty="0">
                <a:solidFill>
                  <a:schemeClr val="tx1"/>
                </a:solidFill>
              </a:rPr>
              <a:t>객체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FCEE004-0A71-4EE6-9FC7-98288FDEBCC7}"/>
              </a:ext>
            </a:extLst>
          </p:cNvPr>
          <p:cNvSpPr/>
          <p:nvPr/>
        </p:nvSpPr>
        <p:spPr>
          <a:xfrm>
            <a:off x="3669702" y="4745121"/>
            <a:ext cx="701130" cy="5781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B</a:t>
            </a:r>
            <a:r>
              <a:rPr lang="ko-KR" altLang="en-US" sz="900" b="1" dirty="0">
                <a:solidFill>
                  <a:schemeClr val="tx1"/>
                </a:solidFill>
              </a:rPr>
              <a:t>객체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39460E6-DF0B-4E4D-87B7-5B92F1019AFF}"/>
              </a:ext>
            </a:extLst>
          </p:cNvPr>
          <p:cNvSpPr/>
          <p:nvPr/>
        </p:nvSpPr>
        <p:spPr>
          <a:xfrm>
            <a:off x="4501756" y="4745121"/>
            <a:ext cx="701130" cy="5781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</a:t>
            </a:r>
            <a:r>
              <a:rPr lang="ko-KR" altLang="en-US" sz="900" b="1" dirty="0">
                <a:solidFill>
                  <a:schemeClr val="tx1"/>
                </a:solidFill>
              </a:rPr>
              <a:t>객체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22ACA-A147-4D4B-975F-366110525351}"/>
              </a:ext>
            </a:extLst>
          </p:cNvPr>
          <p:cNvSpPr txBox="1"/>
          <p:nvPr/>
        </p:nvSpPr>
        <p:spPr>
          <a:xfrm>
            <a:off x="2982999" y="2029804"/>
            <a:ext cx="577758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sz="1600" b="1" dirty="0"/>
              <a:t>POJO(Plain Old Java Object) </a:t>
            </a:r>
            <a:r>
              <a:rPr lang="ko-KR" altLang="en-US" sz="1600" b="1" dirty="0"/>
              <a:t>기반의 구성</a:t>
            </a:r>
            <a:endParaRPr lang="en-US" altLang="ko-KR" sz="1600" b="1" dirty="0"/>
          </a:p>
          <a:p>
            <a:endParaRPr lang="en-US" altLang="ko-KR" sz="1200" b="1" dirty="0"/>
          </a:p>
          <a:p>
            <a:r>
              <a:rPr lang="ko-KR" altLang="en-US" sz="1400" dirty="0">
                <a:latin typeface="+mn-ea"/>
              </a:rPr>
              <a:t>자바</a:t>
            </a:r>
            <a:r>
              <a:rPr lang="en-US" altLang="ko-KR" sz="1400" dirty="0">
                <a:latin typeface="+mn-ea"/>
              </a:rPr>
              <a:t>(JAVA)</a:t>
            </a:r>
            <a:r>
              <a:rPr lang="ko-KR" altLang="en-US" sz="1400" dirty="0">
                <a:latin typeface="+mn-ea"/>
              </a:rPr>
              <a:t>언어를 기반으로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다양한 어플리케이션을 제작하기 위한 약속된 프로그래밍 틀로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톰캣을</a:t>
            </a:r>
            <a:r>
              <a:rPr lang="ko-KR" altLang="en-US" sz="1400" dirty="0">
                <a:latin typeface="+mn-ea"/>
              </a:rPr>
              <a:t> 이용할 수 있으며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코드의 경량화와 개발 중 테스트가 쉽다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즉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접근성이 용이하다는 점이 큰 장점이다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스프링에서 제공하는 프레임워크가 애플리케이션에 기여하는 안정성 또한 상당히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크다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sp>
        <p:nvSpPr>
          <p:cNvPr id="17" name="모서리가 둥근 직사각형 10">
            <a:extLst>
              <a:ext uri="{FF2B5EF4-FFF2-40B4-BE49-F238E27FC236}">
                <a16:creationId xmlns:a16="http://schemas.microsoft.com/office/drawing/2014/main" id="{47093FB5-0913-4E12-84CB-98D5F77F3534}"/>
              </a:ext>
            </a:extLst>
          </p:cNvPr>
          <p:cNvSpPr/>
          <p:nvPr/>
        </p:nvSpPr>
        <p:spPr>
          <a:xfrm>
            <a:off x="5793865" y="5172959"/>
            <a:ext cx="2529278" cy="1456196"/>
          </a:xfrm>
          <a:prstGeom prst="roundRect">
            <a:avLst>
              <a:gd name="adj" fmla="val 581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38A9AEB-9482-4A24-8965-2B87797F6D80}"/>
              </a:ext>
            </a:extLst>
          </p:cNvPr>
          <p:cNvSpPr/>
          <p:nvPr/>
        </p:nvSpPr>
        <p:spPr>
          <a:xfrm>
            <a:off x="5796080" y="3642916"/>
            <a:ext cx="2529278" cy="6613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A</a:t>
            </a:r>
            <a:r>
              <a:rPr lang="ko-KR" altLang="en-US" sz="1100" b="1" dirty="0">
                <a:solidFill>
                  <a:schemeClr val="tx1"/>
                </a:solidFill>
              </a:rPr>
              <a:t>객체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7">
            <a:extLst>
              <a:ext uri="{FF2B5EF4-FFF2-40B4-BE49-F238E27FC236}">
                <a16:creationId xmlns:a16="http://schemas.microsoft.com/office/drawing/2014/main" id="{F31BAB37-FA7A-4019-A32B-D57F2865F114}"/>
              </a:ext>
            </a:extLst>
          </p:cNvPr>
          <p:cNvSpPr/>
          <p:nvPr/>
        </p:nvSpPr>
        <p:spPr>
          <a:xfrm>
            <a:off x="6100166" y="5340696"/>
            <a:ext cx="895992" cy="3317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new B()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8">
            <a:extLst>
              <a:ext uri="{FF2B5EF4-FFF2-40B4-BE49-F238E27FC236}">
                <a16:creationId xmlns:a16="http://schemas.microsoft.com/office/drawing/2014/main" id="{C8E3E59F-322B-4A73-9FED-3DE2D551FF78}"/>
              </a:ext>
            </a:extLst>
          </p:cNvPr>
          <p:cNvSpPr/>
          <p:nvPr/>
        </p:nvSpPr>
        <p:spPr>
          <a:xfrm>
            <a:off x="7060719" y="5340696"/>
            <a:ext cx="895992" cy="3317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new C()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19">
            <a:extLst>
              <a:ext uri="{FF2B5EF4-FFF2-40B4-BE49-F238E27FC236}">
                <a16:creationId xmlns:a16="http://schemas.microsoft.com/office/drawing/2014/main" id="{821A6E8A-F1C5-43F2-8B54-CD4774294F67}"/>
              </a:ext>
            </a:extLst>
          </p:cNvPr>
          <p:cNvSpPr/>
          <p:nvPr/>
        </p:nvSpPr>
        <p:spPr>
          <a:xfrm>
            <a:off x="6195533" y="3908705"/>
            <a:ext cx="1860704" cy="3317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setter() or construct()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D954E93-489D-431C-83ED-2664A039330F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548162" y="4270090"/>
            <a:ext cx="0" cy="10706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D7F58CC-D690-44C3-B34B-8F99BDFE2BD1}"/>
              </a:ext>
            </a:extLst>
          </p:cNvPr>
          <p:cNvCxnSpPr>
            <a:cxnSpLocks/>
          </p:cNvCxnSpPr>
          <p:nvPr/>
        </p:nvCxnSpPr>
        <p:spPr>
          <a:xfrm flipV="1">
            <a:off x="7489502" y="4223852"/>
            <a:ext cx="0" cy="111684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30">
            <a:extLst>
              <a:ext uri="{FF2B5EF4-FFF2-40B4-BE49-F238E27FC236}">
                <a16:creationId xmlns:a16="http://schemas.microsoft.com/office/drawing/2014/main" id="{77BBEA9E-31C7-4DD9-9E22-3EA9D08FCC1C}"/>
              </a:ext>
            </a:extLst>
          </p:cNvPr>
          <p:cNvSpPr/>
          <p:nvPr/>
        </p:nvSpPr>
        <p:spPr>
          <a:xfrm>
            <a:off x="5886599" y="5799761"/>
            <a:ext cx="895992" cy="3317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new X()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31">
            <a:extLst>
              <a:ext uri="{FF2B5EF4-FFF2-40B4-BE49-F238E27FC236}">
                <a16:creationId xmlns:a16="http://schemas.microsoft.com/office/drawing/2014/main" id="{02613CFB-0CD1-49BC-8CD7-CC40C6008212}"/>
              </a:ext>
            </a:extLst>
          </p:cNvPr>
          <p:cNvSpPr/>
          <p:nvPr/>
        </p:nvSpPr>
        <p:spPr>
          <a:xfrm>
            <a:off x="6610508" y="6214458"/>
            <a:ext cx="895992" cy="3317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new Y()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32">
            <a:extLst>
              <a:ext uri="{FF2B5EF4-FFF2-40B4-BE49-F238E27FC236}">
                <a16:creationId xmlns:a16="http://schemas.microsoft.com/office/drawing/2014/main" id="{94FD882A-C4C7-4EE7-827F-97E6C9294187}"/>
              </a:ext>
            </a:extLst>
          </p:cNvPr>
          <p:cNvSpPr/>
          <p:nvPr/>
        </p:nvSpPr>
        <p:spPr>
          <a:xfrm>
            <a:off x="7366943" y="5834499"/>
            <a:ext cx="895992" cy="3317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new Z()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B7D5F4DF-036E-4E81-AF5B-7EAC7F673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17" y="1017060"/>
            <a:ext cx="6945176" cy="143952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핵심 기술 조사 및 분석</a:t>
            </a:r>
            <a:r>
              <a:rPr lang="en-US" altLang="ko-KR" sz="2000" b="1" dirty="0">
                <a:solidFill>
                  <a:schemeClr val="accent4"/>
                </a:solidFill>
              </a:rPr>
              <a:t> </a:t>
            </a:r>
            <a:r>
              <a:rPr lang="en-US" altLang="ko-KR" sz="2000" b="1" dirty="0">
                <a:solidFill>
                  <a:schemeClr val="accent4"/>
                </a:solidFill>
                <a:latin typeface="+mj-ea"/>
              </a:rPr>
              <a:t>(1) : Spring Framework</a:t>
            </a:r>
            <a:r>
              <a:rPr lang="ko-KR" altLang="en-US" sz="2000" b="1" dirty="0">
                <a:solidFill>
                  <a:schemeClr val="accent4"/>
                </a:solidFill>
                <a:latin typeface="+mj-ea"/>
              </a:rPr>
              <a:t>는 </a:t>
            </a:r>
            <a:r>
              <a:rPr lang="en-US" altLang="ko-KR" sz="2000" b="1" dirty="0">
                <a:solidFill>
                  <a:schemeClr val="accent4"/>
                </a:solidFill>
                <a:latin typeface="+mj-ea"/>
              </a:rPr>
              <a:t>?</a:t>
            </a:r>
            <a:endParaRPr lang="ko-KR" altLang="en-US" sz="2000" b="1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812ACD-4D1A-47DB-BA2E-E68C247F4439}"/>
              </a:ext>
            </a:extLst>
          </p:cNvPr>
          <p:cNvSpPr txBox="1"/>
          <p:nvPr/>
        </p:nvSpPr>
        <p:spPr>
          <a:xfrm>
            <a:off x="7374271" y="6316133"/>
            <a:ext cx="10066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/>
              <a:t>IOC </a:t>
            </a:r>
            <a:r>
              <a:rPr lang="ko-KR" altLang="en-US" sz="1000" b="1" dirty="0"/>
              <a:t>컨테이너</a:t>
            </a:r>
          </a:p>
        </p:txBody>
      </p:sp>
    </p:spTree>
    <p:extLst>
      <p:ext uri="{BB962C8B-B14F-4D97-AF65-F5344CB8AC3E}">
        <p14:creationId xmlns:p14="http://schemas.microsoft.com/office/powerpoint/2010/main" val="142442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6945176" cy="143952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핵심 기술 조사 및 분석 </a:t>
            </a:r>
            <a:r>
              <a:rPr lang="en-US" altLang="ko-KR" sz="2000" b="1" dirty="0">
                <a:solidFill>
                  <a:schemeClr val="accent4"/>
                </a:solidFill>
                <a:latin typeface="+mj-ea"/>
              </a:rPr>
              <a:t>(2): Spring Framework</a:t>
            </a:r>
            <a:r>
              <a:rPr lang="ko-KR" altLang="en-US" sz="2000" b="1" dirty="0">
                <a:solidFill>
                  <a:schemeClr val="accent4"/>
                </a:solidFill>
                <a:latin typeface="+mj-ea"/>
              </a:rPr>
              <a:t>를 위한 학습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FBB298-3E4B-4455-ADDE-5765D6FF23FB}"/>
              </a:ext>
            </a:extLst>
          </p:cNvPr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년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학년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학기 정보통신종합설계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핵심기술보고서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8CCFD8-798A-43F9-AF15-EE0C56814852}"/>
              </a:ext>
            </a:extLst>
          </p:cNvPr>
          <p:cNvSpPr txBox="1"/>
          <p:nvPr/>
        </p:nvSpPr>
        <p:spPr>
          <a:xfrm>
            <a:off x="1925447" y="2292442"/>
            <a:ext cx="705768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 </a:t>
            </a:r>
            <a:r>
              <a:rPr lang="en-US" altLang="ko-KR" sz="1400" dirty="0"/>
              <a:t>HTML</a:t>
            </a:r>
            <a:r>
              <a:rPr lang="ko-KR" altLang="en-US" sz="1400" dirty="0"/>
              <a:t>내에 자바 코드를 삽입하여 웹 서버에서 동적으로 웹 페이지를 생성하여 웹 브라우저에 돌려주는 언어로</a:t>
            </a:r>
            <a:r>
              <a:rPr lang="en-US" altLang="ko-KR" sz="1400" dirty="0"/>
              <a:t>, </a:t>
            </a:r>
            <a:r>
              <a:rPr lang="ko-KR" altLang="en-US" sz="1400" dirty="0"/>
              <a:t>웹 애플리케이션 서버에서 동작한다</a:t>
            </a:r>
            <a:r>
              <a:rPr lang="en-US" altLang="ko-KR" sz="1400" dirty="0"/>
              <a:t>. </a:t>
            </a:r>
            <a:r>
              <a:rPr lang="ko-KR" altLang="en-US" sz="1400" dirty="0"/>
              <a:t>클라이언트에서 서비스가 요청되면</a:t>
            </a:r>
            <a:r>
              <a:rPr lang="en-US" altLang="ko-KR" sz="1400" dirty="0"/>
              <a:t>, </a:t>
            </a:r>
            <a:r>
              <a:rPr lang="ko-KR" altLang="en-US" sz="1400" dirty="0"/>
              <a:t>서버는 </a:t>
            </a:r>
            <a:r>
              <a:rPr lang="en-US" altLang="ko-KR" sz="1400" dirty="0"/>
              <a:t>JSP</a:t>
            </a:r>
            <a:r>
              <a:rPr lang="ko-KR" altLang="en-US" sz="1400" dirty="0"/>
              <a:t>의 실행을 요구하고</a:t>
            </a:r>
            <a:r>
              <a:rPr lang="en-US" altLang="ko-KR" sz="1400" dirty="0"/>
              <a:t>, JSP</a:t>
            </a:r>
            <a:r>
              <a:rPr lang="ko-KR" altLang="en-US" sz="1400" dirty="0"/>
              <a:t>는 웹 애플리케이션 서버의 </a:t>
            </a:r>
            <a:r>
              <a:rPr lang="ko-KR" altLang="en-US" sz="1400" dirty="0" err="1"/>
              <a:t>서블릿</a:t>
            </a:r>
            <a:r>
              <a:rPr lang="ko-KR" altLang="en-US" sz="1400" dirty="0"/>
              <a:t> 컨테이너에서 </a:t>
            </a:r>
            <a:r>
              <a:rPr lang="ko-KR" altLang="en-US" sz="1400" dirty="0" err="1"/>
              <a:t>서블릿</a:t>
            </a:r>
            <a:r>
              <a:rPr lang="ko-KR" altLang="en-US" sz="1400" dirty="0"/>
              <a:t> 원시코드로 변환된다</a:t>
            </a:r>
            <a:r>
              <a:rPr lang="en-US" altLang="ko-KR" sz="1400" dirty="0"/>
              <a:t>. </a:t>
            </a:r>
            <a:r>
              <a:rPr lang="ko-KR" altLang="en-US" sz="1400" dirty="0"/>
              <a:t>그 후에 </a:t>
            </a:r>
            <a:r>
              <a:rPr lang="ko-KR" altLang="en-US" sz="1400" dirty="0" err="1"/>
              <a:t>서블릿</a:t>
            </a:r>
            <a:r>
              <a:rPr lang="ko-KR" altLang="en-US" sz="1400" dirty="0"/>
              <a:t> 원시코드는 바로 </a:t>
            </a:r>
            <a:r>
              <a:rPr lang="ko-KR" altLang="en-US" sz="1400" dirty="0" err="1"/>
              <a:t>컴파일된</a:t>
            </a:r>
            <a:r>
              <a:rPr lang="ko-KR" altLang="en-US" sz="1400" dirty="0"/>
              <a:t> 후 실행되어 결과를 </a:t>
            </a:r>
            <a:r>
              <a:rPr lang="en-US" altLang="ko-KR" sz="1400" dirty="0"/>
              <a:t>HTML </a:t>
            </a:r>
            <a:r>
              <a:rPr lang="ko-KR" altLang="en-US" sz="1400" dirty="0"/>
              <a:t>형태로 클라이언트에 돌려준다</a:t>
            </a:r>
            <a:r>
              <a:rPr lang="en-US" altLang="ko-KR" sz="1400" dirty="0"/>
              <a:t>.(</a:t>
            </a:r>
            <a:r>
              <a:rPr lang="ko-KR" altLang="en-US" sz="1400" dirty="0"/>
              <a:t>응답을 </a:t>
            </a:r>
            <a:r>
              <a:rPr lang="en-US" altLang="ko-KR" sz="1400" dirty="0"/>
              <a:t>HTML</a:t>
            </a:r>
            <a:r>
              <a:rPr lang="ko-KR" altLang="en-US" sz="1400" dirty="0"/>
              <a:t>로 한다</a:t>
            </a:r>
            <a:r>
              <a:rPr lang="en-US" altLang="ko-KR" sz="1400" dirty="0"/>
              <a:t>.)</a:t>
            </a:r>
            <a:endParaRPr lang="ko-KR" altLang="en-US" sz="2000" dirty="0"/>
          </a:p>
        </p:txBody>
      </p:sp>
      <p:pic>
        <p:nvPicPr>
          <p:cNvPr id="2050" name="Picture 2" descr="ìë°ìë² íì´ì§ì ëí ì´ë¯¸ì§ ê²ìê²°ê³¼">
            <a:extLst>
              <a:ext uri="{FF2B5EF4-FFF2-40B4-BE49-F238E27FC236}">
                <a16:creationId xmlns:a16="http://schemas.microsoft.com/office/drawing/2014/main" id="{FBF1CA98-8A9F-41D3-8B5F-6821EA4E1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64" y="2292442"/>
            <a:ext cx="1105822" cy="110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D2F298-10F6-4376-A62C-58FA43854F4F}"/>
              </a:ext>
            </a:extLst>
          </p:cNvPr>
          <p:cNvSpPr txBox="1"/>
          <p:nvPr/>
        </p:nvSpPr>
        <p:spPr>
          <a:xfrm>
            <a:off x="302847" y="3878173"/>
            <a:ext cx="260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3. Java Servlet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8CE44F-4545-4562-9E78-0F94F261CA34}"/>
              </a:ext>
            </a:extLst>
          </p:cNvPr>
          <p:cNvSpPr txBox="1"/>
          <p:nvPr/>
        </p:nvSpPr>
        <p:spPr>
          <a:xfrm>
            <a:off x="302847" y="4436926"/>
            <a:ext cx="853830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 자바를 사용하여 웹페이지를 동적으로 생성하는 서버측 프로그램 혹은 그 사양을 말하며</a:t>
            </a:r>
            <a:r>
              <a:rPr lang="en-US" altLang="ko-KR" sz="1400" dirty="0"/>
              <a:t>, </a:t>
            </a:r>
            <a:r>
              <a:rPr lang="ko-KR" altLang="en-US" sz="1400" dirty="0"/>
              <a:t>웹 서버의 성능을 향상하기 위해 사용되는 자바 클래스의 일종이다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서블릿은</a:t>
            </a:r>
            <a:r>
              <a:rPr lang="ko-KR" altLang="en-US" sz="1400" dirty="0"/>
              <a:t> </a:t>
            </a:r>
            <a:r>
              <a:rPr lang="en-US" altLang="ko-KR" sz="1400" dirty="0"/>
              <a:t>JSP</a:t>
            </a:r>
            <a:r>
              <a:rPr lang="ko-KR" altLang="en-US" sz="1400" dirty="0"/>
              <a:t>와 비슷한 점이 있지만</a:t>
            </a:r>
            <a:r>
              <a:rPr lang="en-US" altLang="ko-KR" sz="1400" dirty="0"/>
              <a:t>, JSP</a:t>
            </a:r>
            <a:r>
              <a:rPr lang="ko-KR" altLang="en-US" sz="1400" dirty="0"/>
              <a:t>가 </a:t>
            </a:r>
            <a:r>
              <a:rPr lang="en-US" altLang="ko-KR" sz="1400" dirty="0"/>
              <a:t>HTML </a:t>
            </a:r>
            <a:r>
              <a:rPr lang="ko-KR" altLang="en-US" sz="1400" dirty="0"/>
              <a:t>문서 안에 </a:t>
            </a:r>
            <a:r>
              <a:rPr lang="en-US" altLang="ko-KR" sz="1400" dirty="0"/>
              <a:t>Java </a:t>
            </a:r>
            <a:r>
              <a:rPr lang="ko-KR" altLang="en-US" sz="1400" dirty="0"/>
              <a:t>코드를 포함하고 있는 반면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서블릿은</a:t>
            </a:r>
            <a:r>
              <a:rPr lang="ko-KR" altLang="en-US" sz="1400" dirty="0"/>
              <a:t> 자바 코드 안에 </a:t>
            </a:r>
            <a:r>
              <a:rPr lang="en-US" altLang="ko-KR" sz="1400" dirty="0"/>
              <a:t>HTML</a:t>
            </a:r>
            <a:r>
              <a:rPr lang="ko-KR" altLang="en-US" sz="1400" dirty="0"/>
              <a:t>을 포함하고 있다는 차이점이 있다</a:t>
            </a:r>
            <a:r>
              <a:rPr lang="en-US" altLang="ko-KR" sz="1400" dirty="0"/>
              <a:t>. </a:t>
            </a:r>
            <a:r>
              <a:rPr lang="ko-KR" altLang="en-US" sz="1400" dirty="0">
                <a:solidFill>
                  <a:srgbClr val="FF0000"/>
                </a:solidFill>
              </a:rPr>
              <a:t>타 </a:t>
            </a:r>
            <a:r>
              <a:rPr lang="en-US" altLang="ko-KR" sz="1400" dirty="0">
                <a:solidFill>
                  <a:srgbClr val="FF0000"/>
                </a:solidFill>
              </a:rPr>
              <a:t>CGI</a:t>
            </a:r>
            <a:r>
              <a:rPr lang="ko-KR" altLang="en-US" sz="1400" dirty="0">
                <a:solidFill>
                  <a:srgbClr val="FF0000"/>
                </a:solidFill>
              </a:rPr>
              <a:t>는 요청이 있을 때마다 새로운 프로세스가 생성되어 응답하는 데 비해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자바 </a:t>
            </a:r>
            <a:r>
              <a:rPr lang="ko-KR" altLang="en-US" sz="1400" dirty="0" err="1">
                <a:solidFill>
                  <a:srgbClr val="FF0000"/>
                </a:solidFill>
              </a:rPr>
              <a:t>서블릿은</a:t>
            </a:r>
            <a:r>
              <a:rPr lang="ko-KR" altLang="en-US" sz="1400" dirty="0">
                <a:solidFill>
                  <a:srgbClr val="FF0000"/>
                </a:solidFill>
              </a:rPr>
              <a:t> 외부 요청마다 스레드를 생성하며</a:t>
            </a:r>
            <a:r>
              <a:rPr lang="en-US" altLang="ko-KR" sz="1400" dirty="0">
                <a:solidFill>
                  <a:srgbClr val="FF0000"/>
                </a:solidFill>
              </a:rPr>
              <a:t>, Multithreading</a:t>
            </a:r>
            <a:r>
              <a:rPr lang="ko-KR" altLang="en-US" sz="1400" dirty="0">
                <a:solidFill>
                  <a:srgbClr val="FF0000"/>
                </a:solidFill>
              </a:rPr>
              <a:t>을 하므로  서버의 부하가 적고 처리 속도가 높아 효율적이다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또한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자바로 구현되므로 다양한 플랫폼에서 동작한다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C426BF-2F02-402D-B448-0EC83048B40D}"/>
              </a:ext>
            </a:extLst>
          </p:cNvPr>
          <p:cNvSpPr txBox="1"/>
          <p:nvPr/>
        </p:nvSpPr>
        <p:spPr>
          <a:xfrm>
            <a:off x="332317" y="1484858"/>
            <a:ext cx="323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2. JSP(Java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Page)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95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EFBB298-3E4B-4455-ADDE-5765D6FF23FB}"/>
              </a:ext>
            </a:extLst>
          </p:cNvPr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년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학년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학기 정보통신종합설계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핵심기술보고서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E7011A-D435-4D31-8080-1A5AEFA9C5A9}"/>
              </a:ext>
            </a:extLst>
          </p:cNvPr>
          <p:cNvSpPr txBox="1"/>
          <p:nvPr/>
        </p:nvSpPr>
        <p:spPr>
          <a:xfrm>
            <a:off x="1738822" y="1936244"/>
            <a:ext cx="7057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 </a:t>
            </a:r>
            <a:r>
              <a:rPr lang="ko-KR" altLang="en-US" sz="1400" dirty="0" err="1"/>
              <a:t>서블릿</a:t>
            </a:r>
            <a:r>
              <a:rPr lang="ko-KR" altLang="en-US" sz="1400" dirty="0"/>
              <a:t> 컨테이너</a:t>
            </a:r>
            <a:r>
              <a:rPr lang="en-US" altLang="ko-KR" sz="1400" dirty="0"/>
              <a:t>(</a:t>
            </a:r>
            <a:r>
              <a:rPr lang="ko-KR" altLang="en-US" sz="1400" dirty="0"/>
              <a:t>또는 웹 컨테이너</a:t>
            </a:r>
            <a:r>
              <a:rPr lang="en-US" altLang="ko-KR" sz="1400" dirty="0"/>
              <a:t>)</a:t>
            </a:r>
            <a:r>
              <a:rPr lang="ko-KR" altLang="en-US" sz="1400" dirty="0"/>
              <a:t>만 있는 웹 애플리케이션 서버이다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톰캣은</a:t>
            </a:r>
            <a:r>
              <a:rPr lang="ko-KR" altLang="en-US" sz="1400" dirty="0"/>
              <a:t> 웹 서버와 연동하여 실행할 수 있는 자바 환경을 제공하여 자바서버 페이지</a:t>
            </a:r>
            <a:r>
              <a:rPr lang="en-US" altLang="ko-KR" sz="1400" dirty="0"/>
              <a:t>(JSP)</a:t>
            </a:r>
            <a:r>
              <a:rPr lang="ko-KR" altLang="en-US" sz="1400" dirty="0"/>
              <a:t>와 자바 </a:t>
            </a:r>
            <a:r>
              <a:rPr lang="ko-KR" altLang="en-US" sz="1400" dirty="0" err="1"/>
              <a:t>서블릿이</a:t>
            </a:r>
            <a:r>
              <a:rPr lang="ko-KR" altLang="en-US" sz="1400" dirty="0"/>
              <a:t> 실행할 수 있는 환경을 제공하고 있다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톰캣은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관리툴을</a:t>
            </a:r>
            <a:r>
              <a:rPr lang="ko-KR" altLang="en-US" sz="1400" dirty="0"/>
              <a:t> 통해 설정을 변경할 수 있지만</a:t>
            </a:r>
            <a:r>
              <a:rPr lang="en-US" altLang="ko-KR" sz="1400" dirty="0"/>
              <a:t>, XML </a:t>
            </a:r>
            <a:r>
              <a:rPr lang="ko-KR" altLang="en-US" sz="1400" dirty="0"/>
              <a:t>파일을 편집하여 설정할 수도 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톰캣은</a:t>
            </a:r>
            <a:r>
              <a:rPr lang="ko-KR" altLang="en-US" sz="1400" dirty="0"/>
              <a:t> </a:t>
            </a:r>
            <a:r>
              <a:rPr lang="en-US" altLang="ko-KR" sz="1400" dirty="0"/>
              <a:t>HTTP </a:t>
            </a:r>
            <a:r>
              <a:rPr lang="ko-KR" altLang="en-US" sz="1400" dirty="0"/>
              <a:t>서버도 자체 내장하기도 한다</a:t>
            </a:r>
            <a:r>
              <a:rPr lang="en-US" altLang="ko-KR" sz="1400" dirty="0"/>
              <a:t>.</a:t>
            </a:r>
          </a:p>
        </p:txBody>
      </p:sp>
      <p:pic>
        <p:nvPicPr>
          <p:cNvPr id="19" name="Picture 2" descr="ìíì¹ í°ìº£ì ëí ì´ë¯¸ì§ ê²ìê²°ê³¼">
            <a:extLst>
              <a:ext uri="{FF2B5EF4-FFF2-40B4-BE49-F238E27FC236}">
                <a16:creationId xmlns:a16="http://schemas.microsoft.com/office/drawing/2014/main" id="{062FD99A-A95D-4F7B-8478-7A507E8E8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33" y="1917002"/>
            <a:ext cx="1258189" cy="83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C05E5E-F803-4CA0-A598-D6CDE6D0111F}"/>
              </a:ext>
            </a:extLst>
          </p:cNvPr>
          <p:cNvSpPr txBox="1"/>
          <p:nvPr/>
        </p:nvSpPr>
        <p:spPr>
          <a:xfrm>
            <a:off x="332315" y="3120037"/>
            <a:ext cx="456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5. JSON(JavaScript Object Notation)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D6AE67-88A1-4003-B8FC-BAB9F81D7562}"/>
              </a:ext>
            </a:extLst>
          </p:cNvPr>
          <p:cNvSpPr txBox="1"/>
          <p:nvPr/>
        </p:nvSpPr>
        <p:spPr>
          <a:xfrm>
            <a:off x="355600" y="3621213"/>
            <a:ext cx="845608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속성</a:t>
            </a:r>
            <a:r>
              <a:rPr lang="en-US" altLang="ko-KR" sz="1400" dirty="0"/>
              <a:t>-</a:t>
            </a:r>
            <a:r>
              <a:rPr lang="ko-KR" altLang="en-US" sz="1400" dirty="0"/>
              <a:t>값 쌍 또는 </a:t>
            </a:r>
            <a:r>
              <a:rPr lang="en-US" altLang="ko-KR" sz="1400" dirty="0"/>
              <a:t>"</a:t>
            </a:r>
            <a:r>
              <a:rPr lang="ko-KR" altLang="en-US" sz="1400" dirty="0"/>
              <a:t>키</a:t>
            </a:r>
            <a:r>
              <a:rPr lang="en-US" altLang="ko-KR" sz="1400" dirty="0"/>
              <a:t>-</a:t>
            </a:r>
            <a:r>
              <a:rPr lang="ko-KR" altLang="en-US" sz="1400" dirty="0"/>
              <a:t>값 쌍</a:t>
            </a:r>
            <a:r>
              <a:rPr lang="en-US" altLang="ko-KR" sz="1400" dirty="0"/>
              <a:t>"</a:t>
            </a:r>
            <a:r>
              <a:rPr lang="ko-KR" altLang="en-US" sz="1400" dirty="0"/>
              <a:t>으로 이루어진 데이터 객체를 전달하기 위해 텍스트를 사용하는 개방형 표준 포맷이다</a:t>
            </a:r>
            <a:r>
              <a:rPr lang="en-US" altLang="ko-KR" sz="1400" dirty="0"/>
              <a:t>. </a:t>
            </a:r>
            <a:r>
              <a:rPr lang="ko-KR" altLang="en-US" sz="1400" dirty="0"/>
              <a:t>비동기 브라우저</a:t>
            </a:r>
            <a:r>
              <a:rPr lang="en-US" altLang="ko-KR" sz="1400" dirty="0"/>
              <a:t>/</a:t>
            </a:r>
            <a:r>
              <a:rPr lang="ko-KR" altLang="en-US" sz="1400" dirty="0"/>
              <a:t>서버 통신 </a:t>
            </a:r>
            <a:r>
              <a:rPr lang="en-US" altLang="ko-KR" sz="1400" dirty="0"/>
              <a:t>(AJAX)</a:t>
            </a:r>
            <a:r>
              <a:rPr lang="ko-KR" altLang="en-US" sz="1400" dirty="0"/>
              <a:t>을 위해</a:t>
            </a:r>
            <a:r>
              <a:rPr lang="en-US" altLang="ko-KR" sz="1400" dirty="0"/>
              <a:t>, </a:t>
            </a:r>
            <a:r>
              <a:rPr lang="ko-KR" altLang="en-US" sz="1400" dirty="0"/>
              <a:t>넓게는 </a:t>
            </a:r>
            <a:r>
              <a:rPr lang="en-US" altLang="ko-KR" sz="1400" dirty="0"/>
              <a:t>XML(AJAX</a:t>
            </a:r>
            <a:r>
              <a:rPr lang="ko-KR" altLang="en-US" sz="1400" dirty="0"/>
              <a:t>가 사용</a:t>
            </a:r>
            <a:r>
              <a:rPr lang="en-US" altLang="ko-KR" sz="1400" dirty="0"/>
              <a:t>)</a:t>
            </a:r>
            <a:r>
              <a:rPr lang="ko-KR" altLang="en-US" sz="1400" dirty="0"/>
              <a:t>을 대체한다</a:t>
            </a:r>
            <a:r>
              <a:rPr lang="en-US" altLang="ko-KR" sz="1400" dirty="0"/>
              <a:t>. </a:t>
            </a:r>
            <a:r>
              <a:rPr lang="ko-KR" altLang="en-US" sz="1400" dirty="0"/>
              <a:t>특히</a:t>
            </a:r>
            <a:r>
              <a:rPr lang="en-US" altLang="ko-KR" sz="1400" dirty="0"/>
              <a:t>, </a:t>
            </a:r>
            <a:r>
              <a:rPr lang="ko-KR" altLang="en-US" sz="1400" dirty="0"/>
              <a:t>인터넷에서 자료를 주고 받을 때 그 자료를 표현하는 방법으로 알려져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자료의 종류에 큰 제한은 없으며</a:t>
            </a:r>
            <a:r>
              <a:rPr lang="en-US" altLang="ko-KR" sz="1400" dirty="0"/>
              <a:t>, </a:t>
            </a:r>
            <a:r>
              <a:rPr lang="ko-KR" altLang="en-US" sz="1400" dirty="0"/>
              <a:t>특히 컴퓨터 프로그램의 변수 값을 표현하는 데 적합하다</a:t>
            </a:r>
            <a:r>
              <a:rPr lang="en-US" altLang="ko-KR" sz="1400" dirty="0"/>
              <a:t>. </a:t>
            </a:r>
            <a:r>
              <a:rPr lang="ko-KR" altLang="en-US" sz="1400" dirty="0"/>
              <a:t>자바스크립트 언어로부터 파생되어 자바스크립트의 문법과 구문 형식을 따르지만 언어 독립형 데이터 포맷이므로</a:t>
            </a:r>
            <a:r>
              <a:rPr lang="en-US" altLang="ko-KR" sz="1400" dirty="0"/>
              <a:t>, </a:t>
            </a:r>
            <a:r>
              <a:rPr lang="ko-KR" altLang="en-US" sz="1400" dirty="0"/>
              <a:t>서로 다른 시스템 간에 객체를 교환하기에 좋다</a:t>
            </a:r>
            <a:r>
              <a:rPr lang="en-US" altLang="ko-KR" sz="1400" dirty="0"/>
              <a:t>.</a:t>
            </a:r>
          </a:p>
          <a:p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FDA29A-DB3D-4C1F-8BD2-F308A5DB24F2}"/>
              </a:ext>
            </a:extLst>
          </p:cNvPr>
          <p:cNvSpPr txBox="1"/>
          <p:nvPr/>
        </p:nvSpPr>
        <p:spPr>
          <a:xfrm>
            <a:off x="355601" y="5621866"/>
            <a:ext cx="8432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자바에서 데이터베이스에 접속할 수 있도록 하는 자바 </a:t>
            </a:r>
            <a:r>
              <a:rPr lang="en-US" altLang="ko-KR" sz="1400" dirty="0"/>
              <a:t>API</a:t>
            </a:r>
            <a:r>
              <a:rPr lang="ko-KR" altLang="en-US" sz="1400" dirty="0"/>
              <a:t>이다</a:t>
            </a:r>
            <a:r>
              <a:rPr lang="en-US" altLang="ko-KR" sz="1400" dirty="0"/>
              <a:t>. JDBC</a:t>
            </a:r>
            <a:r>
              <a:rPr lang="ko-KR" altLang="en-US" sz="1400" dirty="0"/>
              <a:t>는 데이터베이스에서 자료를 쿼리하거나 업데이트하는 방법을 제공한다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837137-ACF5-4C07-A5DA-1D3C3CD61C01}"/>
              </a:ext>
            </a:extLst>
          </p:cNvPr>
          <p:cNvSpPr txBox="1"/>
          <p:nvPr/>
        </p:nvSpPr>
        <p:spPr>
          <a:xfrm>
            <a:off x="332316" y="5173841"/>
            <a:ext cx="4569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6. JDBC(</a:t>
            </a:r>
            <a:r>
              <a:rPr lang="en-US" altLang="ko-KR" sz="2000" b="1" dirty="0"/>
              <a:t>Java Database Connectivity)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87DEC7-5529-4A59-BB9C-2EFEF5D7B4DA}"/>
              </a:ext>
            </a:extLst>
          </p:cNvPr>
          <p:cNvSpPr txBox="1"/>
          <p:nvPr/>
        </p:nvSpPr>
        <p:spPr>
          <a:xfrm>
            <a:off x="332317" y="1484858"/>
            <a:ext cx="323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4. Apache Tomcat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19011E0-22C9-442D-B075-624CEBA035DD}"/>
              </a:ext>
            </a:extLst>
          </p:cNvPr>
          <p:cNvSpPr txBox="1">
            <a:spLocks/>
          </p:cNvSpPr>
          <p:nvPr/>
        </p:nvSpPr>
        <p:spPr>
          <a:xfrm>
            <a:off x="332317" y="1017060"/>
            <a:ext cx="6945176" cy="143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</a:rPr>
              <a:t>핵심 기술 조사 및 분석 </a:t>
            </a:r>
            <a:r>
              <a:rPr lang="en-US" altLang="ko-KR" sz="2000" b="1" dirty="0">
                <a:solidFill>
                  <a:schemeClr val="accent4"/>
                </a:solidFill>
                <a:latin typeface="+mj-ea"/>
              </a:rPr>
              <a:t>(3): Spring Framework</a:t>
            </a:r>
            <a:r>
              <a:rPr lang="ko-KR" altLang="en-US" sz="2000" b="1" dirty="0">
                <a:solidFill>
                  <a:schemeClr val="accent4"/>
                </a:solidFill>
                <a:latin typeface="+mj-ea"/>
              </a:rPr>
              <a:t>와의 연결 </a:t>
            </a:r>
          </a:p>
        </p:txBody>
      </p:sp>
    </p:spTree>
    <p:extLst>
      <p:ext uri="{BB962C8B-B14F-4D97-AF65-F5344CB8AC3E}">
        <p14:creationId xmlns:p14="http://schemas.microsoft.com/office/powerpoint/2010/main" val="2968805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EFBB298-3E4B-4455-ADDE-5765D6FF23FB}"/>
              </a:ext>
            </a:extLst>
          </p:cNvPr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년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학년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학기 정보통신종합설계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핵심기술보고서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DD1A75E-1E49-4F51-9584-6B8710BCD42A}"/>
              </a:ext>
            </a:extLst>
          </p:cNvPr>
          <p:cNvSpPr txBox="1">
            <a:spLocks/>
          </p:cNvSpPr>
          <p:nvPr/>
        </p:nvSpPr>
        <p:spPr>
          <a:xfrm>
            <a:off x="332316" y="1017060"/>
            <a:ext cx="7152565" cy="1408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</a:rPr>
              <a:t>핵심 기술 조사 및 분석 </a:t>
            </a:r>
            <a:r>
              <a:rPr lang="en-US" altLang="ko-KR" sz="2000" b="1" dirty="0">
                <a:solidFill>
                  <a:schemeClr val="accent4"/>
                </a:solidFill>
                <a:latin typeface="+mj-ea"/>
              </a:rPr>
              <a:t>(4)-1: Spring Framework </a:t>
            </a:r>
            <a:r>
              <a:rPr lang="ko-KR" altLang="en-US" sz="2000" b="1" dirty="0">
                <a:solidFill>
                  <a:schemeClr val="accent4"/>
                </a:solidFill>
                <a:latin typeface="+mj-ea"/>
              </a:rPr>
              <a:t>구조</a:t>
            </a:r>
            <a:r>
              <a:rPr lang="en-US" altLang="ko-KR" sz="2000" b="1" dirty="0">
                <a:solidFill>
                  <a:schemeClr val="accent4"/>
                </a:solidFill>
                <a:latin typeface="+mj-ea"/>
              </a:rPr>
              <a:t>, MVC</a:t>
            </a:r>
            <a:endParaRPr lang="ko-KR" altLang="en-US" sz="2000" b="1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F309B6-AE61-498D-A753-65DA85815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636204"/>
            <a:ext cx="6819900" cy="23907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C3C078F-048C-422C-8DE9-F6543C230621}"/>
              </a:ext>
            </a:extLst>
          </p:cNvPr>
          <p:cNvSpPr/>
          <p:nvPr/>
        </p:nvSpPr>
        <p:spPr>
          <a:xfrm>
            <a:off x="1366887" y="2554663"/>
            <a:ext cx="961534" cy="216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App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F3DA66-197D-423C-B957-597F9B1A7D41}"/>
              </a:ext>
            </a:extLst>
          </p:cNvPr>
          <p:cNvSpPr/>
          <p:nvPr/>
        </p:nvSpPr>
        <p:spPr>
          <a:xfrm>
            <a:off x="6563609" y="3556099"/>
            <a:ext cx="1555423" cy="339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EB065-006C-4154-9D85-536A4549B861}"/>
              </a:ext>
            </a:extLst>
          </p:cNvPr>
          <p:cNvSpPr txBox="1"/>
          <p:nvPr/>
        </p:nvSpPr>
        <p:spPr>
          <a:xfrm>
            <a:off x="4672291" y="3883834"/>
            <a:ext cx="337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/>
              <a:t>[</a:t>
            </a:r>
            <a:r>
              <a:rPr lang="ko-KR" altLang="en-US" sz="1100" b="1" dirty="0"/>
              <a:t>출처</a:t>
            </a:r>
            <a:r>
              <a:rPr lang="en-US" altLang="ko-KR" sz="1100" b="1" dirty="0"/>
              <a:t>: https://hunit.tistory.com/]</a:t>
            </a:r>
            <a:endParaRPr lang="ko-KR" altLang="en-US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B29DFD-0F13-4EE0-AEA4-F39DA41F38C2}"/>
              </a:ext>
            </a:extLst>
          </p:cNvPr>
          <p:cNvSpPr/>
          <p:nvPr/>
        </p:nvSpPr>
        <p:spPr>
          <a:xfrm>
            <a:off x="6694602" y="2704665"/>
            <a:ext cx="1016523" cy="217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DataBase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373D40-7C12-4CA6-B3EC-201509970E56}"/>
              </a:ext>
            </a:extLst>
          </p:cNvPr>
          <p:cNvSpPr txBox="1"/>
          <p:nvPr/>
        </p:nvSpPr>
        <p:spPr>
          <a:xfrm>
            <a:off x="355601" y="4761468"/>
            <a:ext cx="843279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b="1" dirty="0"/>
              <a:t>화면을 담당하는 부분</a:t>
            </a:r>
            <a:r>
              <a:rPr lang="en-US" altLang="ko-KR" sz="1400" b="1" dirty="0"/>
              <a:t>(View)</a:t>
            </a:r>
            <a:r>
              <a:rPr lang="ko-KR" altLang="en-US" sz="1400" dirty="0"/>
              <a:t>과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–(Controller)- </a:t>
            </a:r>
            <a:r>
              <a:rPr lang="ko-KR" altLang="en-US" sz="1400" b="1" dirty="0"/>
              <a:t>데이터를 처리</a:t>
            </a:r>
            <a:r>
              <a:rPr lang="en-US" altLang="ko-KR" sz="1400" b="1" dirty="0"/>
              <a:t>(Model)</a:t>
            </a:r>
            <a:r>
              <a:rPr lang="ko-KR" altLang="en-US" sz="1400" dirty="0"/>
              <a:t>하는 비즈니스 로직 부분을 분리한 것으로  디자이너와 개발자의 작업분리가 되어있어 작업하기 편리하며  재사용이 가능한 구조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어떤 요청이 들어오면 </a:t>
            </a:r>
            <a:r>
              <a:rPr lang="ko-KR" altLang="en-US" sz="1400" b="1" dirty="0"/>
              <a:t>컨트롤러</a:t>
            </a:r>
            <a:r>
              <a:rPr lang="ko-KR" altLang="en-US" sz="1400" dirty="0"/>
              <a:t>가 요청을 받고 요청에 해당하는 </a:t>
            </a:r>
            <a:r>
              <a:rPr lang="ko-KR" altLang="en-US" sz="1400" b="1" dirty="0"/>
              <a:t>모델</a:t>
            </a:r>
            <a:r>
              <a:rPr lang="ko-KR" altLang="en-US" sz="1400" dirty="0"/>
              <a:t>을 호출</a:t>
            </a:r>
            <a:r>
              <a:rPr lang="en-US" altLang="ko-KR" sz="1400" dirty="0"/>
              <a:t>, </a:t>
            </a:r>
            <a:r>
              <a:rPr lang="ko-KR" altLang="en-US" sz="1400" dirty="0"/>
              <a:t>호출된 모델은 데이터들을 처리한 후 컨트롤러에게 요청에 대한 결과</a:t>
            </a:r>
            <a:r>
              <a:rPr lang="en-US" altLang="ko-KR" sz="1400" dirty="0"/>
              <a:t>(</a:t>
            </a:r>
            <a:r>
              <a:rPr lang="ko-KR" altLang="en-US" sz="1400" dirty="0"/>
              <a:t>응답</a:t>
            </a:r>
            <a:r>
              <a:rPr lang="en-US" altLang="ko-KR" sz="1400" dirty="0"/>
              <a:t>)</a:t>
            </a:r>
            <a:r>
              <a:rPr lang="ko-KR" altLang="en-US" sz="1400" dirty="0"/>
              <a:t>를 보내고 컨트롤러는 </a:t>
            </a:r>
            <a:r>
              <a:rPr lang="ko-KR" altLang="en-US" sz="1400" b="1" dirty="0"/>
              <a:t>뷰</a:t>
            </a:r>
            <a:r>
              <a:rPr lang="ko-KR" altLang="en-US" sz="1400" dirty="0"/>
              <a:t>에게 전송하는 원리</a:t>
            </a:r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59552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EFBB298-3E4B-4455-ADDE-5765D6FF23FB}"/>
              </a:ext>
            </a:extLst>
          </p:cNvPr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년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학년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학기 정보통신종합설계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핵심기술보고서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F3DA66-197D-423C-B957-597F9B1A7D41}"/>
              </a:ext>
            </a:extLst>
          </p:cNvPr>
          <p:cNvSpPr/>
          <p:nvPr/>
        </p:nvSpPr>
        <p:spPr>
          <a:xfrm>
            <a:off x="6563609" y="3556099"/>
            <a:ext cx="1555423" cy="339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7FCB7E-EBC5-47EE-B15C-656E0BC16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52" y="1385751"/>
            <a:ext cx="7504895" cy="460001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E5FBADA-F632-4E26-A1CC-170CCE46AED9}"/>
              </a:ext>
            </a:extLst>
          </p:cNvPr>
          <p:cNvSpPr/>
          <p:nvPr/>
        </p:nvSpPr>
        <p:spPr>
          <a:xfrm>
            <a:off x="5957740" y="5410986"/>
            <a:ext cx="180994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904F9F-2591-4C42-865D-464AC7A3222B}"/>
              </a:ext>
            </a:extLst>
          </p:cNvPr>
          <p:cNvSpPr txBox="1"/>
          <p:nvPr/>
        </p:nvSpPr>
        <p:spPr>
          <a:xfrm>
            <a:off x="4389487" y="5280181"/>
            <a:ext cx="337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/>
              <a:t>[</a:t>
            </a:r>
            <a:r>
              <a:rPr lang="ko-KR" altLang="en-US" sz="1100" b="1" dirty="0"/>
              <a:t>출처</a:t>
            </a:r>
            <a:r>
              <a:rPr lang="en-US" altLang="ko-KR" sz="1100" b="1" dirty="0"/>
              <a:t>: http://min-it.tistory.com/]</a:t>
            </a:r>
            <a:endParaRPr lang="ko-KR" altLang="en-US" sz="1100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C739917A-92D0-4BFC-B0C3-DE5F7C623A85}"/>
              </a:ext>
            </a:extLst>
          </p:cNvPr>
          <p:cNvSpPr txBox="1">
            <a:spLocks/>
          </p:cNvSpPr>
          <p:nvPr/>
        </p:nvSpPr>
        <p:spPr>
          <a:xfrm>
            <a:off x="332316" y="1017060"/>
            <a:ext cx="7152565" cy="1408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</a:rPr>
              <a:t>핵심 기술 조사 및 분석 </a:t>
            </a:r>
            <a:r>
              <a:rPr lang="en-US" altLang="ko-KR" sz="2000" b="1" dirty="0">
                <a:solidFill>
                  <a:schemeClr val="accent4"/>
                </a:solidFill>
                <a:latin typeface="+mj-ea"/>
              </a:rPr>
              <a:t>(4)-2: Spring Framework </a:t>
            </a:r>
            <a:r>
              <a:rPr lang="ko-KR" altLang="en-US" sz="2000" b="1" dirty="0">
                <a:solidFill>
                  <a:schemeClr val="accent4"/>
                </a:solidFill>
                <a:latin typeface="+mj-ea"/>
              </a:rPr>
              <a:t>구조</a:t>
            </a:r>
            <a:r>
              <a:rPr lang="en-US" altLang="ko-KR" sz="2000" b="1" dirty="0">
                <a:solidFill>
                  <a:schemeClr val="accent4"/>
                </a:solidFill>
                <a:latin typeface="+mj-ea"/>
              </a:rPr>
              <a:t>, MVC</a:t>
            </a:r>
            <a:endParaRPr lang="ko-KR" altLang="en-US" sz="2000" b="1" dirty="0">
              <a:solidFill>
                <a:schemeClr val="accent4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4885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</TotalTime>
  <Words>727</Words>
  <Application>Microsoft Office PowerPoint</Application>
  <PresentationFormat>화면 슬라이드 쇼(4:3)</PresentationFormat>
  <Paragraphs>137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Theme</vt:lpstr>
      <vt:lpstr>핵심기술보고서</vt:lpstr>
      <vt:lpstr>PowerPoint 프레젠테이션</vt:lpstr>
      <vt:lpstr>PowerPoint 프레젠테이션</vt:lpstr>
      <vt:lpstr>PowerPoint 프레젠테이션</vt:lpstr>
      <vt:lpstr>핵심 기술 조사 및 분석 (1) : Spring Framework는 ?</vt:lpstr>
      <vt:lpstr>핵심 기술 조사 및 분석 (2): Spring Framework를 위한 학습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유 정현</cp:lastModifiedBy>
  <cp:revision>86</cp:revision>
  <dcterms:created xsi:type="dcterms:W3CDTF">2016-01-11T04:43:00Z</dcterms:created>
  <dcterms:modified xsi:type="dcterms:W3CDTF">2018-10-10T15:52:54Z</dcterms:modified>
</cp:coreProperties>
</file>