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91" r:id="rId3"/>
    <p:sldId id="404" r:id="rId4"/>
    <p:sldId id="393" r:id="rId5"/>
    <p:sldId id="405" r:id="rId6"/>
    <p:sldId id="402" r:id="rId7"/>
    <p:sldId id="403" r:id="rId8"/>
    <p:sldId id="399" r:id="rId9"/>
    <p:sldId id="400" r:id="rId10"/>
    <p:sldId id="387" r:id="rId11"/>
    <p:sldId id="396" r:id="rId12"/>
    <p:sldId id="406" r:id="rId13"/>
    <p:sldId id="397" r:id="rId14"/>
    <p:sldId id="279" r:id="rId15"/>
    <p:sldId id="374" r:id="rId16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0DBC"/>
    <a:srgbClr val="FFFF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44" d="100"/>
          <a:sy n="44" d="100"/>
        </p:scale>
        <p:origin x="326" y="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95197" y="2889218"/>
            <a:ext cx="42128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VR</a:t>
            </a:r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과 </a:t>
            </a:r>
            <a:r>
              <a:rPr lang="en-US" altLang="ko-KR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도 카메라를 이용한</a:t>
            </a:r>
            <a:endParaRPr lang="en-US" altLang="ko-KR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실시간 스트리밍 원격제어 차량</a:t>
            </a:r>
            <a:endParaRPr lang="en-US" altLang="ko-KR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ko-KR" sz="1800" b="1" dirty="0">
                <a:latin typeface="대한" panose="020B0303000000000000" pitchFamily="50" charset="-127"/>
                <a:ea typeface="대한" panose="020B0303000000000000" pitchFamily="50" charset="-127"/>
              </a:rPr>
              <a:t>°</a:t>
            </a:r>
            <a:r>
              <a:rPr lang="en-US" altLang="ko-KR" sz="1800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800" dirty="0">
                <a:latin typeface="대한" panose="020B0303000000000000" pitchFamily="50" charset="-127"/>
                <a:ea typeface="대한" panose="020B0303000000000000" pitchFamily="50" charset="-127"/>
              </a:rPr>
              <a:t>Avatar Driver</a:t>
            </a:r>
            <a:endParaRPr lang="id-ID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2246" y="2134288"/>
            <a:ext cx="4162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100" spc="2250" dirty="0">
                <a:latin typeface="PT Sans" panose="020B0503020203020204" pitchFamily="34" charset="0"/>
                <a:ea typeface="PT Sans" panose="020B0503020203020204" pitchFamily="34" charset="0"/>
              </a:rPr>
              <a:t>VICER</a:t>
            </a:r>
            <a:endParaRPr lang="id-ID" sz="3600" kern="100" spc="22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25749" y="2061755"/>
            <a:ext cx="4685414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CD0FC4-3110-4A6D-A57C-CFFBDA5BF606}"/>
              </a:ext>
            </a:extLst>
          </p:cNvPr>
          <p:cNvSpPr txBox="1"/>
          <p:nvPr/>
        </p:nvSpPr>
        <p:spPr>
          <a:xfrm>
            <a:off x="1587346" y="1687500"/>
            <a:ext cx="602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2018 </a:t>
            </a:r>
            <a:r>
              <a:rPr lang="ko-KR" altLang="en-US" sz="1400" kern="100" spc="750" dirty="0" err="1">
                <a:latin typeface="대한" panose="020B0303000000000000" pitchFamily="50" charset="-127"/>
                <a:ea typeface="대한" panose="020B0303000000000000" pitchFamily="50" charset="-127"/>
              </a:rPr>
              <a:t>정보통신종합설계중간결과보고</a:t>
            </a:r>
            <a:endParaRPr lang="id-ID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990F7-0C12-4F40-87E0-4BAB0510A6BD}"/>
              </a:ext>
            </a:extLst>
          </p:cNvPr>
          <p:cNvSpPr txBox="1"/>
          <p:nvPr/>
        </p:nvSpPr>
        <p:spPr>
          <a:xfrm>
            <a:off x="3469365" y="2284464"/>
            <a:ext cx="18612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PT Sans" panose="020B0503020203020204"/>
                <a:ea typeface="PT Sans" panose="020B0503020203020204" pitchFamily="34" charset="0"/>
              </a:rPr>
              <a:t>4.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작품 시연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778933" y="262975"/>
            <a:ext cx="29870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T Sans" panose="020B0503020203020204"/>
                <a:ea typeface="PT Sans" panose="020B0503020203020204" pitchFamily="34" charset="0"/>
              </a:rPr>
              <a:t>5. </a:t>
            </a:r>
            <a:r>
              <a:rPr lang="ko-KR" altLang="en-US" sz="2800" b="1" dirty="0">
                <a:latin typeface="PT Sans" panose="020B0503020203020204"/>
                <a:ea typeface="PT Sans" panose="020B0503020203020204" pitchFamily="34" charset="0"/>
              </a:rPr>
              <a:t>향후 개발 계획</a:t>
            </a:r>
            <a:endParaRPr lang="id-ID" sz="28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02CCB-685D-41E2-B153-984793E0D209}"/>
              </a:ext>
            </a:extLst>
          </p:cNvPr>
          <p:cNvSpPr txBox="1"/>
          <p:nvPr/>
        </p:nvSpPr>
        <p:spPr>
          <a:xfrm>
            <a:off x="1423975" y="1446186"/>
            <a:ext cx="66772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서버를 경유하지 않는 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P2P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영상 스트리밍 구현</a:t>
            </a:r>
            <a:endParaRPr lang="en-US" altLang="ko-KR" sz="16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1) TCP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hole punching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기법을 활용한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P2P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영상 스트리밍 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컨트롤러를 이용한 정밀한 차량 제어 구현</a:t>
            </a:r>
            <a:endParaRPr lang="en-US" altLang="ko-KR" sz="16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1) Json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방식을 이용한 차량제어 메시지 가공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2)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컨트롤러의 급격한 변화에 따른 세분화된 조작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b="1" dirty="0">
              <a:highlight>
                <a:srgbClr val="FFFF00"/>
              </a:highligh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91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4" y="524586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686992" y="303645"/>
            <a:ext cx="17397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RTT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 측정</a:t>
            </a:r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B790A3-B390-4376-AAFA-F8CF67E1722F}"/>
              </a:ext>
            </a:extLst>
          </p:cNvPr>
          <p:cNvCxnSpPr>
            <a:cxnSpLocks/>
          </p:cNvCxnSpPr>
          <p:nvPr/>
        </p:nvCxnSpPr>
        <p:spPr>
          <a:xfrm>
            <a:off x="3339040" y="1525597"/>
            <a:ext cx="8447" cy="25719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7A0ED-2747-47B8-8F83-04BDFA9E3668}"/>
              </a:ext>
            </a:extLst>
          </p:cNvPr>
          <p:cNvCxnSpPr>
            <a:cxnSpLocks/>
          </p:cNvCxnSpPr>
          <p:nvPr/>
        </p:nvCxnSpPr>
        <p:spPr>
          <a:xfrm>
            <a:off x="5496069" y="1525597"/>
            <a:ext cx="8209" cy="257191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E20308-2D75-45B6-B77A-3EA8E3DC8769}"/>
              </a:ext>
            </a:extLst>
          </p:cNvPr>
          <p:cNvSpPr txBox="1"/>
          <p:nvPr/>
        </p:nvSpPr>
        <p:spPr>
          <a:xfrm>
            <a:off x="2637009" y="1284646"/>
            <a:ext cx="144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Sender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ECE56-7B52-41AB-BA9C-E1D94FD20EA3}"/>
              </a:ext>
            </a:extLst>
          </p:cNvPr>
          <p:cNvSpPr txBox="1"/>
          <p:nvPr/>
        </p:nvSpPr>
        <p:spPr>
          <a:xfrm>
            <a:off x="4767965" y="1269061"/>
            <a:ext cx="144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Receiver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293652-EECA-44CA-98F7-163B147C20E6}"/>
              </a:ext>
            </a:extLst>
          </p:cNvPr>
          <p:cNvCxnSpPr>
            <a:cxnSpLocks/>
          </p:cNvCxnSpPr>
          <p:nvPr/>
        </p:nvCxnSpPr>
        <p:spPr>
          <a:xfrm>
            <a:off x="3347487" y="1779512"/>
            <a:ext cx="2156791" cy="4248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43341A-2CCC-47ED-AAE3-F62546A8B7BC}"/>
              </a:ext>
            </a:extLst>
          </p:cNvPr>
          <p:cNvCxnSpPr>
            <a:cxnSpLocks/>
          </p:cNvCxnSpPr>
          <p:nvPr/>
        </p:nvCxnSpPr>
        <p:spPr>
          <a:xfrm>
            <a:off x="3347487" y="2007500"/>
            <a:ext cx="2156791" cy="4248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CC8812-D15C-42F9-B2A7-23A5F2F3013C}"/>
              </a:ext>
            </a:extLst>
          </p:cNvPr>
          <p:cNvCxnSpPr>
            <a:cxnSpLocks/>
          </p:cNvCxnSpPr>
          <p:nvPr/>
        </p:nvCxnSpPr>
        <p:spPr>
          <a:xfrm flipH="1">
            <a:off x="3324156" y="2219949"/>
            <a:ext cx="2156791" cy="4248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CA63B-EC54-473B-9712-DCEE3A8A24EE}"/>
              </a:ext>
            </a:extLst>
          </p:cNvPr>
          <p:cNvCxnSpPr>
            <a:cxnSpLocks/>
          </p:cNvCxnSpPr>
          <p:nvPr/>
        </p:nvCxnSpPr>
        <p:spPr>
          <a:xfrm flipH="1">
            <a:off x="3334224" y="2441599"/>
            <a:ext cx="2156791" cy="4248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7B3D34B-A473-40A8-B1C5-5E87FEB2402D}"/>
              </a:ext>
            </a:extLst>
          </p:cNvPr>
          <p:cNvSpPr/>
          <p:nvPr/>
        </p:nvSpPr>
        <p:spPr>
          <a:xfrm>
            <a:off x="4388947" y="2300559"/>
            <a:ext cx="60371" cy="678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E3BB6B-6B0F-4F36-BECA-C02379A2F317}"/>
              </a:ext>
            </a:extLst>
          </p:cNvPr>
          <p:cNvSpPr/>
          <p:nvPr/>
        </p:nvSpPr>
        <p:spPr>
          <a:xfrm>
            <a:off x="4388947" y="2414553"/>
            <a:ext cx="60371" cy="678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8EB278E-0961-48D6-AC5F-A2B1B3396494}"/>
              </a:ext>
            </a:extLst>
          </p:cNvPr>
          <p:cNvSpPr/>
          <p:nvPr/>
        </p:nvSpPr>
        <p:spPr>
          <a:xfrm>
            <a:off x="4388947" y="2528547"/>
            <a:ext cx="60371" cy="678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F113FCA-F5C3-4EC8-8B89-C06C90FD1AA1}"/>
              </a:ext>
            </a:extLst>
          </p:cNvPr>
          <p:cNvSpPr/>
          <p:nvPr/>
        </p:nvSpPr>
        <p:spPr>
          <a:xfrm>
            <a:off x="4388947" y="2642541"/>
            <a:ext cx="60371" cy="678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EC1D8C1-9BC7-4B4C-A85E-8376B812A53E}"/>
              </a:ext>
            </a:extLst>
          </p:cNvPr>
          <p:cNvSpPr/>
          <p:nvPr/>
        </p:nvSpPr>
        <p:spPr>
          <a:xfrm>
            <a:off x="4388947" y="2758841"/>
            <a:ext cx="60371" cy="678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92E8A7E-6BF9-4B7C-B283-6C33E014AAC9}"/>
              </a:ext>
            </a:extLst>
          </p:cNvPr>
          <p:cNvSpPr/>
          <p:nvPr/>
        </p:nvSpPr>
        <p:spPr>
          <a:xfrm>
            <a:off x="4388947" y="2872835"/>
            <a:ext cx="60371" cy="678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52AF26-3AF8-4E3A-88B9-4AD6EE4BEE42}"/>
              </a:ext>
            </a:extLst>
          </p:cNvPr>
          <p:cNvSpPr/>
          <p:nvPr/>
        </p:nvSpPr>
        <p:spPr>
          <a:xfrm>
            <a:off x="4388947" y="2986829"/>
            <a:ext cx="60371" cy="678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33C425-89A5-460A-9AA2-8B3A7479D903}"/>
              </a:ext>
            </a:extLst>
          </p:cNvPr>
          <p:cNvSpPr/>
          <p:nvPr/>
        </p:nvSpPr>
        <p:spPr>
          <a:xfrm>
            <a:off x="4388947" y="3100823"/>
            <a:ext cx="60371" cy="678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69F2E-A466-44E0-8BBE-D2B946C80007}"/>
              </a:ext>
            </a:extLst>
          </p:cNvPr>
          <p:cNvCxnSpPr>
            <a:cxnSpLocks/>
          </p:cNvCxnSpPr>
          <p:nvPr/>
        </p:nvCxnSpPr>
        <p:spPr>
          <a:xfrm flipH="1">
            <a:off x="3339278" y="3107377"/>
            <a:ext cx="2156791" cy="4248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746D36-2D93-4F4D-8E5C-9E316CE3A945}"/>
              </a:ext>
            </a:extLst>
          </p:cNvPr>
          <p:cNvSpPr txBox="1"/>
          <p:nvPr/>
        </p:nvSpPr>
        <p:spPr>
          <a:xfrm rot="20927235">
            <a:off x="2630837" y="3309626"/>
            <a:ext cx="3636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Last packet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4774D4-F83E-46B2-BA8B-4BB0E450A1BB}"/>
              </a:ext>
            </a:extLst>
          </p:cNvPr>
          <p:cNvSpPr txBox="1"/>
          <p:nvPr/>
        </p:nvSpPr>
        <p:spPr>
          <a:xfrm rot="654975">
            <a:off x="2570466" y="1963438"/>
            <a:ext cx="3636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First packet</a:t>
            </a:r>
            <a:endParaRPr lang="ko-KR" altLang="en-US" sz="9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4083E39-E914-4878-95D1-B2086291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0" y="1392786"/>
            <a:ext cx="2525709" cy="74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FC0A21-D977-4190-B4CF-04610E88F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86"/>
          <a:stretch/>
        </p:blipFill>
        <p:spPr>
          <a:xfrm>
            <a:off x="575570" y="3506219"/>
            <a:ext cx="2525709" cy="601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C284C32-E534-476F-9631-5232907B85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93"/>
          <a:stretch/>
        </p:blipFill>
        <p:spPr>
          <a:xfrm>
            <a:off x="573650" y="2322150"/>
            <a:ext cx="2525709" cy="100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AD30EA-3D20-4AE0-A59D-FF3A306D7445}"/>
              </a:ext>
            </a:extLst>
          </p:cNvPr>
          <p:cNvSpPr txBox="1"/>
          <p:nvPr/>
        </p:nvSpPr>
        <p:spPr>
          <a:xfrm>
            <a:off x="1556884" y="2122115"/>
            <a:ext cx="55924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5" dirty="0"/>
              <a:t>Sender</a:t>
            </a:r>
            <a:endParaRPr lang="ko-KR" altLang="en-US" sz="825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148249-43BB-4B6C-AB78-9E4E2D71D409}"/>
              </a:ext>
            </a:extLst>
          </p:cNvPr>
          <p:cNvSpPr txBox="1"/>
          <p:nvPr/>
        </p:nvSpPr>
        <p:spPr>
          <a:xfrm>
            <a:off x="1589902" y="3310012"/>
            <a:ext cx="48966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5" dirty="0"/>
              <a:t>Server</a:t>
            </a:r>
            <a:endParaRPr lang="ko-KR" altLang="en-US" sz="825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EE23E3-EE08-4F57-8BBD-C4B6C958A817}"/>
              </a:ext>
            </a:extLst>
          </p:cNvPr>
          <p:cNvSpPr txBox="1"/>
          <p:nvPr/>
        </p:nvSpPr>
        <p:spPr>
          <a:xfrm>
            <a:off x="1533823" y="4122954"/>
            <a:ext cx="60182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25" dirty="0"/>
              <a:t>Receiver</a:t>
            </a:r>
            <a:endParaRPr lang="ko-KR" altLang="en-US" sz="8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7EF11-B35D-4F10-9206-4C4293F68497}"/>
              </a:ext>
            </a:extLst>
          </p:cNvPr>
          <p:cNvSpPr txBox="1"/>
          <p:nvPr/>
        </p:nvSpPr>
        <p:spPr>
          <a:xfrm>
            <a:off x="5840145" y="1971762"/>
            <a:ext cx="2755337" cy="16850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Sender</a:t>
            </a:r>
            <a:r>
              <a:rPr lang="ko-KR" altLang="en-US" sz="1200" dirty="0"/>
              <a:t>에서 서버를 경유하여 </a:t>
            </a:r>
            <a:r>
              <a:rPr lang="en-US" altLang="ko-KR" sz="1200" dirty="0"/>
              <a:t>Receiver</a:t>
            </a:r>
            <a:r>
              <a:rPr lang="ko-KR" altLang="en-US" sz="1200" dirty="0"/>
              <a:t>까지의 </a:t>
            </a:r>
            <a:r>
              <a:rPr lang="en-US" altLang="ko-KR" sz="1200" dirty="0"/>
              <a:t>RTT </a:t>
            </a:r>
            <a:r>
              <a:rPr lang="ko-KR" altLang="en-US" sz="1200" dirty="0"/>
              <a:t>계산 결과 평균적으로 </a:t>
            </a:r>
            <a:endParaRPr lang="en-US" altLang="ko-KR" sz="1200" dirty="0"/>
          </a:p>
          <a:p>
            <a:r>
              <a:rPr lang="ko-KR" altLang="en-US" sz="1200" dirty="0"/>
              <a:t>패킷</a:t>
            </a:r>
            <a:r>
              <a:rPr lang="en-US" altLang="ko-KR" sz="1200" dirty="0"/>
              <a:t>(30Kb)</a:t>
            </a:r>
            <a:r>
              <a:rPr lang="ko-KR" altLang="en-US" sz="1200" dirty="0"/>
              <a:t>당 </a:t>
            </a:r>
            <a:r>
              <a:rPr lang="en-US" altLang="ko-KR" sz="1200" dirty="0"/>
              <a:t>0.07Sec</a:t>
            </a:r>
            <a:r>
              <a:rPr lang="ko-KR" altLang="en-US" sz="1200" dirty="0"/>
              <a:t>가 걸림을 </a:t>
            </a:r>
            <a:endParaRPr lang="en-US" altLang="ko-KR" sz="1200"/>
          </a:p>
          <a:p>
            <a:r>
              <a:rPr lang="ko-KR" altLang="en-US" sz="1200"/>
              <a:t>확인 </a:t>
            </a:r>
            <a:r>
              <a:rPr lang="ko-KR" altLang="en-US" sz="1200" dirty="0"/>
              <a:t>할 수 있었습니다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050" dirty="0"/>
              <a:t>*</a:t>
            </a:r>
            <a:r>
              <a:rPr lang="ko-KR" altLang="en-US" sz="1050" dirty="0"/>
              <a:t>계산에 사용한 </a:t>
            </a:r>
            <a:r>
              <a:rPr lang="en-US" altLang="ko-KR" sz="1050" dirty="0"/>
              <a:t>Packet</a:t>
            </a:r>
            <a:r>
              <a:rPr lang="ko-KR" altLang="en-US" sz="1050" dirty="0"/>
              <a:t> 개수 </a:t>
            </a:r>
            <a:r>
              <a:rPr lang="en-US" altLang="ko-KR" sz="1050" dirty="0"/>
              <a:t>: 10</a:t>
            </a:r>
          </a:p>
          <a:p>
            <a:r>
              <a:rPr lang="en-US" altLang="ko-KR" sz="1050" dirty="0"/>
              <a:t>*Packet</a:t>
            </a:r>
            <a:r>
              <a:rPr lang="ko-KR" altLang="en-US" sz="1050" dirty="0"/>
              <a:t>당 크기 </a:t>
            </a:r>
            <a:r>
              <a:rPr lang="en-US" altLang="ko-KR" sz="1050" dirty="0"/>
              <a:t>: 30Kb</a:t>
            </a:r>
          </a:p>
          <a:p>
            <a:r>
              <a:rPr lang="en-US" altLang="ko-KR" sz="1050" dirty="0"/>
              <a:t>*Packet</a:t>
            </a:r>
            <a:r>
              <a:rPr lang="ko-KR" altLang="en-US" sz="1050" dirty="0"/>
              <a:t>당 </a:t>
            </a:r>
            <a:r>
              <a:rPr lang="en-US" altLang="ko-KR" sz="1050" dirty="0"/>
              <a:t>time interval : 0.1sec</a:t>
            </a:r>
          </a:p>
        </p:txBody>
      </p:sp>
    </p:spTree>
    <p:extLst>
      <p:ext uri="{BB962C8B-B14F-4D97-AF65-F5344CB8AC3E}">
        <p14:creationId xmlns:p14="http://schemas.microsoft.com/office/powerpoint/2010/main" val="9910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425303" y="196422"/>
            <a:ext cx="29133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T Sans" panose="020B0503020203020204"/>
                <a:ea typeface="PT Sans" panose="020B0503020203020204" pitchFamily="34" charset="0"/>
              </a:rPr>
              <a:t>6. </a:t>
            </a:r>
            <a:r>
              <a:rPr lang="ko-KR" altLang="en-US" sz="2800" b="1" dirty="0">
                <a:latin typeface="PT Sans" panose="020B0503020203020204"/>
                <a:ea typeface="PT Sans" panose="020B0503020203020204" pitchFamily="34" charset="0"/>
              </a:rPr>
              <a:t>팀원 담당 업무</a:t>
            </a:r>
            <a:endParaRPr lang="id-ID" sz="28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48E44-2750-4138-A562-2A319E858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3" t="4370" b="72478"/>
          <a:stretch/>
        </p:blipFill>
        <p:spPr>
          <a:xfrm>
            <a:off x="5895124" y="2542086"/>
            <a:ext cx="888806" cy="11908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11B7A0-5FB1-48F8-B7F9-6E528B800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71" t="73443" r="25922" b="4514"/>
          <a:stretch/>
        </p:blipFill>
        <p:spPr>
          <a:xfrm>
            <a:off x="7327648" y="1190526"/>
            <a:ext cx="914400" cy="1133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A615C5-7C6F-4F46-A5DD-52829FAB1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1" t="73587" b="4515"/>
          <a:stretch/>
        </p:blipFill>
        <p:spPr>
          <a:xfrm>
            <a:off x="2357706" y="2606585"/>
            <a:ext cx="839885" cy="11263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D48F70-A3EC-4230-B20A-11E599482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5" t="72334" r="52608" b="4514"/>
          <a:stretch/>
        </p:blipFill>
        <p:spPr>
          <a:xfrm>
            <a:off x="4251251" y="1190526"/>
            <a:ext cx="914400" cy="11908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4BDAF5-4977-4B26-9964-425A0F55C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 t="26959" r="28009" b="51144"/>
          <a:stretch/>
        </p:blipFill>
        <p:spPr>
          <a:xfrm>
            <a:off x="792168" y="1190526"/>
            <a:ext cx="839886" cy="11263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61078D-2CD1-4564-B677-48A847F82CDA}"/>
              </a:ext>
            </a:extLst>
          </p:cNvPr>
          <p:cNvSpPr txBox="1"/>
          <p:nvPr/>
        </p:nvSpPr>
        <p:spPr>
          <a:xfrm>
            <a:off x="777905" y="2231286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16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박지훈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562EA-D8F9-4180-A1CF-DC8880558F97}"/>
              </a:ext>
            </a:extLst>
          </p:cNvPr>
          <p:cNvSpPr txBox="1"/>
          <p:nvPr/>
        </p:nvSpPr>
        <p:spPr>
          <a:xfrm>
            <a:off x="4166652" y="2287649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14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류형오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B22C17-25C9-4D8F-8677-564C5251D696}"/>
              </a:ext>
            </a:extLst>
          </p:cNvPr>
          <p:cNvSpPr txBox="1"/>
          <p:nvPr/>
        </p:nvSpPr>
        <p:spPr>
          <a:xfrm>
            <a:off x="2273524" y="3582846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14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나윤호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F2C1D-0498-46F0-A133-8B841C9B364E}"/>
              </a:ext>
            </a:extLst>
          </p:cNvPr>
          <p:cNvSpPr txBox="1"/>
          <p:nvPr/>
        </p:nvSpPr>
        <p:spPr>
          <a:xfrm>
            <a:off x="5926163" y="3582846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14 </a:t>
            </a:r>
            <a:r>
              <a:rPr lang="ko-KR" altLang="en-US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유한석</a:t>
            </a:r>
            <a:endParaRPr lang="ko-KR" altLang="en-US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A2362-F6B5-4B81-95ED-F7E750309D89}"/>
              </a:ext>
            </a:extLst>
          </p:cNvPr>
          <p:cNvSpPr txBox="1"/>
          <p:nvPr/>
        </p:nvSpPr>
        <p:spPr>
          <a:xfrm>
            <a:off x="7302839" y="2231286"/>
            <a:ext cx="13113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15 </a:t>
            </a:r>
            <a:r>
              <a:rPr lang="ko-KR" altLang="en-US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유정현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9E1B55-924C-4B31-8C7A-49D6654F4CDB}"/>
              </a:ext>
            </a:extLst>
          </p:cNvPr>
          <p:cNvSpPr/>
          <p:nvPr/>
        </p:nvSpPr>
        <p:spPr>
          <a:xfrm>
            <a:off x="626748" y="2553050"/>
            <a:ext cx="1194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전체 프로젝트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관리 및 개발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77C703-6EE1-4D72-9A86-8649ADD7E248}"/>
              </a:ext>
            </a:extLst>
          </p:cNvPr>
          <p:cNvSpPr/>
          <p:nvPr/>
        </p:nvSpPr>
        <p:spPr>
          <a:xfrm>
            <a:off x="1513263" y="3828790"/>
            <a:ext cx="2610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H/W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아두이노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Module 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무인차량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제작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아두이노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제어 및 통신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B718D9-3C88-4A0D-A3D2-4EDE19664B88}"/>
              </a:ext>
            </a:extLst>
          </p:cNvPr>
          <p:cNvSpPr/>
          <p:nvPr/>
        </p:nvSpPr>
        <p:spPr>
          <a:xfrm>
            <a:off x="4974325" y="3828790"/>
            <a:ext cx="2730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Amazon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Cloud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Server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통한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Base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Back-end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개발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Unity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기반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App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개발 및 디자인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C81398-75F0-478E-8B71-0663543BBD1E}"/>
              </a:ext>
            </a:extLst>
          </p:cNvPr>
          <p:cNvSpPr/>
          <p:nvPr/>
        </p:nvSpPr>
        <p:spPr>
          <a:xfrm>
            <a:off x="7135476" y="2494052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SPRING SERVER</a:t>
            </a:r>
          </a:p>
          <a:p>
            <a:pPr algn="ctr"/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40C7A3-341E-4423-9387-BCFC3FEA202E}"/>
              </a:ext>
            </a:extLst>
          </p:cNvPr>
          <p:cNvSpPr/>
          <p:nvPr/>
        </p:nvSpPr>
        <p:spPr>
          <a:xfrm>
            <a:off x="3873387" y="2627589"/>
            <a:ext cx="1670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VR application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Streaming server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5254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D34DCF-0EBF-4F9A-8014-3ED50B45DE66}"/>
              </a:ext>
            </a:extLst>
          </p:cNvPr>
          <p:cNvSpPr txBox="1"/>
          <p:nvPr/>
        </p:nvSpPr>
        <p:spPr>
          <a:xfrm>
            <a:off x="1055077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7794D-0466-4BF6-B216-8C4C177BFE4B}"/>
              </a:ext>
            </a:extLst>
          </p:cNvPr>
          <p:cNvSpPr txBox="1"/>
          <p:nvPr/>
        </p:nvSpPr>
        <p:spPr>
          <a:xfrm>
            <a:off x="2393266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1113A-7CF0-4272-BE17-788236AE7176}"/>
              </a:ext>
            </a:extLst>
          </p:cNvPr>
          <p:cNvSpPr txBox="1"/>
          <p:nvPr/>
        </p:nvSpPr>
        <p:spPr>
          <a:xfrm>
            <a:off x="3784209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673E8-78A5-48CE-9C4C-7C1A7EB36D16}"/>
              </a:ext>
            </a:extLst>
          </p:cNvPr>
          <p:cNvSpPr txBox="1"/>
          <p:nvPr/>
        </p:nvSpPr>
        <p:spPr>
          <a:xfrm>
            <a:off x="5289940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7E496-95B0-41A8-914F-D9A05E9A172B}"/>
              </a:ext>
            </a:extLst>
          </p:cNvPr>
          <p:cNvSpPr txBox="1"/>
          <p:nvPr/>
        </p:nvSpPr>
        <p:spPr>
          <a:xfrm>
            <a:off x="6714294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AutoShape 2" descr="http://www.globalwindow.org/images/upload/borawebedit/2016/6/17/252394/img0001.jpg">
            <a:extLst>
              <a:ext uri="{FF2B5EF4-FFF2-40B4-BE49-F238E27FC236}">
                <a16:creationId xmlns:a16="http://schemas.microsoft.com/office/drawing/2014/main" id="{C4894F09-498A-4BDF-AF12-5B140681B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041" y="1782366"/>
            <a:ext cx="4250531" cy="2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57AA9-80CF-4DBF-BE0B-A0144D65A225}"/>
              </a:ext>
            </a:extLst>
          </p:cNvPr>
          <p:cNvSpPr txBox="1"/>
          <p:nvPr/>
        </p:nvSpPr>
        <p:spPr>
          <a:xfrm>
            <a:off x="3017227" y="1971585"/>
            <a:ext cx="446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Q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&amp; </a:t>
            </a:r>
            <a:r>
              <a:rPr lang="ko-KR" altLang="en-US" sz="72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A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</a:t>
            </a:r>
            <a:endParaRPr lang="ko-KR" altLang="en-US" sz="7200" b="1" spc="-113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760FFF-10AF-4A5C-BD2D-ECF432B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7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5161" y="3419222"/>
            <a:ext cx="424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For Seeing The Presentation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9000" y="2239282"/>
            <a:ext cx="5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kern="100" spc="2250" dirty="0">
                <a:solidFill>
                  <a:sysClr val="windowText" lastClr="000000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THANK YOU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6442"/>
            <a:ext cx="9144000" cy="54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46565" y="6442"/>
            <a:ext cx="11316" cy="51435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61203" y="1933748"/>
            <a:ext cx="2477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45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STEPS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8581" y="1396514"/>
            <a:ext cx="325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spc="225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VICER</a:t>
            </a:r>
          </a:p>
          <a:p>
            <a:r>
              <a:rPr lang="ko-KR" altLang="en-US" sz="1800" kern="100" spc="225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중간결과보고</a:t>
            </a:r>
            <a:endParaRPr lang="id-ID" sz="1800" kern="100" spc="225" dirty="0">
              <a:solidFill>
                <a:schemeClr val="bg1"/>
              </a:solidFill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CA0A7-7276-4152-8833-F355B47B6DF9}"/>
              </a:ext>
            </a:extLst>
          </p:cNvPr>
          <p:cNvSpPr txBox="1"/>
          <p:nvPr/>
        </p:nvSpPr>
        <p:spPr>
          <a:xfrm>
            <a:off x="5023140" y="820111"/>
            <a:ext cx="207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1. App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9922F9-7731-42D7-BCBF-C8D6EDD1DDC7}"/>
              </a:ext>
            </a:extLst>
          </p:cNvPr>
          <p:cNvSpPr txBox="1"/>
          <p:nvPr/>
        </p:nvSpPr>
        <p:spPr>
          <a:xfrm>
            <a:off x="5023140" y="1381126"/>
            <a:ext cx="2906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</a:rPr>
              <a:t>영상 스트리밍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FCC517-6AF6-44AF-AAAA-8B93901FA399}"/>
              </a:ext>
            </a:extLst>
          </p:cNvPr>
          <p:cNvSpPr txBox="1"/>
          <p:nvPr/>
        </p:nvSpPr>
        <p:spPr>
          <a:xfrm>
            <a:off x="5023139" y="1960285"/>
            <a:ext cx="4170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3. </a:t>
            </a:r>
            <a:r>
              <a:rPr lang="ko-KR" altLang="en-US" sz="1600" dirty="0">
                <a:solidFill>
                  <a:schemeClr val="bg1"/>
                </a:solidFill>
              </a:rPr>
              <a:t>컨트롤러를 이용한 원격 차량 제어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F8405B-C079-470B-905A-5AE11088C724}"/>
              </a:ext>
            </a:extLst>
          </p:cNvPr>
          <p:cNvSpPr txBox="1"/>
          <p:nvPr/>
        </p:nvSpPr>
        <p:spPr>
          <a:xfrm>
            <a:off x="5031517" y="2533912"/>
            <a:ext cx="207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4. </a:t>
            </a:r>
            <a:r>
              <a:rPr lang="ko-KR" altLang="en-US" sz="1600" dirty="0">
                <a:solidFill>
                  <a:schemeClr val="bg1"/>
                </a:solidFill>
              </a:rPr>
              <a:t>작품 시연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CCDDF1-4231-4CBB-8914-7B7F47353AA2}"/>
              </a:ext>
            </a:extLst>
          </p:cNvPr>
          <p:cNvSpPr txBox="1"/>
          <p:nvPr/>
        </p:nvSpPr>
        <p:spPr>
          <a:xfrm>
            <a:off x="6045694" y="3370441"/>
            <a:ext cx="20768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2B4429-6647-48FF-89A7-006A58B8666D}"/>
              </a:ext>
            </a:extLst>
          </p:cNvPr>
          <p:cNvSpPr txBox="1"/>
          <p:nvPr/>
        </p:nvSpPr>
        <p:spPr>
          <a:xfrm>
            <a:off x="5015259" y="3107539"/>
            <a:ext cx="3255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5. </a:t>
            </a:r>
            <a:r>
              <a:rPr lang="ko-KR" altLang="en-US" sz="1600" dirty="0">
                <a:solidFill>
                  <a:schemeClr val="bg1"/>
                </a:solidFill>
              </a:rPr>
              <a:t>향후 개발계획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4547F0-FA16-443B-AFAA-E5A5C7F86DF5}"/>
              </a:ext>
            </a:extLst>
          </p:cNvPr>
          <p:cNvSpPr txBox="1"/>
          <p:nvPr/>
        </p:nvSpPr>
        <p:spPr>
          <a:xfrm>
            <a:off x="5015259" y="3682942"/>
            <a:ext cx="207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6. </a:t>
            </a:r>
            <a:r>
              <a:rPr lang="ko-KR" altLang="en-US" sz="1600" dirty="0">
                <a:solidFill>
                  <a:schemeClr val="bg1"/>
                </a:solidFill>
              </a:rPr>
              <a:t>팀원 담당 업무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13B586-5E8F-4119-8ED3-E76B997B90EC}"/>
              </a:ext>
            </a:extLst>
          </p:cNvPr>
          <p:cNvSpPr txBox="1"/>
          <p:nvPr/>
        </p:nvSpPr>
        <p:spPr>
          <a:xfrm>
            <a:off x="5031516" y="4240955"/>
            <a:ext cx="207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7. Q &amp; 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D34B83-5731-4481-B10A-D457937DE8A0}"/>
              </a:ext>
            </a:extLst>
          </p:cNvPr>
          <p:cNvCxnSpPr>
            <a:cxnSpLocks/>
          </p:cNvCxnSpPr>
          <p:nvPr/>
        </p:nvCxnSpPr>
        <p:spPr>
          <a:xfrm>
            <a:off x="4957881" y="1225376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FAB3DC9-6EFC-4149-B1B2-1C50FDED2B46}"/>
              </a:ext>
            </a:extLst>
          </p:cNvPr>
          <p:cNvCxnSpPr>
            <a:cxnSpLocks/>
          </p:cNvCxnSpPr>
          <p:nvPr/>
        </p:nvCxnSpPr>
        <p:spPr>
          <a:xfrm>
            <a:off x="4946565" y="1825540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1C3EF71-D2A8-4346-9F1B-DC7421218E6A}"/>
              </a:ext>
            </a:extLst>
          </p:cNvPr>
          <p:cNvCxnSpPr>
            <a:cxnSpLocks/>
          </p:cNvCxnSpPr>
          <p:nvPr/>
        </p:nvCxnSpPr>
        <p:spPr>
          <a:xfrm>
            <a:off x="4946565" y="2412679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0AA249B-0FF9-49A2-9227-3CB4576FD30A}"/>
              </a:ext>
            </a:extLst>
          </p:cNvPr>
          <p:cNvCxnSpPr>
            <a:cxnSpLocks/>
          </p:cNvCxnSpPr>
          <p:nvPr/>
        </p:nvCxnSpPr>
        <p:spPr>
          <a:xfrm>
            <a:off x="4957881" y="2979749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AE57BF-5C59-42EF-86B4-B94AC0A6C355}"/>
              </a:ext>
            </a:extLst>
          </p:cNvPr>
          <p:cNvCxnSpPr>
            <a:cxnSpLocks/>
          </p:cNvCxnSpPr>
          <p:nvPr/>
        </p:nvCxnSpPr>
        <p:spPr>
          <a:xfrm>
            <a:off x="4957881" y="3575172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09BC147-B0C0-4259-B568-41336D5D852C}"/>
              </a:ext>
            </a:extLst>
          </p:cNvPr>
          <p:cNvCxnSpPr>
            <a:cxnSpLocks/>
          </p:cNvCxnSpPr>
          <p:nvPr/>
        </p:nvCxnSpPr>
        <p:spPr>
          <a:xfrm>
            <a:off x="4946565" y="4163507"/>
            <a:ext cx="42357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9B5F41-B659-43C8-A785-250CEB070B0F}"/>
              </a:ext>
            </a:extLst>
          </p:cNvPr>
          <p:cNvSpPr txBox="1"/>
          <p:nvPr/>
        </p:nvSpPr>
        <p:spPr>
          <a:xfrm>
            <a:off x="2998380" y="2328122"/>
            <a:ext cx="22509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1. App device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06583" y="249388"/>
            <a:ext cx="11732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1. App 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8E4736-08DB-48B9-8BB8-DD78B0C56A06}"/>
              </a:ext>
            </a:extLst>
          </p:cNvPr>
          <p:cNvSpPr/>
          <p:nvPr/>
        </p:nvSpPr>
        <p:spPr>
          <a:xfrm>
            <a:off x="361507" y="3581769"/>
            <a:ext cx="10093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Web server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조종할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RC CAR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대한 인증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VR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기기에 장착된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App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Controller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간의 블루투스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Pairing</a:t>
            </a: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Control Server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Controller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조작값을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전송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함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</a:t>
            </a:r>
            <a:r>
              <a:rPr lang="en-US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GearVR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Streaming Server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로부터 받은 영상 프레임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사용자가 볼 수 있도록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사용자가 차량의 중심에서 시야를 확보한 후 주행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79400" marR="1932305" algn="just">
              <a:tabLst>
                <a:tab pos="2276475" algn="l"/>
                <a:tab pos="3314700" algn="l"/>
              </a:tabLst>
            </a:pPr>
            <a:endParaRPr lang="ko-KR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F7A11-93F6-4BC3-B7B3-62C54916E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8102" y="867717"/>
            <a:ext cx="4798830" cy="25071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CA4A31C-82C8-4CAD-867E-45817E41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1" y="711053"/>
            <a:ext cx="2265445" cy="28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0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274" y="2584545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5565A-7338-4860-9CD6-7020533BEC09}"/>
              </a:ext>
            </a:extLst>
          </p:cNvPr>
          <p:cNvSpPr txBox="1"/>
          <p:nvPr/>
        </p:nvSpPr>
        <p:spPr>
          <a:xfrm>
            <a:off x="3270416" y="2328121"/>
            <a:ext cx="25072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영상 스트리밍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B127F-B6CF-4F5D-B1DE-31593A0AE9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83" y="1254428"/>
            <a:ext cx="2348399" cy="210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E1899C-1DC4-4B5F-9865-B3363236A8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341" y="1254427"/>
            <a:ext cx="4067446" cy="21000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989BC-9069-4701-98A9-0E8F9B3E768B}"/>
              </a:ext>
            </a:extLst>
          </p:cNvPr>
          <p:cNvSpPr txBox="1"/>
          <p:nvPr/>
        </p:nvSpPr>
        <p:spPr>
          <a:xfrm>
            <a:off x="538716" y="3590514"/>
            <a:ext cx="8392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360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 카메라의 전방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190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 영상과 후방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190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 영상을 하나의 프레임으로 합쳐 구면에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랩핑시킴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28600" indent="-228600">
              <a:buAutoNum type="arabicPeriod"/>
            </a:pP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사용자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구의 중심에서 전방향의 이미지를 볼 수 있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도록 구현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카메라의 움직임 없이 운전자의 시야각도에 따라 특정영역을 선택</a:t>
            </a:r>
            <a:endParaRPr lang="ko-KR" altLang="ko-KR" sz="12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99231-828B-4F71-844E-6929DE0BF677}"/>
              </a:ext>
            </a:extLst>
          </p:cNvPr>
          <p:cNvSpPr txBox="1"/>
          <p:nvPr/>
        </p:nvSpPr>
        <p:spPr>
          <a:xfrm>
            <a:off x="425303" y="196422"/>
            <a:ext cx="29884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영상 스트리밍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39525B-FCCA-4794-9C71-CB59192A5577}"/>
              </a:ext>
            </a:extLst>
          </p:cNvPr>
          <p:cNvCxnSpPr>
            <a:cxnSpLocks/>
          </p:cNvCxnSpPr>
          <p:nvPr/>
        </p:nvCxnSpPr>
        <p:spPr>
          <a:xfrm>
            <a:off x="678976" y="2571750"/>
            <a:ext cx="7786047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A1C1CB-A444-41B6-921A-D1C683074880}"/>
              </a:ext>
            </a:extLst>
          </p:cNvPr>
          <p:cNvSpPr txBox="1"/>
          <p:nvPr/>
        </p:nvSpPr>
        <p:spPr>
          <a:xfrm>
            <a:off x="1865030" y="2331487"/>
            <a:ext cx="51589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3.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컨트롤러를 이용한 원격 차량 운전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499810" y="219541"/>
            <a:ext cx="52168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3.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컨트롤러를 이용한 원격 차량 제어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AF5F3-051F-4F26-90A2-3D8A54B58C51}"/>
              </a:ext>
            </a:extLst>
          </p:cNvPr>
          <p:cNvSpPr txBox="1"/>
          <p:nvPr/>
        </p:nvSpPr>
        <p:spPr>
          <a:xfrm>
            <a:off x="425302" y="2836056"/>
            <a:ext cx="8569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가변저항 센서 모듈을 컨트롤러에 부착하여 조작된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데이터값들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(0~1023)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블루투스 통신으로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VR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기기에 장착된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App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전달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1) </a:t>
            </a:r>
            <a:r>
              <a:rPr lang="ko-KR" altLang="ko-KR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핸들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좌,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우 각도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범위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계산하여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범위 값에 대한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문자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값을 설정하여 UART 포트를 통해 블루투스 통신으로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어플리케이션에 전달하였다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2) </a:t>
            </a:r>
            <a:r>
              <a:rPr lang="ko-KR" altLang="en-US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페달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밟는 정도에 따라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범위를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계산하여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범위 값에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대한 문자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값을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설정하여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UART 포트 통해 블루투스 통신으로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어플리케이션에 전달하였다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3) </a:t>
            </a:r>
            <a:r>
              <a:rPr lang="ko-KR" altLang="en-US" sz="12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기어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전진,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후진,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중립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범위를 설정하여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범위 값에 대한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문자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설정하여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UART 포트 통해  블루투스 통신으로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어플리케이션에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전달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하였다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54053F-CF69-4570-9FF0-C6007C3A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1" y="795121"/>
            <a:ext cx="4137564" cy="19441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67FD40-BD9B-432C-AB09-38A4DA6E05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37839" y="768038"/>
            <a:ext cx="4065180" cy="19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AF5F3-051F-4F26-90A2-3D8A54B58C51}"/>
              </a:ext>
            </a:extLst>
          </p:cNvPr>
          <p:cNvSpPr txBox="1"/>
          <p:nvPr/>
        </p:nvSpPr>
        <p:spPr>
          <a:xfrm>
            <a:off x="425302" y="3075754"/>
            <a:ext cx="8569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원격으로 차량을 운전하는 것을 구현하기 위해 중계 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와의 통신을 하도록 구현</a:t>
            </a:r>
            <a:endParaRPr lang="en-US" altLang="ko-KR" sz="1200" dirty="0">
              <a:highlight>
                <a:srgbClr val="FFFF00"/>
              </a:highlight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차량 제어를 위한 모터 </a:t>
            </a:r>
            <a:r>
              <a:rPr lang="ko-KR" altLang="en-US" sz="1200" dirty="0" err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쉴드와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센서 </a:t>
            </a:r>
            <a:r>
              <a:rPr lang="ko-KR" altLang="en-US" sz="1200" dirty="0" err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서버와의 통신을 위한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WIFI </a:t>
            </a:r>
            <a:r>
              <a:rPr lang="ko-KR" altLang="en-US" sz="1200" dirty="0" err="1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쉴드를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RC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CAR</a:t>
            </a:r>
            <a:r>
              <a:rPr lang="ko-KR" altLang="en-US" sz="120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부착</a:t>
            </a:r>
            <a:endParaRPr lang="en-US" altLang="ko-KR" sz="12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1)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모터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DC모터의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+,- 단자를 채널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A의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+,-에 연결시켜 모터의 같은 물리적인 입출력을 제어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2)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센서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모터쉴드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위에 결합하여 서브모터에 연결된 선을 아날로그 입출력에 연결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3) WIFI </a:t>
            </a:r>
            <a:r>
              <a:rPr lang="ko-KR" altLang="en-US" sz="12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쉴드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차량과 서버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간의 와이파이 통신을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통해서</a:t>
            </a:r>
            <a:r>
              <a:rPr lang="en-US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컨트롤러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조작한 값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</a:t>
            </a:r>
            <a:r>
              <a:rPr lang="ko-KR" altLang="ko-KR" sz="1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량 제어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75043B1-0507-4B4D-811B-E830E5650B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9216" y="859108"/>
            <a:ext cx="3939482" cy="20941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F3CC2C-C8B5-4263-9D9C-063F2CFC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" y="933583"/>
            <a:ext cx="4316818" cy="20179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440A844-0DF3-476E-891D-A902E9D1DFB2}"/>
              </a:ext>
            </a:extLst>
          </p:cNvPr>
          <p:cNvSpPr txBox="1"/>
          <p:nvPr/>
        </p:nvSpPr>
        <p:spPr>
          <a:xfrm>
            <a:off x="493036" y="230181"/>
            <a:ext cx="52642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3.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컨트롤러를 이용한 원격 차량 제어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549</Words>
  <Application>Microsoft Office PowerPoint</Application>
  <PresentationFormat>화면 슬라이드 쇼(16:9)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PT Sans</vt:lpstr>
      <vt:lpstr>나눔고딕 ExtraBold</vt:lpstr>
      <vt:lpstr>대한</vt:lpstr>
      <vt:lpstr>맑은 고딕</vt:lpstr>
      <vt:lpstr>맑은 고딕 Semilight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나윤호</cp:lastModifiedBy>
  <cp:revision>670</cp:revision>
  <dcterms:created xsi:type="dcterms:W3CDTF">2017-03-06T03:32:18Z</dcterms:created>
  <dcterms:modified xsi:type="dcterms:W3CDTF">2018-11-21T16:59:26Z</dcterms:modified>
</cp:coreProperties>
</file>