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393" r:id="rId4"/>
    <p:sldId id="385" r:id="rId5"/>
    <p:sldId id="386" r:id="rId6"/>
    <p:sldId id="388" r:id="rId7"/>
    <p:sldId id="389" r:id="rId8"/>
    <p:sldId id="396" r:id="rId9"/>
    <p:sldId id="390" r:id="rId10"/>
    <p:sldId id="384" r:id="rId11"/>
    <p:sldId id="380" r:id="rId12"/>
    <p:sldId id="395" r:id="rId13"/>
    <p:sldId id="382" r:id="rId14"/>
    <p:sldId id="279" r:id="rId15"/>
    <p:sldId id="387" r:id="rId16"/>
    <p:sldId id="374" r:id="rId17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2063" y="2239282"/>
            <a:ext cx="41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73273" y="2061755"/>
            <a:ext cx="4201201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AB612-8C57-492D-9FEE-B10EA56056DB}"/>
              </a:ext>
            </a:extLst>
          </p:cNvPr>
          <p:cNvSpPr txBox="1"/>
          <p:nvPr/>
        </p:nvSpPr>
        <p:spPr>
          <a:xfrm>
            <a:off x="5676901" y="3365500"/>
            <a:ext cx="3111500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2018</a:t>
            </a:r>
            <a:r>
              <a:rPr lang="ko-KR" altLang="en-US" b="1" dirty="0">
                <a:latin typeface="대한" panose="020B0303000000000000" pitchFamily="50" charset="-127"/>
                <a:ea typeface="대한" panose="020B0303000000000000" pitchFamily="50" charset="-127"/>
              </a:rPr>
              <a:t> 정보통신종합설계 최종발표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100" b="1" dirty="0">
                <a:latin typeface="대한" panose="020B0303000000000000" pitchFamily="50" charset="-127"/>
                <a:ea typeface="대한" panose="020B0303000000000000" pitchFamily="50" charset="-127"/>
              </a:rPr>
              <a:t>한국외국어대학교 정보통신공학과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050" dirty="0">
                <a:latin typeface="대한" panose="020B0303000000000000" pitchFamily="50" charset="-127"/>
                <a:ea typeface="대한" panose="020B0303000000000000" pitchFamily="50" charset="-127"/>
              </a:rPr>
              <a:t>팀장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 박지훈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류형오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나윤호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유한석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유정현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Frame Compression</a:t>
            </a: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Media Transmission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기술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Frame Compression</a:t>
            </a:r>
            <a:endParaRPr lang="ko-KR" altLang="en-US" dirty="0">
              <a:latin typeface="PT Sans" panose="020B050302020302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DAE2B-C170-4F23-AF2F-1CA363D0D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" y="1124750"/>
            <a:ext cx="7037652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3AD56-B1E5-4EFB-83A6-CED4FFEF9E5C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B4776-A4A1-4AF0-BC2D-1F639748A621}"/>
              </a:ext>
            </a:extLst>
          </p:cNvPr>
          <p:cNvSpPr txBox="1"/>
          <p:nvPr/>
        </p:nvSpPr>
        <p:spPr>
          <a:xfrm>
            <a:off x="684052" y="1230844"/>
            <a:ext cx="6204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100" dirty="0">
                <a:latin typeface="대한" panose="020B0303000000000000" pitchFamily="50" charset="-127"/>
                <a:ea typeface="대한" panose="020B0303000000000000" pitchFamily="50" charset="-127"/>
              </a:rPr>
              <a:t> - </a:t>
            </a:r>
            <a:r>
              <a:rPr lang="en-US" altLang="ko-KR" sz="1400" b="1" dirty="0">
                <a:latin typeface="대한" panose="020B0303000000000000" pitchFamily="50" charset="-127"/>
                <a:ea typeface="대한" panose="020B0303000000000000" pitchFamily="50" charset="-127"/>
              </a:rPr>
              <a:t>TCP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RTSP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참조하여 독자적으로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Media Transmission TCP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만들었다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프레임의 길이를 측정하여 해당 정보를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4byte 'Frame Data Size'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로 추가해준다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마지막으로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 identification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위해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1Byte Header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를 추가하여 캡슐화를 완료한다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Receiver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수신 받은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Packet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역캡슐화하고 수신 받을 프레임의 길이를 예측한다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프레임 데이터가 들어오게 되면 프레임 데이터를 조합하여 화면에 띄워 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fontAlgn="base" latinLnBrk="1"/>
            <a:endParaRPr lang="en-US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fontAlgn="base" latinLnBrk="1"/>
            <a:endParaRPr lang="ko-KR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C3B212-0DDF-4A8A-A406-92A336477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2871098"/>
            <a:ext cx="5949950" cy="435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4EF55-51CB-4173-8322-28D057CEDA0A}"/>
              </a:ext>
            </a:extLst>
          </p:cNvPr>
          <p:cNvSpPr txBox="1"/>
          <p:nvPr/>
        </p:nvSpPr>
        <p:spPr>
          <a:xfrm>
            <a:off x="3724275" y="3476002"/>
            <a:ext cx="169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PT Sans" panose="020B0503020203020204"/>
              </a:rPr>
              <a:t>&lt;Packet Frame Structure&gt;</a:t>
            </a:r>
            <a:endParaRPr lang="ko-KR" altLang="en-US" sz="1000" dirty="0">
              <a:latin typeface="PT Sans" panose="020B0503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66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34370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창의성 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3300" b="1" dirty="0" err="1">
                <a:latin typeface="PT Sans" panose="020B0503020203020204"/>
                <a:ea typeface="PT Sans" panose="020B0503020203020204" pitchFamily="34" charset="0"/>
              </a:rPr>
              <a:t>특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장점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05EB40-DF38-4607-9ED7-EF1FEC2BB8E8}"/>
              </a:ext>
            </a:extLst>
          </p:cNvPr>
          <p:cNvGrpSpPr/>
          <p:nvPr/>
        </p:nvGrpSpPr>
        <p:grpSpPr>
          <a:xfrm>
            <a:off x="1097277" y="2571750"/>
            <a:ext cx="5825067" cy="1473974"/>
            <a:chOff x="6373645" y="2135893"/>
            <a:chExt cx="5825067" cy="147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F2292F-1102-4780-9581-C1FD1B959CD8}"/>
                </a:ext>
              </a:extLst>
            </p:cNvPr>
            <p:cNvSpPr/>
            <p:nvPr/>
          </p:nvSpPr>
          <p:spPr>
            <a:xfrm>
              <a:off x="6373645" y="2135893"/>
              <a:ext cx="1737976" cy="363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 latinLnBrk="1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한정된 시야의 극복</a:t>
              </a:r>
              <a:endParaRPr lang="ko-KR" altLang="en-US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A5E636-BE67-4465-93D5-8556A6C32C0C}"/>
                </a:ext>
              </a:extLst>
            </p:cNvPr>
            <p:cNvSpPr txBox="1"/>
            <p:nvPr/>
          </p:nvSpPr>
          <p:spPr>
            <a:xfrm>
              <a:off x="6664899" y="2478788"/>
              <a:ext cx="5533813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1"/>
              <a:endParaRPr lang="en-US" altLang="ko-KR" dirty="0"/>
            </a:p>
            <a:p>
              <a:pPr fontAlgn="base" latinLnBrk="1"/>
              <a:r>
                <a:rPr lang="en-US" altLang="ko-KR" dirty="0"/>
                <a:t>2D</a:t>
              </a:r>
              <a:r>
                <a:rPr lang="ko-KR" altLang="en-US" dirty="0"/>
                <a:t>의 영상만을 제공하는 기존 무선조종 </a:t>
              </a:r>
              <a:r>
                <a:rPr lang="en-US" altLang="ko-KR" dirty="0"/>
                <a:t>RC</a:t>
              </a:r>
              <a:r>
                <a:rPr lang="ko-KR" altLang="en-US" dirty="0" err="1"/>
                <a:t>카와</a:t>
              </a:r>
              <a:r>
                <a:rPr lang="ko-KR" altLang="en-US" dirty="0"/>
                <a:t> 달리 실제 화면 영상을 </a:t>
              </a:r>
              <a:r>
                <a:rPr lang="en-US" altLang="ko-KR" dirty="0"/>
                <a:t>360</a:t>
              </a:r>
              <a:r>
                <a:rPr lang="ko-KR" altLang="en-US" dirty="0"/>
                <a:t>도 카메라의 </a:t>
              </a:r>
              <a:r>
                <a:rPr lang="ko-KR" altLang="en-US" dirty="0" err="1"/>
                <a:t>스티칭기법을</a:t>
              </a:r>
              <a:r>
                <a:rPr lang="ko-KR" altLang="en-US" dirty="0"/>
                <a:t> 통하여 </a:t>
              </a:r>
              <a:r>
                <a:rPr lang="en-US" altLang="ko-KR" dirty="0"/>
                <a:t>3D </a:t>
              </a:r>
              <a:r>
                <a:rPr lang="ko-KR" altLang="en-US" dirty="0"/>
                <a:t>영상을 제공하여 실제 운전하는 것과 같은 현장감을 줌</a:t>
              </a:r>
            </a:p>
            <a:p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E359B4-E57D-42DD-9D53-12232790D7C7}"/>
              </a:ext>
            </a:extLst>
          </p:cNvPr>
          <p:cNvGrpSpPr/>
          <p:nvPr/>
        </p:nvGrpSpPr>
        <p:grpSpPr>
          <a:xfrm>
            <a:off x="1097277" y="1266508"/>
            <a:ext cx="5936406" cy="992437"/>
            <a:chOff x="6745331" y="697741"/>
            <a:chExt cx="5936406" cy="99243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07FF75-F73D-493E-A897-D8663E5358A0}"/>
                </a:ext>
              </a:extLst>
            </p:cNvPr>
            <p:cNvSpPr/>
            <p:nvPr/>
          </p:nvSpPr>
          <p:spPr>
            <a:xfrm>
              <a:off x="6745331" y="697741"/>
              <a:ext cx="1889760" cy="380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>
                <a:lnSpc>
                  <a:spcPct val="15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거리제약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의 극복</a:t>
              </a:r>
              <a:endParaRPr lang="en-US" altLang="ko-KR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273C10-48C9-4F52-8470-1871067BE2AC}"/>
                </a:ext>
              </a:extLst>
            </p:cNvPr>
            <p:cNvSpPr txBox="1"/>
            <p:nvPr/>
          </p:nvSpPr>
          <p:spPr>
            <a:xfrm>
              <a:off x="6856670" y="1182347"/>
              <a:ext cx="58250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    </a:t>
              </a:r>
              <a:r>
                <a:rPr lang="ko-KR" altLang="en-US" dirty="0">
                  <a:latin typeface="Calibri (본문)"/>
                  <a:ea typeface="대한" panose="020B0303000000000000" pitchFamily="50" charset="-127"/>
                </a:rPr>
                <a:t>근거리에서만 할 수 있는 기존 원격제어 제품들과 달리 거리제약 없이                      </a:t>
              </a:r>
            </a:p>
            <a:p>
              <a:r>
                <a:rPr lang="en-US" altLang="ko-KR" dirty="0">
                  <a:latin typeface="Calibri (본문)"/>
                  <a:ea typeface="대한" panose="020B0303000000000000" pitchFamily="50" charset="-127"/>
                </a:rPr>
                <a:t>     VR</a:t>
              </a:r>
              <a:r>
                <a:rPr lang="ko-KR" altLang="en-US" dirty="0">
                  <a:latin typeface="Calibri (본문)"/>
                  <a:ea typeface="대한" panose="020B0303000000000000" pitchFamily="50" charset="-127"/>
                </a:rPr>
                <a:t>기기를 통해 집에서도 컨텐츠를 제공받을 수 있음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2556578" y="1852639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4007773" y="2284463"/>
            <a:ext cx="11270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시연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앞쪽에 준비된 작품을 시연하도록 하겠습니다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.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598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47316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7316" y="70898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47316" y="14624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5626" y="224608"/>
            <a:ext cx="1415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1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작품소개</a:t>
            </a:r>
            <a:endParaRPr lang="id-ID" sz="3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168" y="930534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개발 동기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3552" y="529783"/>
            <a:ext cx="2477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OUR</a:t>
            </a:r>
            <a:endParaRPr lang="en-US" sz="3300" b="1" spc="45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3552" y="1554376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  <a:endParaRPr lang="id-ID" sz="750" kern="100" spc="225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1A156713-E01C-40B3-B01D-EB444AECB269}"/>
              </a:ext>
            </a:extLst>
          </p:cNvPr>
          <p:cNvCxnSpPr>
            <a:cxnSpLocks/>
          </p:cNvCxnSpPr>
          <p:nvPr/>
        </p:nvCxnSpPr>
        <p:spPr>
          <a:xfrm>
            <a:off x="4959930" y="22085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DDFC4B-742F-4669-8FBD-31BFE1EC7601}"/>
              </a:ext>
            </a:extLst>
          </p:cNvPr>
          <p:cNvSpPr txBox="1"/>
          <p:nvPr/>
        </p:nvSpPr>
        <p:spPr>
          <a:xfrm>
            <a:off x="5009168" y="1687538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시스템 소개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4992430-04BE-46E6-802B-6B90833BFB4D}"/>
              </a:ext>
            </a:extLst>
          </p:cNvPr>
          <p:cNvCxnSpPr>
            <a:cxnSpLocks/>
          </p:cNvCxnSpPr>
          <p:nvPr/>
        </p:nvCxnSpPr>
        <p:spPr>
          <a:xfrm>
            <a:off x="4959929" y="357945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F9246A-09EF-4470-9F20-74D4A287D00E}"/>
              </a:ext>
            </a:extLst>
          </p:cNvPr>
          <p:cNvSpPr txBox="1"/>
          <p:nvPr/>
        </p:nvSpPr>
        <p:spPr>
          <a:xfrm>
            <a:off x="4934703" y="2378076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적용 기술 소개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59783FC-B162-4A98-9EE6-EA4435EC0A01}"/>
              </a:ext>
            </a:extLst>
          </p:cNvPr>
          <p:cNvCxnSpPr>
            <a:cxnSpLocks/>
          </p:cNvCxnSpPr>
          <p:nvPr/>
        </p:nvCxnSpPr>
        <p:spPr>
          <a:xfrm>
            <a:off x="4959928" y="431834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71A774-0765-4E8B-AB4C-B5000E7C61ED}"/>
              </a:ext>
            </a:extLst>
          </p:cNvPr>
          <p:cNvSpPr txBox="1"/>
          <p:nvPr/>
        </p:nvSpPr>
        <p:spPr>
          <a:xfrm>
            <a:off x="5009175" y="3041854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창의성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 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특장점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8" name="Straight Connector 19">
            <a:extLst>
              <a:ext uri="{FF2B5EF4-FFF2-40B4-BE49-F238E27FC236}">
                <a16:creationId xmlns:a16="http://schemas.microsoft.com/office/drawing/2014/main" id="{3F217C51-5809-4D9D-97CB-0869CFDE6F1B}"/>
              </a:ext>
            </a:extLst>
          </p:cNvPr>
          <p:cNvCxnSpPr>
            <a:cxnSpLocks/>
          </p:cNvCxnSpPr>
          <p:nvPr/>
        </p:nvCxnSpPr>
        <p:spPr>
          <a:xfrm>
            <a:off x="4959930" y="2866075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E185EDF9-3028-4881-A972-BABC58F5508B}"/>
              </a:ext>
            </a:extLst>
          </p:cNvPr>
          <p:cNvCxnSpPr>
            <a:cxnSpLocks/>
          </p:cNvCxnSpPr>
          <p:nvPr/>
        </p:nvCxnSpPr>
        <p:spPr>
          <a:xfrm>
            <a:off x="4947315" y="4899201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4CCF81-DC49-4258-9F7E-5B58C01AF5C5}"/>
              </a:ext>
            </a:extLst>
          </p:cNvPr>
          <p:cNvSpPr txBox="1"/>
          <p:nvPr/>
        </p:nvSpPr>
        <p:spPr>
          <a:xfrm>
            <a:off x="5009175" y="3747656"/>
            <a:ext cx="211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A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93A12-D628-4D7D-9BCB-1E7D4FA42F31}"/>
              </a:ext>
            </a:extLst>
          </p:cNvPr>
          <p:cNvSpPr txBox="1"/>
          <p:nvPr/>
        </p:nvSpPr>
        <p:spPr>
          <a:xfrm>
            <a:off x="5009168" y="4393518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시연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5" grpId="0"/>
      <p:bldP spid="23" grpId="0"/>
      <p:bldP spid="25" grpId="0"/>
      <p:bldP spid="27" grpId="0"/>
      <p:bldP spid="2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작품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ACEDC-554E-4D61-8A65-884C7432E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9" y="2784339"/>
            <a:ext cx="4844799" cy="1687671"/>
          </a:xfrm>
          <a:prstGeom prst="rect">
            <a:avLst/>
          </a:prstGeom>
          <a:ln w="38100">
            <a:solidFill>
              <a:schemeClr val="bg1"/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2EF64-1EBA-43AF-ADD2-CBF980213096}"/>
              </a:ext>
            </a:extLst>
          </p:cNvPr>
          <p:cNvSpPr txBox="1"/>
          <p:nvPr/>
        </p:nvSpPr>
        <p:spPr>
          <a:xfrm>
            <a:off x="2460007" y="2552651"/>
            <a:ext cx="4223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66CBA-847E-4375-B888-573AFC84E07F}"/>
              </a:ext>
            </a:extLst>
          </p:cNvPr>
          <p:cNvSpPr txBox="1"/>
          <p:nvPr/>
        </p:nvSpPr>
        <p:spPr>
          <a:xfrm>
            <a:off x="1402079" y="1331289"/>
            <a:ext cx="660400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도 아바타 드라이버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삼성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기어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이용해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영상의 한정된 시야에서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벗어나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3D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영상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</a:t>
            </a:r>
            <a:r>
              <a:rPr lang="ko-KR" altLang="en-US" sz="1400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실시간으로 스트리밍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하여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Rc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카의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인칭 시점으로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보며 조종함으로써 실제 주행을 체험하는 것 같은 재미를 제공하는 작품이다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ko-KR" altLang="en-US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2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/>
      <p:bldP spid="3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4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1DAE35-C3F6-4E21-B0CE-53F9ADEFBA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0" y="787962"/>
            <a:ext cx="2755393" cy="2362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F2004C-8E3A-468F-AAE6-7F6D2F26F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3" y="1156829"/>
            <a:ext cx="2656116" cy="199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7F603-3098-4612-BCA8-C957B233FF6B}"/>
              </a:ext>
            </a:extLst>
          </p:cNvPr>
          <p:cNvSpPr txBox="1"/>
          <p:nvPr/>
        </p:nvSpPr>
        <p:spPr>
          <a:xfrm>
            <a:off x="983915" y="3323165"/>
            <a:ext cx="74381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들어 </a:t>
            </a:r>
            <a:r>
              <a:rPr lang="en-US" altLang="ko-KR" dirty="0"/>
              <a:t>RC</a:t>
            </a:r>
            <a:r>
              <a:rPr lang="ko-KR" altLang="en-US" dirty="0"/>
              <a:t>카</a:t>
            </a:r>
            <a:r>
              <a:rPr lang="en-US" altLang="ko-KR" dirty="0"/>
              <a:t>, VR </a:t>
            </a:r>
            <a:r>
              <a:rPr lang="ko-KR" altLang="en-US" dirty="0"/>
              <a:t>등과 같은 장난감의 출원과 시장규모가 최근 </a:t>
            </a:r>
            <a:r>
              <a:rPr lang="en-US" altLang="ko-KR" dirty="0"/>
              <a:t>5</a:t>
            </a:r>
            <a:r>
              <a:rPr lang="ko-KR" altLang="en-US" dirty="0"/>
              <a:t>년사이 지속적으로 증가하는 추세를</a:t>
            </a:r>
            <a:r>
              <a:rPr lang="en-US" altLang="ko-KR" dirty="0"/>
              <a:t>  </a:t>
            </a:r>
            <a:r>
              <a:rPr lang="ko-KR" altLang="en-US" dirty="0" err="1"/>
              <a:t>볼때</a:t>
            </a:r>
            <a:r>
              <a:rPr lang="ko-KR" altLang="en-US" dirty="0"/>
              <a:t> </a:t>
            </a:r>
            <a:r>
              <a:rPr lang="en-US" altLang="ko-KR" dirty="0"/>
              <a:t>RC</a:t>
            </a:r>
            <a:r>
              <a:rPr lang="ko-KR" altLang="en-US" dirty="0" err="1"/>
              <a:t>카와</a:t>
            </a:r>
            <a:r>
              <a:rPr lang="ko-KR" altLang="en-US" dirty="0"/>
              <a:t> </a:t>
            </a:r>
            <a:r>
              <a:rPr lang="en-US" altLang="ko-KR" dirty="0"/>
              <a:t>VR</a:t>
            </a:r>
            <a:r>
              <a:rPr lang="ko-KR" altLang="en-US" dirty="0"/>
              <a:t>을 결합한 원격제어 차량을 통해 </a:t>
            </a:r>
            <a:r>
              <a:rPr lang="ko-KR" altLang="en-US" dirty="0" err="1"/>
              <a:t>혼합현실적인</a:t>
            </a:r>
            <a:r>
              <a:rPr lang="ko-KR" altLang="en-US" dirty="0"/>
              <a:t> 요소를 더해 새로운 컨텐츠를 </a:t>
            </a:r>
            <a:r>
              <a:rPr lang="ko-KR" altLang="en-US" dirty="0" err="1"/>
              <a:t>만들어낼수</a:t>
            </a:r>
            <a:r>
              <a:rPr lang="ko-KR" altLang="en-US" dirty="0"/>
              <a:t>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92B9-2F37-44C9-BCA0-A2C62ECBD63C}"/>
              </a:ext>
            </a:extLst>
          </p:cNvPr>
          <p:cNvSpPr txBox="1"/>
          <p:nvPr/>
        </p:nvSpPr>
        <p:spPr>
          <a:xfrm>
            <a:off x="6068623" y="3082280"/>
            <a:ext cx="141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</a:t>
            </a:r>
            <a:r>
              <a:rPr lang="ko-KR" altLang="en-US" sz="1000" dirty="0"/>
              <a:t> </a:t>
            </a:r>
            <a:r>
              <a:rPr lang="en-US" altLang="ko-KR" sz="1000" dirty="0"/>
              <a:t>intelligence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2796761" y="2284463"/>
            <a:ext cx="354906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시스템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전체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세부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D5973-C8EC-499D-9BE3-BAD51BC70981}"/>
              </a:ext>
            </a:extLst>
          </p:cNvPr>
          <p:cNvSpPr txBox="1"/>
          <p:nvPr/>
        </p:nvSpPr>
        <p:spPr>
          <a:xfrm>
            <a:off x="3623733" y="3330902"/>
            <a:ext cx="177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통신 흐름도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</a:t>
            </a:r>
            <a:r>
              <a:rPr lang="ko-KR" altLang="en-US" dirty="0">
                <a:latin typeface="PT Sans" panose="020B0503020203020204"/>
              </a:rPr>
              <a:t>전체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B2A4-2047-4C30-8103-486C9AA9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21" y="98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681697-5D49-40BB-A43B-47F18274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09" y="1198237"/>
            <a:ext cx="5437411" cy="31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</a:t>
            </a:r>
            <a:r>
              <a:rPr lang="ko-KR" altLang="en-US" dirty="0">
                <a:latin typeface="PT Sans" panose="020B0503020203020204"/>
              </a:rPr>
              <a:t>세부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B2A4-2047-4C30-8103-486C9AA9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21" y="98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9CA67-A3A1-49F3-B5E2-3033A890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5" y="1148069"/>
            <a:ext cx="5671570" cy="30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3. </a:t>
            </a:r>
            <a:r>
              <a:rPr lang="ko-KR" altLang="en-US" dirty="0">
                <a:latin typeface="PT Sans" panose="020B0503020203020204"/>
              </a:rPr>
              <a:t>통신 흐름도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C818E-941C-4426-B678-945B3548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723" y="832345"/>
            <a:ext cx="12451248" cy="58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78B4A-16DC-4112-8329-DFC6CB18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8" y="1152457"/>
            <a:ext cx="6883030" cy="32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화면 슬라이드 쇼(16:9)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Calibri (본문)</vt:lpstr>
      <vt:lpstr>PT Sans</vt:lpstr>
      <vt:lpstr>나눔고딕 ExtraBold</vt:lpstr>
      <vt:lpstr>대한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IceVR@outlook.kr</cp:lastModifiedBy>
  <cp:revision>604</cp:revision>
  <dcterms:created xsi:type="dcterms:W3CDTF">2017-03-06T03:32:18Z</dcterms:created>
  <dcterms:modified xsi:type="dcterms:W3CDTF">2018-12-06T05:56:36Z</dcterms:modified>
</cp:coreProperties>
</file>