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77" r:id="rId6"/>
    <p:sldId id="269" r:id="rId7"/>
    <p:sldId id="278" r:id="rId8"/>
    <p:sldId id="275" r:id="rId9"/>
    <p:sldId id="276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B64-975E-43A6-A1E0-1F204B78C614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01A-A5A4-4A57-9F7C-1C8AD3B281BD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2D3C-98B8-4C94-BA1D-0E349EDBC68D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898-3741-450C-AD3E-9954252BEA85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A960-BD34-4FD2-9980-198630075C17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770-7D29-4BB4-B35C-5F0C15321E10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730-432F-4F38-AE2A-4CF7970488EA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06F3-CD32-406A-BE9F-6B269C2859A5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A6BB-DD33-41E5-A85D-8DA2A3FCE4A1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645E-966C-4250-AB75-C238F5866D10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966-B192-43B1-9203-5429A1E9CB92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A984-09FE-4EFD-BEFB-E00B02E25789}" type="datetime1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220771" y="2426603"/>
            <a:ext cx="4900413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핵심기술보고서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87828" y="3779242"/>
            <a:ext cx="4166302" cy="748557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팀명</a:t>
            </a:r>
            <a:r>
              <a:rPr lang="en-US" altLang="ko-KR" sz="1400" dirty="0">
                <a:latin typeface="+mj-ea"/>
                <a:ea typeface="+mj-ea"/>
              </a:rPr>
              <a:t>: 1</a:t>
            </a:r>
            <a:r>
              <a:rPr lang="ko-KR" altLang="en-US" sz="1400" dirty="0">
                <a:latin typeface="+mj-ea"/>
                <a:ea typeface="+mj-ea"/>
              </a:rPr>
              <a:t>팀</a:t>
            </a:r>
            <a:r>
              <a:rPr lang="en-US" altLang="ko-KR" sz="1400" dirty="0">
                <a:latin typeface="+mj-ea"/>
                <a:ea typeface="+mj-ea"/>
              </a:rPr>
              <a:t>(VICER) </a:t>
            </a:r>
            <a:r>
              <a:rPr lang="ko-KR" altLang="en-US" sz="1400" dirty="0">
                <a:latin typeface="+mj-ea"/>
                <a:ea typeface="+mj-ea"/>
              </a:rPr>
              <a:t>팀원</a:t>
            </a:r>
            <a:r>
              <a:rPr lang="en-US" altLang="ko-KR" sz="1400" dirty="0">
                <a:latin typeface="+mj-ea"/>
                <a:ea typeface="+mj-ea"/>
              </a:rPr>
              <a:t>: 201502085 </a:t>
            </a:r>
            <a:r>
              <a:rPr lang="ko-KR" altLang="en-US" sz="1400" dirty="0">
                <a:latin typeface="+mj-ea"/>
                <a:ea typeface="+mj-ea"/>
              </a:rPr>
              <a:t>유정현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제출</a:t>
            </a:r>
            <a:r>
              <a:rPr lang="en-US" altLang="ko-KR" sz="1400" dirty="0">
                <a:latin typeface="+mj-ea"/>
                <a:ea typeface="+mj-ea"/>
              </a:rPr>
              <a:t>: 2018</a:t>
            </a:r>
            <a:r>
              <a:rPr lang="ko-KR" altLang="en-US" sz="1400" dirty="0">
                <a:latin typeface="+mj-ea"/>
                <a:ea typeface="+mj-ea"/>
              </a:rPr>
              <a:t>년 </a:t>
            </a:r>
            <a:r>
              <a:rPr lang="en-US" altLang="ko-KR" sz="1400" dirty="0">
                <a:latin typeface="+mj-ea"/>
                <a:ea typeface="+mj-ea"/>
              </a:rPr>
              <a:t>11</a:t>
            </a:r>
            <a:r>
              <a:rPr lang="ko-KR" altLang="en-US" sz="1400" dirty="0">
                <a:latin typeface="+mj-ea"/>
                <a:ea typeface="+mj-ea"/>
              </a:rPr>
              <a:t>월 </a:t>
            </a: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일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목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요일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DFFD4D-6FAA-4804-B1FE-70BBF1A0B77D}"/>
              </a:ext>
            </a:extLst>
          </p:cNvPr>
          <p:cNvCxnSpPr>
            <a:cxnSpLocks/>
          </p:cNvCxnSpPr>
          <p:nvPr/>
        </p:nvCxnSpPr>
        <p:spPr>
          <a:xfrm>
            <a:off x="0" y="3641040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93EB61-EA4B-4562-A87A-A8F611F2CBAD}"/>
              </a:ext>
            </a:extLst>
          </p:cNvPr>
          <p:cNvSpPr/>
          <p:nvPr/>
        </p:nvSpPr>
        <p:spPr>
          <a:xfrm>
            <a:off x="1527139" y="1933700"/>
            <a:ext cx="6287679" cy="2990599"/>
          </a:xfrm>
          <a:prstGeom prst="roundRect">
            <a:avLst/>
          </a:prstGeom>
          <a:noFill/>
          <a:ln w="266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04943-EE6F-4F4D-A642-26FBA822F010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C3B206-1653-4E18-88A8-E8355F29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향후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D19BD-6AF8-4380-99C7-B92993C4AC79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4C4770-99DA-4407-9F4B-5E8B0F6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34B989-2E9F-4B7C-ADBA-B70A4EEB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63217"/>
              </p:ext>
            </p:extLst>
          </p:nvPr>
        </p:nvGraphicFramePr>
        <p:xfrm>
          <a:off x="450916" y="1934327"/>
          <a:ext cx="8242168" cy="264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9288">
                  <a:extLst>
                    <a:ext uri="{9D8B030D-6E8A-4147-A177-3AD203B41FA5}">
                      <a16:colId xmlns:a16="http://schemas.microsoft.com/office/drawing/2014/main" val="2138550245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1812364003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472301616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21924782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002119380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37410850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949184569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51368514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241629932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4270953827"/>
                    </a:ext>
                  </a:extLst>
                </a:gridCol>
                <a:gridCol w="749288">
                  <a:extLst>
                    <a:ext uri="{9D8B030D-6E8A-4147-A177-3AD203B41FA5}">
                      <a16:colId xmlns:a16="http://schemas.microsoft.com/office/drawing/2014/main" val="2675214819"/>
                    </a:ext>
                  </a:extLst>
                </a:gridCol>
              </a:tblGrid>
              <a:tr h="4035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03423"/>
                  </a:ext>
                </a:extLst>
              </a:tr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48774"/>
                  </a:ext>
                </a:extLst>
              </a:tr>
              <a:tr h="182944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Web Server </a:t>
                      </a:r>
                      <a:r>
                        <a:rPr lang="ko-KR" altLang="en-US" sz="1400" dirty="0"/>
                        <a:t>구축을 위한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JSP(Java Server Page), Servlet, Spring Framework </a:t>
                      </a:r>
                      <a:r>
                        <a:rPr lang="ko-KR" altLang="en-US" sz="1400" dirty="0"/>
                        <a:t>공부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400" dirty="0"/>
                        <a:t>중간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400" b="1" dirty="0"/>
                        <a:t>Spring Framework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MySQL</a:t>
                      </a:r>
                      <a:r>
                        <a:rPr lang="ko-KR" altLang="en-US" sz="1400" dirty="0"/>
                        <a:t>과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b="1" dirty="0"/>
                        <a:t>JDBC</a:t>
                      </a:r>
                      <a:r>
                        <a:rPr lang="ko-KR" altLang="en-US" sz="1400" dirty="0"/>
                        <a:t>를 이용한 </a:t>
                      </a:r>
                      <a:r>
                        <a:rPr lang="en-US" altLang="ko-KR" sz="1400" b="1" dirty="0"/>
                        <a:t>DB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JSON</a:t>
                      </a:r>
                      <a:r>
                        <a:rPr lang="ko-KR" altLang="en-US" sz="1400" dirty="0"/>
                        <a:t>을 이용한 </a:t>
                      </a:r>
                      <a:r>
                        <a:rPr lang="en-US" altLang="ko-KR" sz="1400" b="1" dirty="0"/>
                        <a:t>Android App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b="1" dirty="0"/>
                        <a:t>Web Server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전체적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연동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702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B8B237-80D1-4170-A7C6-ACB88321512F}"/>
              </a:ext>
            </a:extLst>
          </p:cNvPr>
          <p:cNvCxnSpPr>
            <a:cxnSpLocks/>
          </p:cNvCxnSpPr>
          <p:nvPr/>
        </p:nvCxnSpPr>
        <p:spPr>
          <a:xfrm>
            <a:off x="450916" y="2948233"/>
            <a:ext cx="37251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38B448-DC37-47D5-89EB-F1D5B201D432}"/>
              </a:ext>
            </a:extLst>
          </p:cNvPr>
          <p:cNvSpPr txBox="1"/>
          <p:nvPr/>
        </p:nvSpPr>
        <p:spPr>
          <a:xfrm>
            <a:off x="450916" y="4886833"/>
            <a:ext cx="824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사용자로부터 입력 받은 데이터를 </a:t>
            </a:r>
            <a:r>
              <a:rPr lang="en-US" altLang="ko-KR" sz="1400" dirty="0"/>
              <a:t>MySQL</a:t>
            </a:r>
            <a:r>
              <a:rPr lang="ko-KR" altLang="en-US" sz="1400" dirty="0"/>
              <a:t>에 저장하기 </a:t>
            </a:r>
            <a:r>
              <a:rPr lang="en-US" altLang="ko-KR" sz="1400" dirty="0"/>
              <a:t>(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MySQL</a:t>
            </a:r>
            <a:r>
              <a:rPr lang="ko-KR" altLang="en-US" sz="1400" dirty="0"/>
              <a:t>에 저장된 데이터와 조회하여 사용자가 요청한 데이터와 일치하는 정보를</a:t>
            </a:r>
            <a:r>
              <a:rPr lang="en-US" altLang="ko-KR" sz="1400" dirty="0"/>
              <a:t> </a:t>
            </a:r>
            <a:r>
              <a:rPr lang="ko-KR" altLang="en-US" sz="1400" dirty="0"/>
              <a:t>서버에서 조회하기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컨트롤러 연결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안드로이드와의 연동 </a:t>
            </a:r>
            <a:r>
              <a:rPr lang="en-US" altLang="ko-KR" sz="1400" dirty="0"/>
              <a:t>(</a:t>
            </a:r>
            <a:r>
              <a:rPr lang="ko-KR" altLang="en-US" sz="1400" dirty="0"/>
              <a:t>향후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87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464" y="1911134"/>
            <a:ext cx="489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84E988-40F8-496C-9BBF-BE2CB9A6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23550"/>
              </p:ext>
            </p:extLst>
          </p:nvPr>
        </p:nvGraphicFramePr>
        <p:xfrm>
          <a:off x="0" y="3878258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기술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실험 및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ffectLst/>
                        </a:rPr>
                        <a:t>보고 및 향후 계획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58213EA-C4F0-46AA-A8A8-6BDCDB083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0132"/>
              </p:ext>
            </p:extLst>
          </p:nvPr>
        </p:nvGraphicFramePr>
        <p:xfrm>
          <a:off x="0" y="3080208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72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01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02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solidFill>
                            <a:schemeClr val="accent4"/>
                          </a:solidFill>
                          <a:effectLst/>
                        </a:rPr>
                        <a:t>03</a:t>
                      </a:r>
                      <a:endParaRPr lang="ko-KR" altLang="en-US" sz="44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F241FAF-9A3B-4750-8D04-15E82C8E5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0904"/>
              </p:ext>
            </p:extLst>
          </p:nvPr>
        </p:nvGraphicFramePr>
        <p:xfrm>
          <a:off x="0" y="4364610"/>
          <a:ext cx="9144000" cy="41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118">
                  <a:extLst>
                    <a:ext uri="{9D8B030D-6E8A-4147-A177-3AD203B41FA5}">
                      <a16:colId xmlns:a16="http://schemas.microsoft.com/office/drawing/2014/main" val="3465782533"/>
                    </a:ext>
                  </a:extLst>
                </a:gridCol>
                <a:gridCol w="4364610">
                  <a:extLst>
                    <a:ext uri="{9D8B030D-6E8A-4147-A177-3AD203B41FA5}">
                      <a16:colId xmlns:a16="http://schemas.microsoft.com/office/drawing/2014/main" val="2720827181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4158318867"/>
                    </a:ext>
                  </a:extLst>
                </a:gridCol>
              </a:tblGrid>
              <a:tr h="414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8p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3076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14B8FF-BDC3-4DF4-8D20-92EBC4D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00B6F-63FE-4250-9D41-8CBE462EDE2F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A894B-4124-424E-AFBC-63AA62B096B0}"/>
              </a:ext>
            </a:extLst>
          </p:cNvPr>
          <p:cNvSpPr/>
          <p:nvPr/>
        </p:nvSpPr>
        <p:spPr>
          <a:xfrm>
            <a:off x="509046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8C055-8548-4E30-91A6-708BCE5AC39C}"/>
              </a:ext>
            </a:extLst>
          </p:cNvPr>
          <p:cNvSpPr/>
          <p:nvPr/>
        </p:nvSpPr>
        <p:spPr>
          <a:xfrm>
            <a:off x="3648172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B9B68D-ED8B-4F23-A51E-8758A9F1AF05}"/>
              </a:ext>
            </a:extLst>
          </p:cNvPr>
          <p:cNvSpPr/>
          <p:nvPr/>
        </p:nvSpPr>
        <p:spPr>
          <a:xfrm>
            <a:off x="6787298" y="1753658"/>
            <a:ext cx="1640264" cy="1187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DE0853-B9DB-4424-81B0-1FE13DAFE436}"/>
              </a:ext>
            </a:extLst>
          </p:cNvPr>
          <p:cNvCxnSpPr>
            <a:cxnSpLocks/>
          </p:cNvCxnSpPr>
          <p:nvPr/>
        </p:nvCxnSpPr>
        <p:spPr>
          <a:xfrm>
            <a:off x="2149310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BACD8-D4A2-45BA-882A-186FB2B01B23}"/>
              </a:ext>
            </a:extLst>
          </p:cNvPr>
          <p:cNvCxnSpPr>
            <a:cxnSpLocks/>
          </p:cNvCxnSpPr>
          <p:nvPr/>
        </p:nvCxnSpPr>
        <p:spPr>
          <a:xfrm>
            <a:off x="5288436" y="2064743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E2B3D7-2DAE-4317-94EA-BFA41CF010BC}"/>
              </a:ext>
            </a:extLst>
          </p:cNvPr>
          <p:cNvCxnSpPr>
            <a:cxnSpLocks/>
          </p:cNvCxnSpPr>
          <p:nvPr/>
        </p:nvCxnSpPr>
        <p:spPr>
          <a:xfrm flipH="1">
            <a:off x="2149310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EABC74-AD6E-4B8B-9709-BD4A828A7658}"/>
              </a:ext>
            </a:extLst>
          </p:cNvPr>
          <p:cNvCxnSpPr>
            <a:cxnSpLocks/>
          </p:cNvCxnSpPr>
          <p:nvPr/>
        </p:nvCxnSpPr>
        <p:spPr>
          <a:xfrm flipH="1">
            <a:off x="5288436" y="2411178"/>
            <a:ext cx="14988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A53659-1B2F-4241-A36E-82C7B998E821}"/>
              </a:ext>
            </a:extLst>
          </p:cNvPr>
          <p:cNvSpPr txBox="1"/>
          <p:nvPr/>
        </p:nvSpPr>
        <p:spPr>
          <a:xfrm>
            <a:off x="716438" y="2004322"/>
            <a:ext cx="124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00D6E2-0FFF-4C0E-A185-D01D95FFCD45}"/>
              </a:ext>
            </a:extLst>
          </p:cNvPr>
          <p:cNvSpPr txBox="1"/>
          <p:nvPr/>
        </p:nvSpPr>
        <p:spPr>
          <a:xfrm>
            <a:off x="3855564" y="2004323"/>
            <a:ext cx="120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3DB294-DF53-4A65-A8A1-1B3803BE71DE}"/>
              </a:ext>
            </a:extLst>
          </p:cNvPr>
          <p:cNvSpPr txBox="1"/>
          <p:nvPr/>
        </p:nvSpPr>
        <p:spPr>
          <a:xfrm>
            <a:off x="6956983" y="1865823"/>
            <a:ext cx="128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 Server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7B6E78-32B9-4138-ABF5-75F6EFE94FF2}"/>
              </a:ext>
            </a:extLst>
          </p:cNvPr>
          <p:cNvSpPr txBox="1"/>
          <p:nvPr/>
        </p:nvSpPr>
        <p:spPr>
          <a:xfrm>
            <a:off x="2328419" y="158644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03DA02-8F56-4979-BE5D-60E49E2C0EED}"/>
              </a:ext>
            </a:extLst>
          </p:cNvPr>
          <p:cNvSpPr txBox="1"/>
          <p:nvPr/>
        </p:nvSpPr>
        <p:spPr>
          <a:xfrm>
            <a:off x="2328419" y="2501434"/>
            <a:ext cx="116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379B0-F1DD-4A1F-86A9-CBC4B52B04DD}"/>
              </a:ext>
            </a:extLst>
          </p:cNvPr>
          <p:cNvSpPr txBox="1"/>
          <p:nvPr/>
        </p:nvSpPr>
        <p:spPr>
          <a:xfrm>
            <a:off x="405351" y="3323437"/>
            <a:ext cx="8125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 dirty="0"/>
              <a:t>1. </a:t>
            </a:r>
            <a:r>
              <a:rPr lang="ko-KR" altLang="ko-KR" sz="1600" b="1" dirty="0"/>
              <a:t>어플리케이션을 이용하는 사용자 판단</a:t>
            </a:r>
            <a:endParaRPr lang="en-US" altLang="ko-KR" sz="1600" dirty="0"/>
          </a:p>
          <a:p>
            <a:pPr lvl="0"/>
            <a:r>
              <a:rPr lang="ko-KR" altLang="ko-KR" sz="1600" dirty="0"/>
              <a:t>사용자가 어플리케이션 이용을 위해 입력하는 정보들, 이를테면 이름, 전화번호, 차량 번호, 시리얼 번호 등은 요청 시, 어플리케이션과 연동된 </a:t>
            </a:r>
            <a:r>
              <a:rPr lang="ko-KR" altLang="ko-KR" sz="1600" dirty="0" err="1"/>
              <a:t>WAS에서</a:t>
            </a:r>
            <a:r>
              <a:rPr lang="ko-KR" altLang="ko-KR" sz="1600" dirty="0"/>
              <a:t> </a:t>
            </a:r>
            <a:r>
              <a:rPr lang="ko-KR" altLang="ko-KR" sz="1600" dirty="0" err="1"/>
              <a:t>DB에</a:t>
            </a:r>
            <a:r>
              <a:rPr lang="ko-KR" altLang="ko-KR" sz="1600" dirty="0"/>
              <a:t> 접속하여 그것들을 저장하거나, 다른 정보들과 비교하거나, 이에 응답해준다.</a:t>
            </a:r>
            <a:endParaRPr lang="en-US" altLang="ko-KR" sz="1600" dirty="0"/>
          </a:p>
          <a:p>
            <a:pPr lvl="0"/>
            <a:endParaRPr lang="ko-KR" altLang="ko-KR" sz="1600" dirty="0"/>
          </a:p>
          <a:p>
            <a:pPr lvl="0"/>
            <a:r>
              <a:rPr lang="en-US" altLang="ko-KR" sz="1600" b="1" dirty="0"/>
              <a:t>2. </a:t>
            </a:r>
            <a:r>
              <a:rPr lang="ko-KR" altLang="ko-KR" sz="1600" b="1" dirty="0"/>
              <a:t>차량과 컨트롤러의 연결</a:t>
            </a:r>
            <a:r>
              <a:rPr lang="ko-KR" altLang="ko-KR" sz="1600" dirty="0"/>
              <a:t> </a:t>
            </a:r>
            <a:endParaRPr lang="en-US" altLang="ko-KR" sz="1600" dirty="0"/>
          </a:p>
          <a:p>
            <a:pPr lvl="0"/>
            <a:r>
              <a:rPr lang="ko-KR" altLang="ko-KR" sz="1600" dirty="0"/>
              <a:t>사용자가 입력한 시리얼 번호를 토대로 하여, 어플리케이션은 블루투스를 통해 차량과 컨트롤러를 서로 연결시킨다.</a:t>
            </a:r>
          </a:p>
          <a:p>
            <a:endParaRPr lang="en-US" altLang="ko-KR" sz="12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BE2BC38-FF2D-43FF-BC35-7B591072EB93}"/>
              </a:ext>
            </a:extLst>
          </p:cNvPr>
          <p:cNvSpPr/>
          <p:nvPr/>
        </p:nvSpPr>
        <p:spPr>
          <a:xfrm>
            <a:off x="509046" y="5785125"/>
            <a:ext cx="292233" cy="242096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07E2A-8FDE-4168-AA7C-2F8E774F4872}"/>
              </a:ext>
            </a:extLst>
          </p:cNvPr>
          <p:cNvSpPr txBox="1"/>
          <p:nvPr/>
        </p:nvSpPr>
        <p:spPr>
          <a:xfrm>
            <a:off x="801279" y="5556130"/>
            <a:ext cx="794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Spring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Framework</a:t>
            </a:r>
            <a:r>
              <a:rPr lang="ko-KR" altLang="en-US" sz="1600" dirty="0"/>
              <a:t>를 이용하여 만든 </a:t>
            </a:r>
            <a:r>
              <a:rPr lang="en-US" altLang="ko-KR" sz="1600" b="1" dirty="0"/>
              <a:t>Java code</a:t>
            </a:r>
            <a:r>
              <a:rPr lang="ko-KR" altLang="en-US" sz="1600" dirty="0"/>
              <a:t>를 웹컨테이너인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을 이용하여 </a:t>
            </a:r>
            <a:r>
              <a:rPr lang="en-US" altLang="ko-KR" sz="1600" b="1" dirty="0"/>
              <a:t>Back-end</a:t>
            </a:r>
            <a:r>
              <a:rPr lang="ko-KR" altLang="en-US" sz="1600" dirty="0"/>
              <a:t> 처리를 해준다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en-US" altLang="ko-KR" sz="1600" b="1" dirty="0"/>
              <a:t>Tomcat</a:t>
            </a:r>
            <a:r>
              <a:rPr lang="ko-KR" altLang="en-US" sz="1600" dirty="0"/>
              <a:t>이 처리하는 </a:t>
            </a:r>
            <a:r>
              <a:rPr lang="en-US" altLang="ko-KR" sz="1600" b="1" dirty="0"/>
              <a:t>Spring Code</a:t>
            </a:r>
            <a:r>
              <a:rPr lang="ko-KR" altLang="en-US" sz="1600" dirty="0"/>
              <a:t>로 부터 </a:t>
            </a:r>
            <a:r>
              <a:rPr lang="en-US" altLang="ko-KR" sz="1600" b="1" dirty="0"/>
              <a:t>Database</a:t>
            </a:r>
            <a:r>
              <a:rPr lang="ko-KR" altLang="en-US" sz="1600" dirty="0"/>
              <a:t>에서 맞는 정보를 찾아낸다</a:t>
            </a:r>
            <a:r>
              <a:rPr lang="en-US" altLang="ko-KR" sz="1600" dirty="0"/>
              <a:t>.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로그인 및 시리얼 번호 확인을 위한 동적인 페이지 처리</a:t>
            </a:r>
            <a:r>
              <a:rPr lang="en-US" altLang="ko-KR" sz="1600" dirty="0">
                <a:highlight>
                  <a:srgbClr val="FFFF00"/>
                </a:highlight>
              </a:rPr>
              <a:t>)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6F987-324A-459B-B5BF-CA5E45BCA559}"/>
              </a:ext>
            </a:extLst>
          </p:cNvPr>
          <p:cNvSpPr txBox="1"/>
          <p:nvPr/>
        </p:nvSpPr>
        <p:spPr>
          <a:xfrm>
            <a:off x="2382623" y="1330115"/>
            <a:ext cx="106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[HTTP POST]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기술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B9FF4-75FF-4276-AD86-5084D811F387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실험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(1): Spring, </a:t>
            </a:r>
            <a:r>
              <a:rPr lang="en-US" altLang="ko-KR" sz="2000" b="1" dirty="0" err="1">
                <a:solidFill>
                  <a:schemeClr val="accent4"/>
                </a:solidFill>
                <a:latin typeface="+mj-ea"/>
              </a:rPr>
              <a:t>MyBatis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MySQL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연동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BB30-9474-4816-8378-029D835E65FE}"/>
              </a:ext>
            </a:extLst>
          </p:cNvPr>
          <p:cNvSpPr txBox="1"/>
          <p:nvPr/>
        </p:nvSpPr>
        <p:spPr>
          <a:xfrm>
            <a:off x="410966" y="1715464"/>
            <a:ext cx="4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Dependency Injection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4549C-DC16-4AE5-9808-03EC95B4BD74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2D9A2-2354-4C61-A02A-87C41EBCDD97}"/>
              </a:ext>
            </a:extLst>
          </p:cNvPr>
          <p:cNvSpPr/>
          <p:nvPr/>
        </p:nvSpPr>
        <p:spPr>
          <a:xfrm>
            <a:off x="410966" y="2178121"/>
            <a:ext cx="4006921" cy="193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2F8574-3D04-40A7-99DA-1376ECFCCA34}"/>
              </a:ext>
            </a:extLst>
          </p:cNvPr>
          <p:cNvSpPr/>
          <p:nvPr/>
        </p:nvSpPr>
        <p:spPr>
          <a:xfrm>
            <a:off x="410966" y="4424809"/>
            <a:ext cx="4006921" cy="193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67B2A-C753-4B74-97A3-628AF3BB8CDE}"/>
              </a:ext>
            </a:extLst>
          </p:cNvPr>
          <p:cNvSpPr txBox="1"/>
          <p:nvPr/>
        </p:nvSpPr>
        <p:spPr>
          <a:xfrm>
            <a:off x="410966" y="2159014"/>
            <a:ext cx="20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72924E-361C-44CF-AAFF-B09AED5777D6}"/>
              </a:ext>
            </a:extLst>
          </p:cNvPr>
          <p:cNvSpPr txBox="1"/>
          <p:nvPr/>
        </p:nvSpPr>
        <p:spPr>
          <a:xfrm>
            <a:off x="410966" y="4454623"/>
            <a:ext cx="20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3F1D46-DC4D-46C0-8E1C-F6BACDC4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1" y="4823955"/>
            <a:ext cx="2715910" cy="4526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D33964B-7F5C-419D-A4B1-65402CD9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0" y="5404027"/>
            <a:ext cx="3753600" cy="8508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4CDA67-4D7E-4048-ABA8-5C2C4A4A0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0" y="2531510"/>
            <a:ext cx="2881902" cy="1984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31F5FB-3538-4953-A246-1B5FA40DB2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1859" b="61323"/>
          <a:stretch/>
        </p:blipFill>
        <p:spPr>
          <a:xfrm>
            <a:off x="499900" y="2828233"/>
            <a:ext cx="1082320" cy="3009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5FFE45-690A-44B4-A9D6-69B9ACE55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154" y="2823313"/>
            <a:ext cx="1112667" cy="3058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8E68778-17D5-46FE-91A0-F93E1F9EB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00" y="3210747"/>
            <a:ext cx="1804827" cy="54990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631FC6E-D932-4601-BB52-74C2369CA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2685" y="2774283"/>
            <a:ext cx="1416337" cy="4762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D92697-D53B-4F83-8DF8-5AEE606F5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08" y="3294868"/>
            <a:ext cx="1995416" cy="596141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4684B5-9C2B-4340-9273-B076124EABD7}"/>
              </a:ext>
            </a:extLst>
          </p:cNvPr>
          <p:cNvSpPr/>
          <p:nvPr/>
        </p:nvSpPr>
        <p:spPr>
          <a:xfrm>
            <a:off x="4692267" y="2178121"/>
            <a:ext cx="4006921" cy="2645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CBC958-85B6-4515-B38F-92E70B9F9B46}"/>
              </a:ext>
            </a:extLst>
          </p:cNvPr>
          <p:cNvSpPr txBox="1"/>
          <p:nvPr/>
        </p:nvSpPr>
        <p:spPr>
          <a:xfrm>
            <a:off x="4762602" y="1710558"/>
            <a:ext cx="4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MVC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3C388-FED4-4429-BBDE-CC2F9E2B0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406" y="2274839"/>
            <a:ext cx="3886694" cy="871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60AA21-2112-4475-9152-914D18FF1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7406" y="3294868"/>
            <a:ext cx="3886694" cy="5961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E948E7-8A0F-410D-AFCC-0304959CDF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406" y="4039819"/>
            <a:ext cx="2133600" cy="638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F2A6D1-6A54-4DFF-8312-7E4AA6CA3D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800" y="4010639"/>
            <a:ext cx="1638300" cy="628650"/>
          </a:xfrm>
          <a:prstGeom prst="rect">
            <a:avLst/>
          </a:prstGeom>
        </p:spPr>
      </p:pic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9EB6D5EF-DC45-4962-B6DA-E49723E3D202}"/>
              </a:ext>
            </a:extLst>
          </p:cNvPr>
          <p:cNvSpPr/>
          <p:nvPr/>
        </p:nvSpPr>
        <p:spPr>
          <a:xfrm>
            <a:off x="4396752" y="1715463"/>
            <a:ext cx="496097" cy="36933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B4A3556-1528-4BB0-8061-8C39EF9114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2267" y="5519855"/>
            <a:ext cx="3371167" cy="76783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98CCC85-C522-4C93-BF13-5F4874E3F49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073" b="57547"/>
          <a:stretch/>
        </p:blipFill>
        <p:spPr>
          <a:xfrm>
            <a:off x="3592399" y="4912396"/>
            <a:ext cx="2165442" cy="59507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5B4C78-95C4-4F8B-B315-AAC554EF3B26}"/>
              </a:ext>
            </a:extLst>
          </p:cNvPr>
          <p:cNvSpPr/>
          <p:nvPr/>
        </p:nvSpPr>
        <p:spPr>
          <a:xfrm>
            <a:off x="3530045" y="4897912"/>
            <a:ext cx="2234339" cy="5887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D7A5BD-6A3C-4E0D-B297-C8457B1FE46E}"/>
              </a:ext>
            </a:extLst>
          </p:cNvPr>
          <p:cNvSpPr/>
          <p:nvPr/>
        </p:nvSpPr>
        <p:spPr>
          <a:xfrm>
            <a:off x="4691666" y="5507403"/>
            <a:ext cx="3823684" cy="8489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EA0E328-5F78-4BCC-86A5-A3297A7759C3}"/>
              </a:ext>
            </a:extLst>
          </p:cNvPr>
          <p:cNvSpPr/>
          <p:nvPr/>
        </p:nvSpPr>
        <p:spPr>
          <a:xfrm>
            <a:off x="3215811" y="4949072"/>
            <a:ext cx="358686" cy="13980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6DC90EF-C4AA-4115-A634-F72C5FD5F117}"/>
              </a:ext>
            </a:extLst>
          </p:cNvPr>
          <p:cNvSpPr/>
          <p:nvPr/>
        </p:nvSpPr>
        <p:spPr>
          <a:xfrm>
            <a:off x="4269768" y="5819105"/>
            <a:ext cx="421897" cy="12159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5617D4-5B16-4FF7-A71B-A6DA20D990B2}"/>
              </a:ext>
            </a:extLst>
          </p:cNvPr>
          <p:cNvSpPr txBox="1"/>
          <p:nvPr/>
        </p:nvSpPr>
        <p:spPr>
          <a:xfrm>
            <a:off x="2854436" y="4665929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@Inject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FE0BA8-32B2-4B22-AF21-A88DD977327E}"/>
              </a:ext>
            </a:extLst>
          </p:cNvPr>
          <p:cNvSpPr txBox="1"/>
          <p:nvPr/>
        </p:nvSpPr>
        <p:spPr>
          <a:xfrm>
            <a:off x="4007985" y="5949923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@Inject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결과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(1): Spring, </a:t>
            </a:r>
            <a:r>
              <a:rPr lang="en-US" altLang="ko-KR" sz="2000" b="1" dirty="0" err="1">
                <a:solidFill>
                  <a:schemeClr val="accent4"/>
                </a:solidFill>
                <a:latin typeface="+mj-ea"/>
              </a:rPr>
              <a:t>MyBatis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, MySQL 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연동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4549C-DC16-4AE5-9808-03EC95B4BD74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4238D0-149F-4EDD-86B2-A79C8751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8" y="1414170"/>
            <a:ext cx="8295587" cy="21789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747100-C2D4-46B3-9F28-6F5FD3088D4B}"/>
              </a:ext>
            </a:extLst>
          </p:cNvPr>
          <p:cNvSpPr/>
          <p:nvPr/>
        </p:nvSpPr>
        <p:spPr>
          <a:xfrm>
            <a:off x="452487" y="2964053"/>
            <a:ext cx="8062863" cy="363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B4B62-6534-41E8-9E88-6893891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3681709"/>
            <a:ext cx="8295588" cy="30996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9948DE-1FA2-41E7-A2F6-C87A46560A7D}"/>
              </a:ext>
            </a:extLst>
          </p:cNvPr>
          <p:cNvSpPr/>
          <p:nvPr/>
        </p:nvSpPr>
        <p:spPr>
          <a:xfrm>
            <a:off x="452487" y="6103894"/>
            <a:ext cx="8062863" cy="363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54A85E-DEC3-490C-B0C4-874B50DEC1C5}"/>
              </a:ext>
            </a:extLst>
          </p:cNvPr>
          <p:cNvSpPr/>
          <p:nvPr/>
        </p:nvSpPr>
        <p:spPr>
          <a:xfrm>
            <a:off x="1762813" y="1389351"/>
            <a:ext cx="989814" cy="36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112613-8726-47BA-AB2D-D2131C81FABF}"/>
              </a:ext>
            </a:extLst>
          </p:cNvPr>
          <p:cNvSpPr/>
          <p:nvPr/>
        </p:nvSpPr>
        <p:spPr>
          <a:xfrm>
            <a:off x="529472" y="3681709"/>
            <a:ext cx="989814" cy="36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실험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Server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를 통해서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MySQL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에 저장된 데이터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D19BD-6AF8-4380-99C7-B92993C4AC79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3953D9-2E71-49D9-8E51-B55C7B0998FF}"/>
              </a:ext>
            </a:extLst>
          </p:cNvPr>
          <p:cNvSpPr txBox="1"/>
          <p:nvPr/>
        </p:nvSpPr>
        <p:spPr>
          <a:xfrm>
            <a:off x="410966" y="1715464"/>
            <a:ext cx="4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Dependency Injection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8BA810B-303B-488B-9040-EFBA5A4E737C}"/>
              </a:ext>
            </a:extLst>
          </p:cNvPr>
          <p:cNvSpPr/>
          <p:nvPr/>
        </p:nvSpPr>
        <p:spPr>
          <a:xfrm>
            <a:off x="410966" y="2178121"/>
            <a:ext cx="4006921" cy="1931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7BBAA2-EDCD-468E-9FFC-C21CE758DFF8}"/>
              </a:ext>
            </a:extLst>
          </p:cNvPr>
          <p:cNvSpPr txBox="1"/>
          <p:nvPr/>
        </p:nvSpPr>
        <p:spPr>
          <a:xfrm>
            <a:off x="410966" y="2159014"/>
            <a:ext cx="20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A8E2EC7-455B-4E1E-B30F-970EFA90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0" y="2531510"/>
            <a:ext cx="2881902" cy="19847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B68EB1B-9FDF-4333-9942-11CF144D0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859" b="61323"/>
          <a:stretch/>
        </p:blipFill>
        <p:spPr>
          <a:xfrm>
            <a:off x="499900" y="2828233"/>
            <a:ext cx="1082320" cy="30090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2D42FFA-FDBD-4AC1-9BDC-72D0B8AB3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154" y="2823313"/>
            <a:ext cx="1112667" cy="30582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11D9DF8-4CE3-4C04-AD7D-C0B7647C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00" y="3210747"/>
            <a:ext cx="1804827" cy="54990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DADDD21-91C4-4A14-A08F-9166CBD60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85" y="2774283"/>
            <a:ext cx="1416337" cy="47629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DDCF5E2-A33D-4B8E-B526-2981955BB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7308" y="3294868"/>
            <a:ext cx="1995416" cy="59614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14D788-A747-4354-BE74-EE5BEB83073E}"/>
              </a:ext>
            </a:extLst>
          </p:cNvPr>
          <p:cNvSpPr/>
          <p:nvPr/>
        </p:nvSpPr>
        <p:spPr>
          <a:xfrm>
            <a:off x="4692267" y="2178121"/>
            <a:ext cx="4006921" cy="4178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CD0E01-82E5-4A02-82DC-C341705E19B6}"/>
              </a:ext>
            </a:extLst>
          </p:cNvPr>
          <p:cNvSpPr txBox="1"/>
          <p:nvPr/>
        </p:nvSpPr>
        <p:spPr>
          <a:xfrm>
            <a:off x="4762602" y="1710558"/>
            <a:ext cx="40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MVC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E0C9A7-2744-4E5B-93E5-D4E37EF7901D}"/>
              </a:ext>
            </a:extLst>
          </p:cNvPr>
          <p:cNvSpPr/>
          <p:nvPr/>
        </p:nvSpPr>
        <p:spPr>
          <a:xfrm>
            <a:off x="410965" y="4455889"/>
            <a:ext cx="4006921" cy="1975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1FE3DB-9DDC-4D1A-B766-8C2E2DA02367}"/>
              </a:ext>
            </a:extLst>
          </p:cNvPr>
          <p:cNvSpPr txBox="1"/>
          <p:nvPr/>
        </p:nvSpPr>
        <p:spPr>
          <a:xfrm>
            <a:off x="410966" y="4453860"/>
            <a:ext cx="20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C7B8100-AA9F-4C57-A0D9-92D1EDFDCC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3239"/>
          <a:stretch/>
        </p:blipFill>
        <p:spPr>
          <a:xfrm>
            <a:off x="540958" y="5846238"/>
            <a:ext cx="1978124" cy="45265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AF0DC85-B4FD-4E1D-A26C-AF95631F3A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58" y="4878212"/>
            <a:ext cx="2510466" cy="4184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71A5BE3-597F-47B2-BEAD-4109A3CBFE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b="46799"/>
          <a:stretch/>
        </p:blipFill>
        <p:spPr>
          <a:xfrm>
            <a:off x="540958" y="5336389"/>
            <a:ext cx="3753600" cy="45265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7BEE44E-F6D0-4341-8900-D92A9626A0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7703" y="5825727"/>
            <a:ext cx="1768813" cy="556920"/>
          </a:xfrm>
          <a:prstGeom prst="rect">
            <a:avLst/>
          </a:prstGeom>
        </p:spPr>
      </p:pic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29528C99-C733-46CF-93B0-D2413242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540E52-E96C-46E2-A6EF-954C514ED0F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412" t="50260" b="10362"/>
          <a:stretch/>
        </p:blipFill>
        <p:spPr>
          <a:xfrm>
            <a:off x="4788705" y="4797028"/>
            <a:ext cx="3508492" cy="1409624"/>
          </a:xfrm>
          <a:prstGeom prst="rect">
            <a:avLst/>
          </a:prstGeom>
        </p:spPr>
      </p:pic>
      <p:sp>
        <p:nvSpPr>
          <p:cNvPr id="29" name="더하기 기호 28">
            <a:extLst>
              <a:ext uri="{FF2B5EF4-FFF2-40B4-BE49-F238E27FC236}">
                <a16:creationId xmlns:a16="http://schemas.microsoft.com/office/drawing/2014/main" id="{626BDC12-CFBC-40FC-A8CF-E14E428E3E64}"/>
              </a:ext>
            </a:extLst>
          </p:cNvPr>
          <p:cNvSpPr/>
          <p:nvPr/>
        </p:nvSpPr>
        <p:spPr>
          <a:xfrm>
            <a:off x="4396752" y="1715463"/>
            <a:ext cx="496097" cy="369333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CA2F02-6CA0-43FF-BD6F-9F98A4E6C23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9516"/>
          <a:stretch/>
        </p:blipFill>
        <p:spPr>
          <a:xfrm>
            <a:off x="4799309" y="2269571"/>
            <a:ext cx="2346210" cy="24173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DCB1DD-C57D-4715-B1FD-42972F516FB1}"/>
              </a:ext>
            </a:extLst>
          </p:cNvPr>
          <p:cNvSpPr/>
          <p:nvPr/>
        </p:nvSpPr>
        <p:spPr>
          <a:xfrm>
            <a:off x="6174557" y="2528346"/>
            <a:ext cx="622169" cy="20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9A59FC-DA71-4474-A701-0BDF3B005CF6}"/>
              </a:ext>
            </a:extLst>
          </p:cNvPr>
          <p:cNvSpPr/>
          <p:nvPr/>
        </p:nvSpPr>
        <p:spPr>
          <a:xfrm>
            <a:off x="5964384" y="2942250"/>
            <a:ext cx="622169" cy="20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292B6A-C18C-4AB3-A87D-6E65E8B2AC5E}"/>
              </a:ext>
            </a:extLst>
          </p:cNvPr>
          <p:cNvSpPr/>
          <p:nvPr/>
        </p:nvSpPr>
        <p:spPr>
          <a:xfrm>
            <a:off x="5887438" y="3613288"/>
            <a:ext cx="622169" cy="20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C8C3C8-D139-46EC-9260-8796DE4C05DB}"/>
              </a:ext>
            </a:extLst>
          </p:cNvPr>
          <p:cNvSpPr/>
          <p:nvPr/>
        </p:nvSpPr>
        <p:spPr>
          <a:xfrm>
            <a:off x="6073558" y="4063711"/>
            <a:ext cx="622169" cy="20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6D20AB7-85BA-491D-8053-C8ED0FD1361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1270" r="31246" b="27040"/>
          <a:stretch/>
        </p:blipFill>
        <p:spPr>
          <a:xfrm>
            <a:off x="7086085" y="4119420"/>
            <a:ext cx="1613103" cy="46723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1AA0C6-B9B1-49E2-AB53-150C935F95C5}"/>
              </a:ext>
            </a:extLst>
          </p:cNvPr>
          <p:cNvSpPr/>
          <p:nvPr/>
        </p:nvSpPr>
        <p:spPr>
          <a:xfrm>
            <a:off x="7636516" y="4353039"/>
            <a:ext cx="622169" cy="20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20A8440-BCA5-497E-BAB3-1433EACA0B07}"/>
              </a:ext>
            </a:extLst>
          </p:cNvPr>
          <p:cNvSpPr/>
          <p:nvPr/>
        </p:nvSpPr>
        <p:spPr>
          <a:xfrm rot="19173778" flipV="1">
            <a:off x="2009826" y="4495175"/>
            <a:ext cx="3624903" cy="2866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362249-B529-4E7C-A063-CA4A896DD774}"/>
              </a:ext>
            </a:extLst>
          </p:cNvPr>
          <p:cNvSpPr/>
          <p:nvPr/>
        </p:nvSpPr>
        <p:spPr>
          <a:xfrm>
            <a:off x="536582" y="5825727"/>
            <a:ext cx="2003460" cy="5074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1C3437D-B4E2-4AF9-8E7E-64B6ED89E8A3}"/>
              </a:ext>
            </a:extLst>
          </p:cNvPr>
          <p:cNvSpPr/>
          <p:nvPr/>
        </p:nvSpPr>
        <p:spPr>
          <a:xfrm rot="5400000" flipV="1">
            <a:off x="6322712" y="3819646"/>
            <a:ext cx="1226367" cy="20866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C5EF52-455A-436C-BCBC-7FA5B7D444D1}"/>
              </a:ext>
            </a:extLst>
          </p:cNvPr>
          <p:cNvSpPr/>
          <p:nvPr/>
        </p:nvSpPr>
        <p:spPr>
          <a:xfrm>
            <a:off x="5223630" y="3159533"/>
            <a:ext cx="1761632" cy="1894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4D179-2BFE-42C7-BC15-6DC4FCFAC165}"/>
              </a:ext>
            </a:extLst>
          </p:cNvPr>
          <p:cNvSpPr txBox="1"/>
          <p:nvPr/>
        </p:nvSpPr>
        <p:spPr>
          <a:xfrm>
            <a:off x="3728539" y="4090808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@Inject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FF4730-7101-4F2E-AE1F-DA434EDBF51D}"/>
              </a:ext>
            </a:extLst>
          </p:cNvPr>
          <p:cNvSpPr txBox="1"/>
          <p:nvPr/>
        </p:nvSpPr>
        <p:spPr>
          <a:xfrm>
            <a:off x="6570431" y="3849188"/>
            <a:ext cx="26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ED478-2E04-4560-AE1E-C23C445D6219}"/>
              </a:ext>
            </a:extLst>
          </p:cNvPr>
          <p:cNvSpPr txBox="1"/>
          <p:nvPr/>
        </p:nvSpPr>
        <p:spPr>
          <a:xfrm>
            <a:off x="6796980" y="2425076"/>
            <a:ext cx="3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4B3F59-554A-4B6B-82CB-8DC1DF3C7591}"/>
              </a:ext>
            </a:extLst>
          </p:cNvPr>
          <p:cNvSpPr txBox="1"/>
          <p:nvPr/>
        </p:nvSpPr>
        <p:spPr>
          <a:xfrm>
            <a:off x="6649534" y="3969350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@Inject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96145B-92F9-460C-8BB7-E5C05F894B87}"/>
              </a:ext>
            </a:extLst>
          </p:cNvPr>
          <p:cNvSpPr txBox="1"/>
          <p:nvPr/>
        </p:nvSpPr>
        <p:spPr>
          <a:xfrm>
            <a:off x="6530797" y="2840099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2AE391-EAAC-4954-87E3-71A0266A5506}"/>
              </a:ext>
            </a:extLst>
          </p:cNvPr>
          <p:cNvSpPr txBox="1"/>
          <p:nvPr/>
        </p:nvSpPr>
        <p:spPr>
          <a:xfrm>
            <a:off x="8198538" y="4260665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990F21-F6E1-4945-AA67-E2D4C6EA354E}"/>
              </a:ext>
            </a:extLst>
          </p:cNvPr>
          <p:cNvSpPr txBox="1"/>
          <p:nvPr/>
        </p:nvSpPr>
        <p:spPr>
          <a:xfrm>
            <a:off x="489588" y="5762013"/>
            <a:ext cx="9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7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결과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Server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를 통해서 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MySQL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에 저장된 데이터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D19BD-6AF8-4380-99C7-B92993C4AC79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50D5B3-A67F-4261-8E77-547EE92F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641AD-2D8B-432B-B599-40471181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1484587"/>
            <a:ext cx="8314442" cy="50543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23B318-3FFB-4731-8BBF-A671C6B138F4}"/>
              </a:ext>
            </a:extLst>
          </p:cNvPr>
          <p:cNvSpPr/>
          <p:nvPr/>
        </p:nvSpPr>
        <p:spPr>
          <a:xfrm>
            <a:off x="480767" y="2103731"/>
            <a:ext cx="2394408" cy="1761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C4BB3D-BCA2-40B1-8D85-651FD467C332}"/>
              </a:ext>
            </a:extLst>
          </p:cNvPr>
          <p:cNvSpPr/>
          <p:nvPr/>
        </p:nvSpPr>
        <p:spPr>
          <a:xfrm>
            <a:off x="391262" y="5448693"/>
            <a:ext cx="8591871" cy="100189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보고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(1): Dependency </a:t>
            </a:r>
            <a:r>
              <a:rPr lang="en-US" altLang="ko-KR" sz="2000" b="1" dirty="0" err="1">
                <a:solidFill>
                  <a:schemeClr val="accent4"/>
                </a:solidFill>
                <a:latin typeface="+mj-ea"/>
              </a:rPr>
              <a:t>InJection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에 대한 이해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CA2DA7-B9C1-4B97-9C57-3D4737965BD3}"/>
              </a:ext>
            </a:extLst>
          </p:cNvPr>
          <p:cNvSpPr/>
          <p:nvPr/>
        </p:nvSpPr>
        <p:spPr>
          <a:xfrm>
            <a:off x="5422797" y="4795452"/>
            <a:ext cx="45719" cy="30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E67D5-7439-4AD8-890F-5781E436F168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E15FE3-DED3-4A71-8711-B1F932B2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5" y="2074474"/>
            <a:ext cx="2769102" cy="436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0D2A44-8232-4D54-A9C5-80BDB6C8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5" y="2493985"/>
            <a:ext cx="2769102" cy="234868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85F07-46C0-4B73-8F2C-39CF03A446F6}"/>
              </a:ext>
            </a:extLst>
          </p:cNvPr>
          <p:cNvSpPr/>
          <p:nvPr/>
        </p:nvSpPr>
        <p:spPr>
          <a:xfrm>
            <a:off x="584461" y="2285920"/>
            <a:ext cx="546755" cy="19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B271D0-81ED-4A44-9CD3-7E70C2C1F5BA}"/>
              </a:ext>
            </a:extLst>
          </p:cNvPr>
          <p:cNvSpPr/>
          <p:nvPr/>
        </p:nvSpPr>
        <p:spPr>
          <a:xfrm>
            <a:off x="3353563" y="2059519"/>
            <a:ext cx="5118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설정파일에서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&lt;bean&gt;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을 이용하여 객체를 생성</a:t>
            </a:r>
            <a:endParaRPr lang="en-US" altLang="ko-KR" sz="1400" dirty="0">
              <a:solidFill>
                <a:srgbClr val="000000"/>
              </a:solidFill>
              <a:latin typeface="Ubuntu Condense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679CFF-5625-4CF1-98BC-DA99689E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286" y="2919393"/>
            <a:ext cx="5698847" cy="192327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5E6E33-E413-4AA0-9E11-481319C068B1}"/>
              </a:ext>
            </a:extLst>
          </p:cNvPr>
          <p:cNvSpPr/>
          <p:nvPr/>
        </p:nvSpPr>
        <p:spPr>
          <a:xfrm>
            <a:off x="3353563" y="2448870"/>
            <a:ext cx="62073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2. context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로 설정파일을 가져오고 사용할 클래스 를 가져온다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.</a:t>
            </a:r>
          </a:p>
          <a:p>
            <a:br>
              <a:rPr lang="ko-KR" altLang="en-US" sz="1400" dirty="0"/>
            </a:b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946994-FA4A-4649-B781-8906DC029032}"/>
              </a:ext>
            </a:extLst>
          </p:cNvPr>
          <p:cNvSpPr/>
          <p:nvPr/>
        </p:nvSpPr>
        <p:spPr>
          <a:xfrm>
            <a:off x="367639" y="5615640"/>
            <a:ext cx="86508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Ubuntu Condensed"/>
              </a:rPr>
              <a:t>Spring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은 이렇게 기존 기능을 하는 클래스에서 객체를 생성하게 하지 않고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설정 파일인 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xml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파일에서 객체를 생성하고 관리 하게 하여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객체 간의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의존성을 줄이는 방법을 사용</a:t>
            </a:r>
            <a:r>
              <a:rPr lang="ko-KR" altLang="en-US" sz="1600" dirty="0">
                <a:solidFill>
                  <a:srgbClr val="000000"/>
                </a:solidFill>
                <a:latin typeface="Ubuntu Condensed"/>
              </a:rPr>
              <a:t>한다</a:t>
            </a:r>
            <a:r>
              <a:rPr lang="en-US" altLang="ko-KR" sz="1600" dirty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 sz="16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7ACB904-B533-4826-83FE-CA4033ACD20C}"/>
              </a:ext>
            </a:extLst>
          </p:cNvPr>
          <p:cNvSpPr/>
          <p:nvPr/>
        </p:nvSpPr>
        <p:spPr>
          <a:xfrm rot="5400000">
            <a:off x="4425883" y="5055535"/>
            <a:ext cx="292233" cy="242096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0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99A9386E-E277-46A7-934C-E4BD765DB489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6945176" cy="14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보고</a:t>
            </a:r>
            <a:r>
              <a:rPr lang="en-US" altLang="ko-KR" sz="2000" b="1" dirty="0">
                <a:solidFill>
                  <a:schemeClr val="accent4"/>
                </a:solidFill>
                <a:latin typeface="+mj-ea"/>
              </a:rPr>
              <a:t>(2): MVC</a:t>
            </a:r>
            <a:r>
              <a:rPr lang="ko-KR" altLang="en-US" sz="2000" b="1" dirty="0">
                <a:solidFill>
                  <a:schemeClr val="accent4"/>
                </a:solidFill>
                <a:latin typeface="+mj-ea"/>
              </a:rPr>
              <a:t> 구조에 대한 이해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995DA-BCCE-4D84-BC25-DD158CA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CC1F57-CEFC-4540-A3E9-C3E37C92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7" y="1612144"/>
            <a:ext cx="8650816" cy="429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FE1631-16FC-498E-95D8-7ABE70DA95DE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VICER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핵심기술보고서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456</Words>
  <Application>Microsoft Office PowerPoint</Application>
  <PresentationFormat>화면 슬라이드 쇼(4:3)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Ubuntu Condensed</vt:lpstr>
      <vt:lpstr>맑은 고딕</vt:lpstr>
      <vt:lpstr>Arial</vt:lpstr>
      <vt:lpstr>Calibri</vt:lpstr>
      <vt:lpstr>Calibri Light</vt:lpstr>
      <vt:lpstr>Office Theme</vt:lpstr>
      <vt:lpstr>핵심기술보고서2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유 정현</cp:lastModifiedBy>
  <cp:revision>124</cp:revision>
  <dcterms:created xsi:type="dcterms:W3CDTF">2016-01-11T04:43:00Z</dcterms:created>
  <dcterms:modified xsi:type="dcterms:W3CDTF">2018-11-08T05:01:12Z</dcterms:modified>
</cp:coreProperties>
</file>