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95" r:id="rId4"/>
    <p:sldId id="316" r:id="rId5"/>
    <p:sldId id="315" r:id="rId6"/>
    <p:sldId id="310" r:id="rId7"/>
    <p:sldId id="312" r:id="rId8"/>
    <p:sldId id="317" r:id="rId9"/>
    <p:sldId id="313" r:id="rId10"/>
    <p:sldId id="318" r:id="rId11"/>
    <p:sldId id="314" r:id="rId12"/>
    <p:sldId id="319" r:id="rId13"/>
    <p:sldId id="320" r:id="rId14"/>
    <p:sldId id="280" r:id="rId15"/>
  </p:sldIdLst>
  <p:sldSz cx="9144000" cy="5143500" type="screen16x9"/>
  <p:notesSz cx="6858000" cy="9144000"/>
  <p:embeddedFontLst>
    <p:embeddedFont>
      <p:font typeface="Lora" panose="020B0600000101010101" charset="0"/>
      <p:regular r:id="rId17"/>
      <p:bold r:id="rId18"/>
      <p:italic r:id="rId19"/>
      <p:boldItalic r:id="rId20"/>
    </p:embeddedFont>
    <p:embeddedFont>
      <p:font typeface="함초롬돋움" panose="020B0604000101010101" pitchFamily="50" charset="-127"/>
      <p:regular r:id="rId21"/>
      <p:bold r:id="rId22"/>
    </p:embeddedFont>
    <p:embeddedFont>
      <p:font typeface="나눔고딕" panose="020B0600000101010101" charset="-127"/>
      <p:regular r:id="rId23"/>
      <p:bold r:id="rId24"/>
    </p:embeddedFont>
    <p:embeddedFont>
      <p:font typeface="Quattrocento Sans" panose="020B0600000101010101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9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DB1E6-6160-4D0F-9175-C55F67542525}">
  <a:tblStyle styleId="{770DB1E6-6160-4D0F-9175-C55F675425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1805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87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3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3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36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64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910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4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71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67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09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7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01994" y="1491329"/>
            <a:ext cx="4523700" cy="1891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highlight>
                  <a:srgbClr val="FFCD00"/>
                </a:highlight>
                <a:latin typeface="+mj-ea"/>
                <a:ea typeface="+mj-ea"/>
              </a:rPr>
              <a:t>VICER</a:t>
            </a:r>
            <a:r>
              <a:rPr lang="ko-KR" altLang="en-US" sz="4000" dirty="0">
                <a:highlight>
                  <a:srgbClr val="FFCD00"/>
                </a:highlight>
                <a:latin typeface="+mj-ea"/>
                <a:ea typeface="+mj-ea"/>
              </a:rPr>
              <a:t>팀</a:t>
            </a:r>
            <a:br>
              <a:rPr lang="en-US" dirty="0"/>
            </a:br>
            <a:r>
              <a:rPr lang="ko-KR" altLang="en-US" dirty="0"/>
              <a:t>핵심 기술 결과 발표</a:t>
            </a:r>
            <a:endParaRPr sz="25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부제목 2">
            <a:extLst>
              <a:ext uri="{FF2B5EF4-FFF2-40B4-BE49-F238E27FC236}">
                <a16:creationId xmlns:a16="http://schemas.microsoft.com/office/drawing/2014/main" id="{8A0578FA-0F57-4F9E-8155-B9F3D24F79F9}"/>
              </a:ext>
            </a:extLst>
          </p:cNvPr>
          <p:cNvSpPr txBox="1">
            <a:spLocks/>
          </p:cNvSpPr>
          <p:nvPr/>
        </p:nvSpPr>
        <p:spPr>
          <a:xfrm>
            <a:off x="6793890" y="3210872"/>
            <a:ext cx="2160240" cy="413662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spc="-50" dirty="0" err="1">
                <a:solidFill>
                  <a:schemeClr val="tx1"/>
                </a:solidFill>
                <a:latin typeface="+mn-ea"/>
                <a:ea typeface="+mn-ea"/>
              </a:rPr>
              <a:t>류형오</a:t>
            </a:r>
            <a:r>
              <a:rPr lang="ko-KR" altLang="en-US" sz="1600" b="1" spc="-5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ko-KR" sz="1600" b="1" spc="-50" dirty="0">
                <a:solidFill>
                  <a:schemeClr val="tx1"/>
                </a:solidFill>
                <a:latin typeface="+mn-ea"/>
                <a:ea typeface="+mn-ea"/>
              </a:rPr>
              <a:t>201401059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Hole Punching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735F67-6A65-46FD-8BCA-A8ADD2ABCE37}"/>
              </a:ext>
            </a:extLst>
          </p:cNvPr>
          <p:cNvSpPr/>
          <p:nvPr/>
        </p:nvSpPr>
        <p:spPr>
          <a:xfrm>
            <a:off x="307392" y="4407877"/>
            <a:ext cx="8707654" cy="5784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서로가 연결된 상태에서 </a:t>
            </a:r>
            <a:r>
              <a:rPr lang="en-US" altLang="ko-KR" b="1" dirty="0">
                <a:solidFill>
                  <a:schemeClr val="tx1"/>
                </a:solidFill>
              </a:rPr>
              <a:t>Sender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HOST</a:t>
            </a:r>
            <a:r>
              <a:rPr lang="ko-KR" altLang="en-US" b="1" dirty="0">
                <a:solidFill>
                  <a:schemeClr val="tx1"/>
                </a:solidFill>
              </a:rPr>
              <a:t>는 위의 방식과 같이 패킷을 분할하여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Time_Stamp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 err="1">
                <a:solidFill>
                  <a:schemeClr val="tx1"/>
                </a:solidFill>
              </a:rPr>
              <a:t>Seq_num</a:t>
            </a:r>
            <a:r>
              <a:rPr lang="en-US" altLang="ko-KR" b="1" dirty="0">
                <a:solidFill>
                  <a:schemeClr val="tx1"/>
                </a:solidFill>
              </a:rPr>
              <a:t> 4Byte</a:t>
            </a:r>
            <a:r>
              <a:rPr lang="ko-KR" altLang="en-US" b="1" dirty="0">
                <a:solidFill>
                  <a:schemeClr val="tx1"/>
                </a:solidFill>
              </a:rPr>
              <a:t>씩 덧붙여서 </a:t>
            </a:r>
            <a:r>
              <a:rPr lang="en-US" altLang="ko-KR" b="1" dirty="0">
                <a:solidFill>
                  <a:schemeClr val="tx1"/>
                </a:solidFill>
              </a:rPr>
              <a:t>Receiver HOST</a:t>
            </a:r>
            <a:r>
              <a:rPr lang="ko-KR" altLang="en-US" b="1" dirty="0">
                <a:solidFill>
                  <a:schemeClr val="tx1"/>
                </a:solidFill>
              </a:rPr>
              <a:t>로 보내주게 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07C3BE-AEC9-46AE-A59D-C0B097B0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045" y="1144538"/>
            <a:ext cx="15579747" cy="88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6227872" descr="EMB0000186060e2">
            <a:extLst>
              <a:ext uri="{FF2B5EF4-FFF2-40B4-BE49-F238E27FC236}">
                <a16:creationId xmlns:a16="http://schemas.microsoft.com/office/drawing/2014/main" id="{FAFDD214-B0DC-4423-B63A-1888889F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30" y="1654959"/>
            <a:ext cx="5476903" cy="212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31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Hole Punching</a:t>
            </a:r>
          </a:p>
        </p:txBody>
      </p:sp>
      <p:pic>
        <p:nvPicPr>
          <p:cNvPr id="1027" name="Picture 3" descr="C:\Users\T\Desktop\서버에서 정보받은것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3" y="2063932"/>
            <a:ext cx="3841990" cy="12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\Desktop\데이터 받기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06" y="1531739"/>
            <a:ext cx="4170473" cy="235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60653" y="3136714"/>
            <a:ext cx="3841989" cy="213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64822" y="2103562"/>
            <a:ext cx="4136857" cy="213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51803" y="3817003"/>
            <a:ext cx="8078376" cy="980297"/>
            <a:chOff x="529036" y="1185158"/>
            <a:chExt cx="8078376" cy="98029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1A50A0-3CB7-4257-8833-A85EF3294751}"/>
                </a:ext>
              </a:extLst>
            </p:cNvPr>
            <p:cNvSpPr/>
            <p:nvPr/>
          </p:nvSpPr>
          <p:spPr>
            <a:xfrm>
              <a:off x="529036" y="1185158"/>
              <a:ext cx="1383929" cy="356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수신 </a:t>
              </a:r>
              <a:r>
                <a:rPr lang="en-US" altLang="ko-KR" dirty="0">
                  <a:solidFill>
                    <a:schemeClr val="tx1"/>
                  </a:solidFill>
                </a:rPr>
                <a:t>packet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15026" y="1586985"/>
              <a:ext cx="7892386" cy="578470"/>
              <a:chOff x="715026" y="1783369"/>
              <a:chExt cx="7892386" cy="57847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C35C969-5248-4AA7-B86B-0D9A6AB97F68}"/>
                  </a:ext>
                </a:extLst>
              </p:cNvPr>
              <p:cNvSpPr/>
              <p:nvPr/>
            </p:nvSpPr>
            <p:spPr>
              <a:xfrm>
                <a:off x="835012" y="1783370"/>
                <a:ext cx="7772400" cy="5784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4210B4A-258D-4272-BB02-B637A17531DD}"/>
                  </a:ext>
                </a:extLst>
              </p:cNvPr>
              <p:cNvCxnSpPr/>
              <p:nvPr/>
            </p:nvCxnSpPr>
            <p:spPr>
              <a:xfrm>
                <a:off x="2030766" y="1783369"/>
                <a:ext cx="0" cy="578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6A7E13C-2189-498A-9B00-4CE9322C5E61}"/>
                  </a:ext>
                </a:extLst>
              </p:cNvPr>
              <p:cNvSpPr/>
              <p:nvPr/>
            </p:nvSpPr>
            <p:spPr>
              <a:xfrm>
                <a:off x="715026" y="1867059"/>
                <a:ext cx="1383929" cy="356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Time_stamp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CE24CD5-6C88-4D86-A830-85E152AF67EB}"/>
                  </a:ext>
                </a:extLst>
              </p:cNvPr>
              <p:cNvSpPr/>
              <p:nvPr/>
            </p:nvSpPr>
            <p:spPr>
              <a:xfrm>
                <a:off x="5050301" y="1881100"/>
                <a:ext cx="1383929" cy="356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Data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D5A517D-5E95-4891-99D6-8CFE5433DC2C}"/>
                  </a:ext>
                </a:extLst>
              </p:cNvPr>
              <p:cNvCxnSpPr/>
              <p:nvPr/>
            </p:nvCxnSpPr>
            <p:spPr>
              <a:xfrm>
                <a:off x="3191351" y="1783369"/>
                <a:ext cx="0" cy="578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0A59951-F87D-4D56-9FE9-DF78E8556814}"/>
                  </a:ext>
                </a:extLst>
              </p:cNvPr>
              <p:cNvSpPr/>
              <p:nvPr/>
            </p:nvSpPr>
            <p:spPr>
              <a:xfrm>
                <a:off x="1934204" y="1867059"/>
                <a:ext cx="1383929" cy="356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Seq_num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78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Hole Punching</a:t>
            </a:r>
          </a:p>
        </p:txBody>
      </p:sp>
      <p:pic>
        <p:nvPicPr>
          <p:cNvPr id="2050" name="Picture 2" descr="C:\Users\T\Desktop\알고리즘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0" y="1185158"/>
            <a:ext cx="4227754" cy="34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\Desktop\알고리즘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13622"/>
            <a:ext cx="43624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56360" y="1414791"/>
            <a:ext cx="4227754" cy="1280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6360" y="2695699"/>
            <a:ext cx="4227754" cy="64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6842" y="3336152"/>
            <a:ext cx="4227754" cy="1164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6AABA0-B5B4-41D5-8F72-1C1C11B0A087}"/>
              </a:ext>
            </a:extLst>
          </p:cNvPr>
          <p:cNvSpPr/>
          <p:nvPr/>
        </p:nvSpPr>
        <p:spPr>
          <a:xfrm>
            <a:off x="4492483" y="1108708"/>
            <a:ext cx="1658060" cy="202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Framedata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F90470-CD6C-4A31-98A2-F2ADA843596E}"/>
              </a:ext>
            </a:extLst>
          </p:cNvPr>
          <p:cNvSpPr/>
          <p:nvPr/>
        </p:nvSpPr>
        <p:spPr>
          <a:xfrm>
            <a:off x="4554268" y="1441778"/>
            <a:ext cx="4544380" cy="271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FE4173-014E-4CC4-A8DA-383802DCAEB6}"/>
              </a:ext>
            </a:extLst>
          </p:cNvPr>
          <p:cNvCxnSpPr/>
          <p:nvPr/>
        </p:nvCxnSpPr>
        <p:spPr>
          <a:xfrm>
            <a:off x="5253403" y="1441778"/>
            <a:ext cx="0" cy="271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F3BF0F-8843-4D7A-8FAE-F59AD3DEEABB}"/>
              </a:ext>
            </a:extLst>
          </p:cNvPr>
          <p:cNvSpPr/>
          <p:nvPr/>
        </p:nvSpPr>
        <p:spPr>
          <a:xfrm>
            <a:off x="4484114" y="1500292"/>
            <a:ext cx="809158" cy="167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1012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AE8CDA2-4C51-40F4-AE33-70DCEA8C10B5}"/>
              </a:ext>
            </a:extLst>
          </p:cNvPr>
          <p:cNvCxnSpPr/>
          <p:nvPr/>
        </p:nvCxnSpPr>
        <p:spPr>
          <a:xfrm>
            <a:off x="5931976" y="1441778"/>
            <a:ext cx="0" cy="271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D87E10-2CE8-453D-A511-83C1AAA3D945}"/>
              </a:ext>
            </a:extLst>
          </p:cNvPr>
          <p:cNvSpPr/>
          <p:nvPr/>
        </p:nvSpPr>
        <p:spPr>
          <a:xfrm>
            <a:off x="5196945" y="1490667"/>
            <a:ext cx="809158" cy="167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1016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966A17-D529-4542-81F9-C940E00D3FA1}"/>
              </a:ext>
            </a:extLst>
          </p:cNvPr>
          <p:cNvCxnSpPr/>
          <p:nvPr/>
        </p:nvCxnSpPr>
        <p:spPr>
          <a:xfrm>
            <a:off x="6651206" y="1434041"/>
            <a:ext cx="0" cy="29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2DC2BF-B5F8-4FB6-88B8-BFD5983BBB5B}"/>
              </a:ext>
            </a:extLst>
          </p:cNvPr>
          <p:cNvCxnSpPr/>
          <p:nvPr/>
        </p:nvCxnSpPr>
        <p:spPr>
          <a:xfrm>
            <a:off x="7408985" y="1437376"/>
            <a:ext cx="0" cy="29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0AD7B4-A1E6-4726-8E2A-37463539E0B9}"/>
              </a:ext>
            </a:extLst>
          </p:cNvPr>
          <p:cNvSpPr/>
          <p:nvPr/>
        </p:nvSpPr>
        <p:spPr>
          <a:xfrm>
            <a:off x="5876692" y="1489173"/>
            <a:ext cx="809158" cy="167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1016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A67F6D-0BE7-45E2-B924-D6B3C377F0E5}"/>
              </a:ext>
            </a:extLst>
          </p:cNvPr>
          <p:cNvSpPr/>
          <p:nvPr/>
        </p:nvSpPr>
        <p:spPr>
          <a:xfrm>
            <a:off x="6618398" y="1489845"/>
            <a:ext cx="809158" cy="167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1016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88A02B2-C874-45CE-A7B2-4FF763D2D5E3}"/>
              </a:ext>
            </a:extLst>
          </p:cNvPr>
          <p:cNvCxnSpPr/>
          <p:nvPr/>
        </p:nvCxnSpPr>
        <p:spPr>
          <a:xfrm>
            <a:off x="8759138" y="1432153"/>
            <a:ext cx="0" cy="29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85AD1F-58B5-46B5-B980-6831C7E762E9}"/>
              </a:ext>
            </a:extLst>
          </p:cNvPr>
          <p:cNvSpPr/>
          <p:nvPr/>
        </p:nvSpPr>
        <p:spPr>
          <a:xfrm>
            <a:off x="7709398" y="1450671"/>
            <a:ext cx="809158" cy="167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. . . . . 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83A239-8A9F-450C-87FE-83DF80F6D04A}"/>
              </a:ext>
            </a:extLst>
          </p:cNvPr>
          <p:cNvCxnSpPr/>
          <p:nvPr/>
        </p:nvCxnSpPr>
        <p:spPr>
          <a:xfrm>
            <a:off x="8934450" y="1015881"/>
            <a:ext cx="0" cy="39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6D36FA9-2A58-4097-9B4D-BB13BAE6EB26}"/>
              </a:ext>
            </a:extLst>
          </p:cNvPr>
          <p:cNvSpPr/>
          <p:nvPr/>
        </p:nvSpPr>
        <p:spPr>
          <a:xfrm>
            <a:off x="7950030" y="846604"/>
            <a:ext cx="1356372" cy="144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1016</a:t>
            </a:r>
            <a:r>
              <a:rPr lang="ko-KR" altLang="en-US" sz="900" dirty="0">
                <a:solidFill>
                  <a:schemeClr val="tx1"/>
                </a:solidFill>
              </a:rPr>
              <a:t>보다 작은 조각</a:t>
            </a:r>
          </a:p>
        </p:txBody>
      </p:sp>
    </p:spTree>
    <p:extLst>
      <p:ext uri="{BB962C8B-B14F-4D97-AF65-F5344CB8AC3E}">
        <p14:creationId xmlns:p14="http://schemas.microsoft.com/office/powerpoint/2010/main" val="358563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81884" y="784708"/>
            <a:ext cx="128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81884" y="3001817"/>
            <a:ext cx="128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</a:t>
            </a:r>
          </a:p>
        </p:txBody>
      </p:sp>
      <p:pic>
        <p:nvPicPr>
          <p:cNvPr id="3074" name="Picture 2" descr="C:\Users\T\Desktop\tcp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61" y="1152082"/>
            <a:ext cx="5100491" cy="18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7EADF7-749E-4C7C-856A-A03DE31E4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1" y="3388809"/>
            <a:ext cx="5100491" cy="16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1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061300" y="250289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9242F2-9346-4939-BA03-1545610E7846}"/>
              </a:ext>
            </a:extLst>
          </p:cNvPr>
          <p:cNvSpPr/>
          <p:nvPr/>
        </p:nvSpPr>
        <p:spPr>
          <a:xfrm>
            <a:off x="5181600" y="935665"/>
            <a:ext cx="3956750" cy="285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Shape 75"/>
          <p:cNvSpPr/>
          <p:nvPr/>
        </p:nvSpPr>
        <p:spPr>
          <a:xfrm>
            <a:off x="5650" y="0"/>
            <a:ext cx="4566350" cy="51433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264188" y="2340707"/>
            <a:ext cx="2049273" cy="461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Contents</a:t>
            </a:r>
            <a:endParaRPr sz="30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87D190-4232-4767-B7E4-EF73FA6F9ACA}"/>
              </a:ext>
            </a:extLst>
          </p:cNvPr>
          <p:cNvCxnSpPr>
            <a:cxnSpLocks/>
          </p:cNvCxnSpPr>
          <p:nvPr/>
        </p:nvCxnSpPr>
        <p:spPr>
          <a:xfrm>
            <a:off x="1130594" y="2335164"/>
            <a:ext cx="21123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8A41CA-EA3D-4809-A58B-CEE0FFC7D02E}"/>
              </a:ext>
            </a:extLst>
          </p:cNvPr>
          <p:cNvSpPr txBox="1"/>
          <p:nvPr/>
        </p:nvSpPr>
        <p:spPr>
          <a:xfrm>
            <a:off x="4785227" y="626518"/>
            <a:ext cx="447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</a:rPr>
              <a:t>1</a:t>
            </a:r>
          </a:p>
          <a:p>
            <a:endParaRPr lang="en-US" altLang="ko-KR" b="1" dirty="0">
              <a:solidFill>
                <a:schemeClr val="bg2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2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3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4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sz="3600" b="1" dirty="0">
                <a:solidFill>
                  <a:srgbClr val="FFC000"/>
                </a:solidFill>
              </a:rPr>
              <a:t>5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EAC8F5D-7D3F-445F-B8CB-E470B59E5E7D}"/>
              </a:ext>
            </a:extLst>
          </p:cNvPr>
          <p:cNvCxnSpPr>
            <a:cxnSpLocks/>
          </p:cNvCxnSpPr>
          <p:nvPr/>
        </p:nvCxnSpPr>
        <p:spPr>
          <a:xfrm>
            <a:off x="1137683" y="2864385"/>
            <a:ext cx="21123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8183F3-A0BA-44A5-A024-EA080B965B6B}"/>
              </a:ext>
            </a:extLst>
          </p:cNvPr>
          <p:cNvSpPr txBox="1"/>
          <p:nvPr/>
        </p:nvSpPr>
        <p:spPr>
          <a:xfrm>
            <a:off x="5318891" y="817901"/>
            <a:ext cx="368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/>
                </a:solidFill>
              </a:rPr>
              <a:t>Part </a:t>
            </a:r>
            <a:r>
              <a:rPr lang="ko-KR" altLang="en-US" sz="1700" dirty="0">
                <a:solidFill>
                  <a:schemeClr val="bg2"/>
                </a:solidFill>
              </a:rPr>
              <a:t>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2C3C2-CB7B-4B76-819D-9A6DAFEF919A}"/>
              </a:ext>
            </a:extLst>
          </p:cNvPr>
          <p:cNvSpPr txBox="1"/>
          <p:nvPr/>
        </p:nvSpPr>
        <p:spPr>
          <a:xfrm>
            <a:off x="5318891" y="1645234"/>
            <a:ext cx="368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bg2"/>
                </a:solidFill>
              </a:rPr>
              <a:t>시스템 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25E8E5-E7ED-4FC4-9DA7-7133DB5118EC}"/>
              </a:ext>
            </a:extLst>
          </p:cNvPr>
          <p:cNvSpPr txBox="1"/>
          <p:nvPr/>
        </p:nvSpPr>
        <p:spPr>
          <a:xfrm>
            <a:off x="5344586" y="2510442"/>
            <a:ext cx="368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bg2"/>
                </a:solidFill>
              </a:rPr>
              <a:t>기술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9B9DBF-88F7-441C-BF5D-CDD1D7BDEB3C}"/>
              </a:ext>
            </a:extLst>
          </p:cNvPr>
          <p:cNvSpPr txBox="1"/>
          <p:nvPr/>
        </p:nvSpPr>
        <p:spPr>
          <a:xfrm>
            <a:off x="5378266" y="4115490"/>
            <a:ext cx="368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/>
                </a:solidFill>
              </a:rPr>
              <a:t>Q&amp;A</a:t>
            </a:r>
            <a:endParaRPr lang="ko-KR" altLang="en-US" sz="17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5E8E5-E7ED-4FC4-9DA7-7133DB5118EC}"/>
              </a:ext>
            </a:extLst>
          </p:cNvPr>
          <p:cNvSpPr txBox="1"/>
          <p:nvPr/>
        </p:nvSpPr>
        <p:spPr>
          <a:xfrm>
            <a:off x="5378266" y="3287088"/>
            <a:ext cx="368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bg2"/>
                </a:solidFill>
              </a:rPr>
              <a:t>결과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59902" y="89726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ea"/>
                <a:ea typeface="+mn-ea"/>
              </a:rPr>
              <a:t>Part </a:t>
            </a:r>
            <a:r>
              <a:rPr lang="ko-KR" altLang="en-US" dirty="0">
                <a:latin typeface="+mn-ea"/>
                <a:ea typeface="+mn-ea"/>
              </a:rPr>
              <a:t>소개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2" y="1699400"/>
              <a:ext cx="303251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A2A99-54DD-497B-BA0D-035EFD035D54}"/>
              </a:ext>
            </a:extLst>
          </p:cNvPr>
          <p:cNvSpPr/>
          <p:nvPr/>
        </p:nvSpPr>
        <p:spPr>
          <a:xfrm>
            <a:off x="762000" y="1393044"/>
            <a:ext cx="7702550" cy="346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차량의 부착 되어있는 </a:t>
            </a:r>
            <a:r>
              <a:rPr lang="en-US" altLang="ko-KR" sz="1800" dirty="0">
                <a:solidFill>
                  <a:schemeClr val="tx1"/>
                </a:solidFill>
              </a:rPr>
              <a:t>360</a:t>
            </a:r>
            <a:r>
              <a:rPr lang="ko-KR" altLang="en-US" sz="1800" dirty="0">
                <a:solidFill>
                  <a:schemeClr val="tx1"/>
                </a:solidFill>
              </a:rPr>
              <a:t>도 카메라로부터 사용자의 어플리케이션으로 영상을 보내주는 </a:t>
            </a:r>
            <a:r>
              <a:rPr lang="en-US" altLang="ko-KR" sz="1800" dirty="0">
                <a:solidFill>
                  <a:schemeClr val="tx1"/>
                </a:solidFill>
              </a:rPr>
              <a:t>UDP</a:t>
            </a:r>
            <a:r>
              <a:rPr lang="ko-KR" altLang="en-US" sz="1800" dirty="0">
                <a:solidFill>
                  <a:schemeClr val="tx1"/>
                </a:solidFill>
              </a:rPr>
              <a:t> 방식 구현 및 현재 적용되어 있는 </a:t>
            </a:r>
            <a:r>
              <a:rPr lang="en-US" altLang="ko-KR" sz="1800" dirty="0">
                <a:solidFill>
                  <a:schemeClr val="tx1"/>
                </a:solidFill>
              </a:rPr>
              <a:t>TCP</a:t>
            </a:r>
            <a:r>
              <a:rPr lang="ko-KR" altLang="en-US" sz="1800" dirty="0">
                <a:solidFill>
                  <a:schemeClr val="tx1"/>
                </a:solidFill>
              </a:rPr>
              <a:t>방식과의 비교분석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1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시스템 구성도</a:t>
            </a:r>
            <a:r>
              <a:rPr lang="en-US" altLang="ko-KR" sz="2000" b="1" dirty="0">
                <a:latin typeface="+mn-ea"/>
                <a:ea typeface="+mn-ea"/>
              </a:rPr>
              <a:t>(TCP)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1D42B1-A4BC-4A37-B500-C61BDB578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89272" l="9867" r="97067">
                        <a14:foregroundMark x1="84533" y1="16092" x2="85600" y2="84291"/>
                        <a14:foregroundMark x1="83733" y1="17241" x2="76533" y2="33716"/>
                        <a14:foregroundMark x1="76533" y1="33716" x2="76000" y2="36782"/>
                        <a14:foregroundMark x1="76267" y1="25287" x2="89333" y2="21456"/>
                        <a14:foregroundMark x1="89333" y1="21456" x2="92000" y2="41379"/>
                        <a14:foregroundMark x1="92000" y1="41379" x2="89867" y2="70881"/>
                        <a14:foregroundMark x1="76533" y1="23755" x2="89333" y2="18774"/>
                        <a14:foregroundMark x1="89333" y1="18774" x2="97067" y2="34866"/>
                        <a14:foregroundMark x1="97067" y1="34866" x2="94400" y2="38697"/>
                        <a14:foregroundMark x1="74667" y1="23755" x2="85333" y2="13027"/>
                        <a14:foregroundMark x1="74400" y1="24521" x2="84533" y2="11494"/>
                        <a14:foregroundMark x1="84533" y1="11494" x2="95467" y2="23372"/>
                        <a14:foregroundMark x1="95467" y1="23372" x2="92800" y2="42146"/>
                        <a14:foregroundMark x1="92800" y1="42146" x2="92800" y2="42146"/>
                        <a14:backgroundMark x1="19200" y1="24521" x2="20533" y2="93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143"/>
          <a:stretch/>
        </p:blipFill>
        <p:spPr>
          <a:xfrm>
            <a:off x="7720781" y="3462664"/>
            <a:ext cx="614698" cy="8034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0BB9A4-5A38-431E-A048-8F4CBFF319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27" t="8630" r="22244" b="9232"/>
          <a:stretch/>
        </p:blipFill>
        <p:spPr>
          <a:xfrm>
            <a:off x="7580752" y="2122672"/>
            <a:ext cx="894755" cy="116306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758448-D83D-44F5-95A5-5DBA3A127665}"/>
              </a:ext>
            </a:extLst>
          </p:cNvPr>
          <p:cNvCxnSpPr>
            <a:cxnSpLocks/>
          </p:cNvCxnSpPr>
          <p:nvPr/>
        </p:nvCxnSpPr>
        <p:spPr>
          <a:xfrm flipH="1">
            <a:off x="8028129" y="3199106"/>
            <a:ext cx="1" cy="37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D741F437-8D3B-49D8-B87A-D2FF00A05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672" y="3249755"/>
            <a:ext cx="988578" cy="24888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AD78AD-11D1-491A-9EF2-E089A4ACC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1311" y="1818025"/>
            <a:ext cx="838200" cy="94297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7DFF59-7B6C-4348-8984-DC0891691BC1}"/>
              </a:ext>
            </a:extLst>
          </p:cNvPr>
          <p:cNvSpPr/>
          <p:nvPr/>
        </p:nvSpPr>
        <p:spPr>
          <a:xfrm>
            <a:off x="3643311" y="1384732"/>
            <a:ext cx="1318661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DC6C31-25E6-4210-8676-C8206A1E8859}"/>
              </a:ext>
            </a:extLst>
          </p:cNvPr>
          <p:cNvSpPr/>
          <p:nvPr/>
        </p:nvSpPr>
        <p:spPr>
          <a:xfrm>
            <a:off x="7368798" y="1844675"/>
            <a:ext cx="1318661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Gear 360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512BF8-998C-43B7-9B79-2318C786899F}"/>
              </a:ext>
            </a:extLst>
          </p:cNvPr>
          <p:cNvSpPr/>
          <p:nvPr/>
        </p:nvSpPr>
        <p:spPr>
          <a:xfrm>
            <a:off x="6648421" y="3763336"/>
            <a:ext cx="1318661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Gear 360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7D5348-97D3-4622-BCA6-10DFB2136FD9}"/>
              </a:ext>
            </a:extLst>
          </p:cNvPr>
          <p:cNvCxnSpPr>
            <a:cxnSpLocks/>
          </p:cNvCxnSpPr>
          <p:nvPr/>
        </p:nvCxnSpPr>
        <p:spPr>
          <a:xfrm flipH="1" flipV="1">
            <a:off x="4886847" y="2347234"/>
            <a:ext cx="2821919" cy="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A8558FC2-DAE7-4D64-B7C2-1B729F26A5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27" t="8630" r="22244" b="9232"/>
          <a:stretch/>
        </p:blipFill>
        <p:spPr>
          <a:xfrm>
            <a:off x="453904" y="2123592"/>
            <a:ext cx="894755" cy="116306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2C039B-DC21-45CE-BBBD-9BB7C9FDF37E}"/>
              </a:ext>
            </a:extLst>
          </p:cNvPr>
          <p:cNvSpPr/>
          <p:nvPr/>
        </p:nvSpPr>
        <p:spPr>
          <a:xfrm>
            <a:off x="174576" y="1842477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VR Watch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DFB0ACB-6D30-459A-BA26-5F9D82D891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244" y="3494589"/>
            <a:ext cx="1064074" cy="739628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AEC49B0-2B02-4C06-9826-411ECC8FEFF9}"/>
              </a:ext>
            </a:extLst>
          </p:cNvPr>
          <p:cNvCxnSpPr>
            <a:cxnSpLocks/>
          </p:cNvCxnSpPr>
          <p:nvPr/>
        </p:nvCxnSpPr>
        <p:spPr>
          <a:xfrm flipH="1">
            <a:off x="901281" y="3209654"/>
            <a:ext cx="1" cy="20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258C7E-C242-45E0-8A03-1BC6FBAA0C40}"/>
              </a:ext>
            </a:extLst>
          </p:cNvPr>
          <p:cNvSpPr/>
          <p:nvPr/>
        </p:nvSpPr>
        <p:spPr>
          <a:xfrm>
            <a:off x="486909" y="3135405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5A548B-7EF0-4C8B-975D-45B59315E8B6}"/>
              </a:ext>
            </a:extLst>
          </p:cNvPr>
          <p:cNvSpPr/>
          <p:nvPr/>
        </p:nvSpPr>
        <p:spPr>
          <a:xfrm>
            <a:off x="1165778" y="3691369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Gear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6E10B7B-0F42-4FF7-93DB-21574BE293D3}"/>
              </a:ext>
            </a:extLst>
          </p:cNvPr>
          <p:cNvCxnSpPr>
            <a:cxnSpLocks/>
          </p:cNvCxnSpPr>
          <p:nvPr/>
        </p:nvCxnSpPr>
        <p:spPr>
          <a:xfrm flipH="1">
            <a:off x="1165778" y="2347903"/>
            <a:ext cx="2728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83B731-3049-4132-BE1A-CED0489706E8}"/>
              </a:ext>
            </a:extLst>
          </p:cNvPr>
          <p:cNvSpPr/>
          <p:nvPr/>
        </p:nvSpPr>
        <p:spPr>
          <a:xfrm>
            <a:off x="5498242" y="1937471"/>
            <a:ext cx="1750137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TCP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4298C-233A-4B6F-8570-2CA4B20D5BC9}"/>
              </a:ext>
            </a:extLst>
          </p:cNvPr>
          <p:cNvSpPr/>
          <p:nvPr/>
        </p:nvSpPr>
        <p:spPr>
          <a:xfrm>
            <a:off x="1483470" y="1933378"/>
            <a:ext cx="192975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TCP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4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시스템 구성도</a:t>
            </a:r>
            <a:r>
              <a:rPr lang="en-US" altLang="ko-KR" sz="2000" b="1" dirty="0">
                <a:latin typeface="+mn-ea"/>
                <a:ea typeface="+mn-ea"/>
              </a:rPr>
              <a:t>(UDP)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4" name="구름 13">
            <a:extLst>
              <a:ext uri="{FF2B5EF4-FFF2-40B4-BE49-F238E27FC236}">
                <a16:creationId xmlns:a16="http://schemas.microsoft.com/office/drawing/2014/main" id="{D5E7AC42-2F36-49A5-A2FF-6F2F4A7ACCD1}"/>
              </a:ext>
            </a:extLst>
          </p:cNvPr>
          <p:cNvSpPr/>
          <p:nvPr/>
        </p:nvSpPr>
        <p:spPr>
          <a:xfrm>
            <a:off x="3470979" y="2730370"/>
            <a:ext cx="1834702" cy="660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1D42B1-A4BC-4A37-B500-C61BDB578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89272" l="9867" r="97067">
                        <a14:foregroundMark x1="84533" y1="16092" x2="85600" y2="84291"/>
                        <a14:foregroundMark x1="83733" y1="17241" x2="76533" y2="33716"/>
                        <a14:foregroundMark x1="76533" y1="33716" x2="76000" y2="36782"/>
                        <a14:foregroundMark x1="76267" y1="25287" x2="89333" y2="21456"/>
                        <a14:foregroundMark x1="89333" y1="21456" x2="92000" y2="41379"/>
                        <a14:foregroundMark x1="92000" y1="41379" x2="89867" y2="70881"/>
                        <a14:foregroundMark x1="76533" y1="23755" x2="89333" y2="18774"/>
                        <a14:foregroundMark x1="89333" y1="18774" x2="97067" y2="34866"/>
                        <a14:foregroundMark x1="97067" y1="34866" x2="94400" y2="38697"/>
                        <a14:foregroundMark x1="74667" y1="23755" x2="85333" y2="13027"/>
                        <a14:foregroundMark x1="74400" y1="24521" x2="84533" y2="11494"/>
                        <a14:foregroundMark x1="84533" y1="11494" x2="95467" y2="23372"/>
                        <a14:foregroundMark x1="95467" y1="23372" x2="92800" y2="42146"/>
                        <a14:foregroundMark x1="92800" y1="42146" x2="92800" y2="42146"/>
                        <a14:backgroundMark x1="19200" y1="24521" x2="20533" y2="93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143"/>
          <a:stretch/>
        </p:blipFill>
        <p:spPr>
          <a:xfrm>
            <a:off x="7720781" y="4167514"/>
            <a:ext cx="614698" cy="8034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0BB9A4-5A38-431E-A048-8F4CBFF319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27" t="8630" r="22244" b="9232"/>
          <a:stretch/>
        </p:blipFill>
        <p:spPr>
          <a:xfrm>
            <a:off x="7580752" y="2827522"/>
            <a:ext cx="894755" cy="116306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758448-D83D-44F5-95A5-5DBA3A127665}"/>
              </a:ext>
            </a:extLst>
          </p:cNvPr>
          <p:cNvCxnSpPr>
            <a:cxnSpLocks/>
          </p:cNvCxnSpPr>
          <p:nvPr/>
        </p:nvCxnSpPr>
        <p:spPr>
          <a:xfrm flipH="1">
            <a:off x="8028129" y="3903956"/>
            <a:ext cx="1" cy="37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D741F437-8D3B-49D8-B87A-D2FF00A05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672" y="3954605"/>
            <a:ext cx="988578" cy="24888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AD78AD-11D1-491A-9EF2-E089A4ACC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9645" y="1099354"/>
            <a:ext cx="838200" cy="94297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7DFF59-7B6C-4348-8984-DC0891691BC1}"/>
              </a:ext>
            </a:extLst>
          </p:cNvPr>
          <p:cNvSpPr/>
          <p:nvPr/>
        </p:nvSpPr>
        <p:spPr>
          <a:xfrm>
            <a:off x="4578971" y="1356886"/>
            <a:ext cx="1318661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DC6C31-25E6-4210-8676-C8206A1E8859}"/>
              </a:ext>
            </a:extLst>
          </p:cNvPr>
          <p:cNvSpPr/>
          <p:nvPr/>
        </p:nvSpPr>
        <p:spPr>
          <a:xfrm>
            <a:off x="7368798" y="2549525"/>
            <a:ext cx="1318661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Gear 360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512BF8-998C-43B7-9B79-2318C786899F}"/>
              </a:ext>
            </a:extLst>
          </p:cNvPr>
          <p:cNvSpPr/>
          <p:nvPr/>
        </p:nvSpPr>
        <p:spPr>
          <a:xfrm>
            <a:off x="6648421" y="4468186"/>
            <a:ext cx="1318661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Gear 360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9DA8C86-7475-44FE-953E-F782447664EA}"/>
              </a:ext>
            </a:extLst>
          </p:cNvPr>
          <p:cNvCxnSpPr>
            <a:stCxn id="29" idx="2"/>
            <a:endCxn id="14" idx="3"/>
          </p:cNvCxnSpPr>
          <p:nvPr/>
        </p:nvCxnSpPr>
        <p:spPr>
          <a:xfrm flipH="1">
            <a:off x="4388330" y="2042329"/>
            <a:ext cx="10415" cy="72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7D5348-97D3-4622-BCA6-10DFB2136FD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04152" y="3052753"/>
            <a:ext cx="2404614" cy="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A8558FC2-DAE7-4D64-B7C2-1B729F26A5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27" t="8630" r="22244" b="9232"/>
          <a:stretch/>
        </p:blipFill>
        <p:spPr>
          <a:xfrm>
            <a:off x="453904" y="2828442"/>
            <a:ext cx="894755" cy="116306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2C039B-DC21-45CE-BBBD-9BB7C9FDF37E}"/>
              </a:ext>
            </a:extLst>
          </p:cNvPr>
          <p:cNvSpPr/>
          <p:nvPr/>
        </p:nvSpPr>
        <p:spPr>
          <a:xfrm>
            <a:off x="174576" y="2547327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VR Watch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DFB0ACB-6D30-459A-BA26-5F9D82D891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244" y="4199439"/>
            <a:ext cx="1064074" cy="739628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AEC49B0-2B02-4C06-9826-411ECC8FEFF9}"/>
              </a:ext>
            </a:extLst>
          </p:cNvPr>
          <p:cNvCxnSpPr>
            <a:cxnSpLocks/>
          </p:cNvCxnSpPr>
          <p:nvPr/>
        </p:nvCxnSpPr>
        <p:spPr>
          <a:xfrm flipH="1">
            <a:off x="901281" y="3914504"/>
            <a:ext cx="1" cy="20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258C7E-C242-45E0-8A03-1BC6FBAA0C40}"/>
              </a:ext>
            </a:extLst>
          </p:cNvPr>
          <p:cNvSpPr/>
          <p:nvPr/>
        </p:nvSpPr>
        <p:spPr>
          <a:xfrm>
            <a:off x="486909" y="3840255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5A548B-7EF0-4C8B-975D-45B59315E8B6}"/>
              </a:ext>
            </a:extLst>
          </p:cNvPr>
          <p:cNvSpPr/>
          <p:nvPr/>
        </p:nvSpPr>
        <p:spPr>
          <a:xfrm>
            <a:off x="1165778" y="4396219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Gear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6E10B7B-0F42-4FF7-93DB-21574BE293D3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1165778" y="3052753"/>
            <a:ext cx="2310892" cy="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83B731-3049-4132-BE1A-CED0489706E8}"/>
              </a:ext>
            </a:extLst>
          </p:cNvPr>
          <p:cNvSpPr/>
          <p:nvPr/>
        </p:nvSpPr>
        <p:spPr>
          <a:xfrm>
            <a:off x="5498242" y="2642321"/>
            <a:ext cx="1750137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UDP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4298C-233A-4B6F-8570-2CA4B20D5BC9}"/>
              </a:ext>
            </a:extLst>
          </p:cNvPr>
          <p:cNvSpPr/>
          <p:nvPr/>
        </p:nvSpPr>
        <p:spPr>
          <a:xfrm>
            <a:off x="1483470" y="2638228"/>
            <a:ext cx="192975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UDP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59902" y="89726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기술 소개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2" y="1699400"/>
              <a:ext cx="303251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A2A99-54DD-497B-BA0D-035EFD035D54}"/>
              </a:ext>
            </a:extLst>
          </p:cNvPr>
          <p:cNvSpPr/>
          <p:nvPr/>
        </p:nvSpPr>
        <p:spPr>
          <a:xfrm>
            <a:off x="720725" y="1126763"/>
            <a:ext cx="7702550" cy="346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여러가지 </a:t>
            </a:r>
            <a:r>
              <a:rPr lang="en-US" altLang="ko-KR" sz="1800" dirty="0">
                <a:solidFill>
                  <a:schemeClr val="tx1"/>
                </a:solidFill>
              </a:rPr>
              <a:t>NAT Traversal </a:t>
            </a:r>
            <a:r>
              <a:rPr lang="ko-KR" altLang="en-US" sz="1800" dirty="0">
                <a:solidFill>
                  <a:schemeClr val="tx1"/>
                </a:solidFill>
              </a:rPr>
              <a:t>방식 중에 리얼타임에 가장 적합한 </a:t>
            </a:r>
            <a:r>
              <a:rPr lang="en-US" altLang="ko-KR" sz="1800" dirty="0">
                <a:solidFill>
                  <a:schemeClr val="tx1"/>
                </a:solidFill>
              </a:rPr>
              <a:t>UDP Hole Punching</a:t>
            </a:r>
            <a:r>
              <a:rPr lang="ko-KR" altLang="en-US" sz="1800" dirty="0">
                <a:solidFill>
                  <a:schemeClr val="tx1"/>
                </a:solidFill>
              </a:rPr>
              <a:t>을 사용하여 </a:t>
            </a:r>
            <a:r>
              <a:rPr lang="en-US" altLang="ko-KR" sz="1800" dirty="0">
                <a:solidFill>
                  <a:schemeClr val="tx1"/>
                </a:solidFill>
              </a:rPr>
              <a:t>UDP</a:t>
            </a:r>
            <a:r>
              <a:rPr lang="ko-KR" altLang="en-US" sz="1800" dirty="0">
                <a:solidFill>
                  <a:schemeClr val="tx1"/>
                </a:solidFill>
              </a:rPr>
              <a:t>방식으로 구현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3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Hole Punching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464AAE-C68F-418E-B12C-E9780145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90" y="1274484"/>
            <a:ext cx="3505200" cy="306705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735F67-6A65-46FD-8BCA-A8ADD2ABCE37}"/>
              </a:ext>
            </a:extLst>
          </p:cNvPr>
          <p:cNvSpPr/>
          <p:nvPr/>
        </p:nvSpPr>
        <p:spPr>
          <a:xfrm>
            <a:off x="307392" y="4407877"/>
            <a:ext cx="8707654" cy="5784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 </a:t>
            </a:r>
            <a:r>
              <a:rPr lang="en-US" altLang="ko-KR" b="1" dirty="0">
                <a:solidFill>
                  <a:schemeClr val="tx1"/>
                </a:solidFill>
              </a:rPr>
              <a:t>Sender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Receiver</a:t>
            </a:r>
            <a:r>
              <a:rPr lang="ko-KR" altLang="en-US" b="1" dirty="0">
                <a:solidFill>
                  <a:schemeClr val="tx1"/>
                </a:solidFill>
              </a:rPr>
              <a:t> 두개의 </a:t>
            </a:r>
            <a:r>
              <a:rPr lang="en-US" altLang="ko-KR" b="1" dirty="0">
                <a:solidFill>
                  <a:schemeClr val="tx1"/>
                </a:solidFill>
              </a:rPr>
              <a:t>HOST</a:t>
            </a:r>
            <a:r>
              <a:rPr lang="ko-KR" altLang="en-US" b="1" dirty="0">
                <a:solidFill>
                  <a:schemeClr val="tx1"/>
                </a:solidFill>
              </a:rPr>
              <a:t>가 서버로 자신의 정보를 보내게 되고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서버는 반대쪽 </a:t>
            </a:r>
            <a:r>
              <a:rPr lang="en-US" altLang="ko-KR" b="1" dirty="0">
                <a:solidFill>
                  <a:schemeClr val="tx1"/>
                </a:solidFill>
              </a:rPr>
              <a:t>HOST</a:t>
            </a:r>
            <a:r>
              <a:rPr lang="ko-KR" altLang="en-US" b="1" dirty="0">
                <a:solidFill>
                  <a:schemeClr val="tx1"/>
                </a:solidFill>
              </a:rPr>
              <a:t>에게 각자의 정보를 보내주게 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D85E6-A7A8-4273-9255-510585D31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6" y="1274484"/>
            <a:ext cx="3476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Hole Punching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05976-F1BB-4AD2-9D6D-D441E0F3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57" y="1306196"/>
            <a:ext cx="5624485" cy="34427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73360" y="2885679"/>
            <a:ext cx="5246837" cy="213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73360" y="3099435"/>
            <a:ext cx="5246837" cy="213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73360" y="3313191"/>
            <a:ext cx="5246837" cy="143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33463" y="2892556"/>
            <a:ext cx="233204" cy="165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6127" y="3123317"/>
            <a:ext cx="233204" cy="165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6127" y="3948070"/>
            <a:ext cx="233204" cy="165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1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Hole Punching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735F67-6A65-46FD-8BCA-A8ADD2ABCE37}"/>
              </a:ext>
            </a:extLst>
          </p:cNvPr>
          <p:cNvSpPr/>
          <p:nvPr/>
        </p:nvSpPr>
        <p:spPr>
          <a:xfrm>
            <a:off x="307392" y="4407877"/>
            <a:ext cx="8707654" cy="5784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이제 </a:t>
            </a:r>
            <a:r>
              <a:rPr lang="en-US" altLang="ko-KR" b="1" dirty="0">
                <a:solidFill>
                  <a:schemeClr val="tx1"/>
                </a:solidFill>
              </a:rPr>
              <a:t>Sender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Receiver</a:t>
            </a:r>
            <a:r>
              <a:rPr lang="ko-KR" altLang="en-US" b="1" dirty="0">
                <a:solidFill>
                  <a:schemeClr val="tx1"/>
                </a:solidFill>
              </a:rPr>
              <a:t>는 </a:t>
            </a:r>
            <a:r>
              <a:rPr lang="en-US" altLang="ko-KR" b="1" dirty="0">
                <a:solidFill>
                  <a:schemeClr val="tx1"/>
                </a:solidFill>
              </a:rPr>
              <a:t>P2P </a:t>
            </a:r>
            <a:r>
              <a:rPr lang="ko-KR" altLang="en-US" b="1" dirty="0">
                <a:solidFill>
                  <a:schemeClr val="tx1"/>
                </a:solidFill>
              </a:rPr>
              <a:t>통신을 위한 상대방의 </a:t>
            </a:r>
            <a:r>
              <a:rPr lang="en-US" altLang="ko-KR" b="1" dirty="0">
                <a:solidFill>
                  <a:schemeClr val="tx1"/>
                </a:solidFill>
              </a:rPr>
              <a:t>Public </a:t>
            </a:r>
            <a:r>
              <a:rPr lang="en-US" altLang="ko-KR" b="1" dirty="0" err="1">
                <a:solidFill>
                  <a:schemeClr val="tx1"/>
                </a:solidFill>
              </a:rPr>
              <a:t>EndPonit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Private </a:t>
            </a:r>
            <a:r>
              <a:rPr lang="en-US" altLang="ko-KR" b="1" dirty="0" err="1">
                <a:solidFill>
                  <a:schemeClr val="tx1"/>
                </a:solidFill>
              </a:rPr>
              <a:t>EndPoint</a:t>
            </a:r>
            <a:r>
              <a:rPr lang="ko-KR" altLang="en-US" b="1" dirty="0">
                <a:solidFill>
                  <a:schemeClr val="tx1"/>
                </a:solidFill>
              </a:rPr>
              <a:t>를 </a:t>
            </a:r>
            <a:r>
              <a:rPr lang="ko-KR" altLang="en-US" b="1" dirty="0" err="1">
                <a:solidFill>
                  <a:schemeClr val="tx1"/>
                </a:solidFill>
              </a:rPr>
              <a:t>알게되었고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이제 서로 간에 </a:t>
            </a:r>
            <a:r>
              <a:rPr lang="en-US" altLang="ko-KR" b="1" dirty="0">
                <a:solidFill>
                  <a:schemeClr val="tx1"/>
                </a:solidFill>
              </a:rPr>
              <a:t>P2P </a:t>
            </a:r>
            <a:r>
              <a:rPr lang="ko-KR" altLang="en-US" b="1" dirty="0">
                <a:solidFill>
                  <a:schemeClr val="tx1"/>
                </a:solidFill>
              </a:rPr>
              <a:t>데이터 통신을 거의 동시에 시도할 수 있게 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E7EE5-BF9D-45C2-85E5-ECC75C9DE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2" y="1185158"/>
            <a:ext cx="7191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0561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249</Words>
  <Application>Microsoft Office PowerPoint</Application>
  <PresentationFormat>화면 슬라이드 쇼(16:9)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Lora</vt:lpstr>
      <vt:lpstr>함초롬돋움</vt:lpstr>
      <vt:lpstr>Arial</vt:lpstr>
      <vt:lpstr>나눔고딕</vt:lpstr>
      <vt:lpstr>Quattrocento Sans</vt:lpstr>
      <vt:lpstr>맑은 고딕</vt:lpstr>
      <vt:lpstr>Viola template</vt:lpstr>
      <vt:lpstr>VICER팀 핵심 기술 결과 발표</vt:lpstr>
      <vt:lpstr>Contents</vt:lpstr>
      <vt:lpstr>Part 소개</vt:lpstr>
      <vt:lpstr>PowerPoint 프레젠테이션</vt:lpstr>
      <vt:lpstr>PowerPoint 프레젠테이션</vt:lpstr>
      <vt:lpstr>기술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2팀 LAP  ENOMA!</dc:title>
  <dc:creator>rihje</dc:creator>
  <cp:lastModifiedBy>rihjeo@gmail.com</cp:lastModifiedBy>
  <cp:revision>204</cp:revision>
  <dcterms:modified xsi:type="dcterms:W3CDTF">2018-11-07T13:28:03Z</dcterms:modified>
</cp:coreProperties>
</file>