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9967" autoAdjust="0"/>
    <p:restoredTop sz="94660"/>
  </p:normalViewPr>
  <p:slideViewPr>
    <p:cSldViewPr snapToGrid="0">
      <p:cViewPr varScale="1">
        <p:scale>
          <a:sx n="77" d="100"/>
          <a:sy n="77" d="100"/>
        </p:scale>
        <p:origin x="130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198FA-FB20-4A9D-93BD-163E5E1F4F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7E203A-21BD-4EE7-BCE0-F340FA751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8ECD58-6183-4043-B2ED-9B63232B8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872A-51DF-491B-9CD0-261EF2D47CEE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EDCC01-444A-4445-8B03-99C7D347D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F2661-2A9E-46E9-8A7C-48C269A35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BA2D-610D-433E-BBC7-6E6810315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997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181A1-B8D2-4084-A4A3-AEC00BBB1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D908FB-1424-44B6-A299-5CCD1B1A8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90E7D2-4155-45C6-A47F-7C9601A90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872A-51DF-491B-9CD0-261EF2D47CEE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5CDE6D-94B6-40DD-A06D-438CB9479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B6B075-D257-4252-9DFF-8D7126D87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BA2D-610D-433E-BBC7-6E6810315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052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A226B7-C45E-4D14-A284-51384667F6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1240C5-CCDD-42C0-8DD1-FE724196D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54E5BD-0F79-466F-BB64-F3C301426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872A-51DF-491B-9CD0-261EF2D47CEE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149DE0-63C5-416D-B30A-58AEB0778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1C6C3B-E8A5-4EF4-9F14-C3C4B0A80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BA2D-610D-433E-BBC7-6E6810315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815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A5AF0-1FF4-44B1-914A-C3CEE36CA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32BAE3-1BF4-4CDA-B824-BEFA10BE5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CA7945-1758-4644-AE9D-5E64261C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872A-51DF-491B-9CD0-261EF2D47CEE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625F18-483D-41C8-B71B-2B89036D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7430B9-A254-42BC-BD36-D02927C8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BA2D-610D-433E-BBC7-6E6810315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994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38091-9DD9-4D36-B88B-5F85788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334AFC-762F-489E-8142-800D02192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A9B399-559D-4BEF-9BA7-2AE1B3F44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872A-51DF-491B-9CD0-261EF2D47CEE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AA678F-B0E4-4F83-A616-0E1EF11CC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FEC50F-B495-4C03-A0A8-82B33D8BA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BA2D-610D-433E-BBC7-6E6810315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00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3FAC1-2FBA-43CC-872A-A7E299A54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FBFF82-EB31-488B-B5DD-5F5883BCDD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ABE7FD-32C6-41A3-9165-EAE332BCB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169335-D735-4639-A980-FDAA80A4D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872A-51DF-491B-9CD0-261EF2D47CEE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FDD9E4-25F8-4A12-8BB9-72357A4F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6DABA6-408B-4791-8C71-B6DDA4D46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BA2D-610D-433E-BBC7-6E6810315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839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FDFCD-947A-4539-B120-2B7183BCB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606D38-95EE-4BC1-BDE5-C85BA86B8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EEF948-180C-4D72-816F-68C9AD2DD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4952FF-621C-4206-9257-4956CB6089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7C7533-4BB3-414F-A19E-9A41776792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1C4E08-AFE2-4C10-B32A-F78D562B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872A-51DF-491B-9CD0-261EF2D47CEE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AD32C3-B6E7-4711-A8EF-2889A1E89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C3C92E7-7CF1-4D80-9A45-E1AF67A53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BA2D-610D-433E-BBC7-6E6810315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651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DA30F-9FA1-4716-9024-64A20631B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8287027-2023-4483-8491-F4A2B9B1F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872A-51DF-491B-9CD0-261EF2D47CEE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7085EC-37FA-45E3-A1AD-17C835D74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7B23EB-68AF-41C0-9B12-25ECD0B02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BA2D-610D-433E-BBC7-6E6810315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421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16D5BA-7BA9-4C19-BC21-56974BF6D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872A-51DF-491B-9CD0-261EF2D47CEE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771939-3F53-4272-979F-4AEDB2DEF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AB7E07-A369-4887-A311-5EAB43FAE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BA2D-610D-433E-BBC7-6E6810315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72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64F5F-E44B-41E1-9ABA-8DBAB4FD6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399372-88F3-4536-A4C8-6EAC0C82C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8EADD1-29D1-4919-AEEE-A5A5C0141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7270E6-9E2B-40C1-88C6-CFC01B00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872A-51DF-491B-9CD0-261EF2D47CEE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B7663A-CDB6-4E36-85F5-9FBC5615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095950-7809-42C0-AE5D-6871704D0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BA2D-610D-433E-BBC7-6E6810315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463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97E06-0F29-4892-9A08-8CBE88193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648083-C913-430B-9F97-E755D44C9D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82551B-0135-4646-9EFA-D89CD7E9C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6FD92B-B02C-407E-AB4B-73A8AB6AF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872A-51DF-491B-9CD0-261EF2D47CEE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11536B-16FE-4BF3-BFE0-256216FD6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3C2ECE-E327-407A-A175-4E03FB302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BA2D-610D-433E-BBC7-6E6810315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508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B2BC1A-597F-4883-B644-0574D3CF0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BE9622-C2AF-4D29-80D2-B4C4C9518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712064-641F-4AC1-83E5-D1FDF79649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5872A-51DF-491B-9CD0-261EF2D47CEE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ED881B-7A30-48BB-9EB4-049F56DA50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605620-58B5-4051-8078-E2B4DBD07C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4BA2D-610D-433E-BBC7-6E6810315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207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267CC61-13E8-4548-AECF-9EF2A551E9DC}"/>
              </a:ext>
            </a:extLst>
          </p:cNvPr>
          <p:cNvSpPr/>
          <p:nvPr/>
        </p:nvSpPr>
        <p:spPr>
          <a:xfrm>
            <a:off x="152400" y="81280"/>
            <a:ext cx="11788252" cy="92456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V-ICE-R</a:t>
            </a:r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박지훈 </a:t>
            </a:r>
            <a:r>
              <a:rPr lang="ko-KR" altLang="en-US" sz="1200" dirty="0" err="1"/>
              <a:t>류형오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나윤호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유한석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A668AC-9847-4557-A05B-B50D686E9F60}"/>
              </a:ext>
            </a:extLst>
          </p:cNvPr>
          <p:cNvSpPr/>
          <p:nvPr/>
        </p:nvSpPr>
        <p:spPr>
          <a:xfrm>
            <a:off x="152400" y="1076960"/>
            <a:ext cx="4287520" cy="2733040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A7C647-0C4A-4D89-AD1C-E4767E261E3C}"/>
              </a:ext>
            </a:extLst>
          </p:cNvPr>
          <p:cNvSpPr/>
          <p:nvPr/>
        </p:nvSpPr>
        <p:spPr>
          <a:xfrm>
            <a:off x="152400" y="3817620"/>
            <a:ext cx="4287520" cy="2631948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D1EC66-277E-43BF-A33D-818EF7781109}"/>
              </a:ext>
            </a:extLst>
          </p:cNvPr>
          <p:cNvSpPr/>
          <p:nvPr/>
        </p:nvSpPr>
        <p:spPr>
          <a:xfrm>
            <a:off x="4581939" y="1076960"/>
            <a:ext cx="4429981" cy="2733040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699F3A-6E52-41FC-8D9E-5287250665E7}"/>
              </a:ext>
            </a:extLst>
          </p:cNvPr>
          <p:cNvSpPr/>
          <p:nvPr/>
        </p:nvSpPr>
        <p:spPr>
          <a:xfrm>
            <a:off x="4581939" y="3881120"/>
            <a:ext cx="4429981" cy="2568448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EF4998F-36AB-47C0-83F1-D1113F44F0DF}"/>
              </a:ext>
            </a:extLst>
          </p:cNvPr>
          <p:cNvSpPr/>
          <p:nvPr/>
        </p:nvSpPr>
        <p:spPr>
          <a:xfrm>
            <a:off x="9095852" y="1076960"/>
            <a:ext cx="2824480" cy="2558224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8885E6C-C620-4A06-A03C-99AC49960901}"/>
              </a:ext>
            </a:extLst>
          </p:cNvPr>
          <p:cNvSpPr/>
          <p:nvPr/>
        </p:nvSpPr>
        <p:spPr>
          <a:xfrm>
            <a:off x="9117873" y="3716528"/>
            <a:ext cx="2802458" cy="2733040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9F1AE6-2282-4A89-BD2C-72AB8E49941C}"/>
              </a:ext>
            </a:extLst>
          </p:cNvPr>
          <p:cNvSpPr txBox="1"/>
          <p:nvPr/>
        </p:nvSpPr>
        <p:spPr>
          <a:xfrm>
            <a:off x="216519" y="142298"/>
            <a:ext cx="1651144" cy="2769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2018 </a:t>
            </a:r>
            <a:r>
              <a:rPr lang="ko-KR" altLang="en-US" sz="1200" dirty="0"/>
              <a:t>이공계 </a:t>
            </a:r>
            <a:r>
              <a:rPr lang="ko-KR" altLang="en-US" sz="1200" dirty="0" err="1"/>
              <a:t>학술제</a:t>
            </a:r>
            <a:endParaRPr lang="ko-KR" altLang="en-US" sz="12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B919F73-0AEB-4D86-8634-6B4A1DDC2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6251" y="135217"/>
            <a:ext cx="3086473" cy="53571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2AD6E6D9-C90C-4E7E-B437-930796985715}"/>
              </a:ext>
            </a:extLst>
          </p:cNvPr>
          <p:cNvSpPr/>
          <p:nvPr/>
        </p:nvSpPr>
        <p:spPr>
          <a:xfrm>
            <a:off x="152400" y="1076960"/>
            <a:ext cx="4287520" cy="312928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제작 동기</a:t>
            </a:r>
            <a:endParaRPr lang="ko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ABA2E3-E77C-4C60-9EC4-48FEFA648CA1}"/>
              </a:ext>
            </a:extLst>
          </p:cNvPr>
          <p:cNvSpPr/>
          <p:nvPr/>
        </p:nvSpPr>
        <p:spPr>
          <a:xfrm>
            <a:off x="4581938" y="1076960"/>
            <a:ext cx="4429981" cy="312928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제품 구성도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A70FF8E-EC74-48A4-BC46-C61E81D32718}"/>
              </a:ext>
            </a:extLst>
          </p:cNvPr>
          <p:cNvSpPr/>
          <p:nvPr/>
        </p:nvSpPr>
        <p:spPr>
          <a:xfrm>
            <a:off x="9095851" y="1076960"/>
            <a:ext cx="2824481" cy="312928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장 점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B1CEEE3-EBBB-4889-8152-BEF17CBF5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938" y="1389888"/>
            <a:ext cx="4429981" cy="242011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C48C0E1-57B0-49F5-9E8C-2B6D7F6C3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1200" y="4280960"/>
            <a:ext cx="4368796" cy="2039906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15493724-E5FA-4F19-8B80-A39AE71DBF68}"/>
              </a:ext>
            </a:extLst>
          </p:cNvPr>
          <p:cNvSpPr/>
          <p:nvPr/>
        </p:nvSpPr>
        <p:spPr>
          <a:xfrm>
            <a:off x="4591667" y="3897144"/>
            <a:ext cx="4429981" cy="312928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통신 흐름도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994EE-BEE7-4F98-ACC3-4F94899ABD2A}"/>
              </a:ext>
            </a:extLst>
          </p:cNvPr>
          <p:cNvSpPr txBox="1"/>
          <p:nvPr/>
        </p:nvSpPr>
        <p:spPr>
          <a:xfrm>
            <a:off x="9095851" y="1486916"/>
            <a:ext cx="282448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900" b="1" dirty="0"/>
              <a:t>- </a:t>
            </a:r>
            <a:r>
              <a:rPr lang="ko-KR" altLang="en-US" sz="900" b="1" dirty="0"/>
              <a:t>자율주행 한계 보완</a:t>
            </a:r>
            <a:endParaRPr lang="ko-KR" altLang="en-US" sz="900" dirty="0"/>
          </a:p>
          <a:p>
            <a:pPr fontAlgn="base"/>
            <a:r>
              <a:rPr lang="ko-KR" altLang="en-US" sz="900" dirty="0" err="1"/>
              <a:t>머신러닝으로</a:t>
            </a:r>
            <a:r>
              <a:rPr lang="ko-KR" altLang="en-US" sz="900" dirty="0"/>
              <a:t> 학습되지 않아 대처하지 못하는 새로운 상황에 유연하게 대처할 수 있다</a:t>
            </a:r>
            <a:r>
              <a:rPr lang="en-US" altLang="ko-KR" sz="900" dirty="0"/>
              <a:t>.</a:t>
            </a:r>
          </a:p>
          <a:p>
            <a:pPr fontAlgn="base"/>
            <a:endParaRPr lang="ko-KR" altLang="en-US" sz="900" dirty="0"/>
          </a:p>
          <a:p>
            <a:pPr fontAlgn="base"/>
            <a:r>
              <a:rPr lang="en-US" altLang="ko-KR" sz="900" b="1" dirty="0"/>
              <a:t>- </a:t>
            </a:r>
            <a:r>
              <a:rPr lang="ko-KR" altLang="en-US" sz="900" b="1" dirty="0"/>
              <a:t>거리제약</a:t>
            </a:r>
          </a:p>
          <a:p>
            <a:pPr fontAlgn="base"/>
            <a:r>
              <a:rPr lang="ko-KR" altLang="en-US" sz="900" dirty="0"/>
              <a:t>근거리에서만 할 수 있는 기존 원격제어 제품들과 달리 거리제약 없이 지구반대편에서도 조종 가능하다</a:t>
            </a:r>
            <a:r>
              <a:rPr lang="en-US" altLang="ko-KR" sz="900" dirty="0"/>
              <a:t>.</a:t>
            </a:r>
          </a:p>
          <a:p>
            <a:pPr fontAlgn="base"/>
            <a:endParaRPr lang="ko-KR" altLang="en-US" sz="900" dirty="0"/>
          </a:p>
          <a:p>
            <a:pPr fontAlgn="base"/>
            <a:r>
              <a:rPr lang="en-US" altLang="ko-KR" sz="900" b="1" dirty="0"/>
              <a:t>- </a:t>
            </a:r>
            <a:r>
              <a:rPr lang="ko-KR" altLang="en-US" sz="900" b="1" dirty="0"/>
              <a:t>한정된 시야의 극복</a:t>
            </a:r>
          </a:p>
          <a:p>
            <a:pPr fontAlgn="base"/>
            <a:r>
              <a:rPr lang="ko-KR" altLang="en-US" sz="900" dirty="0"/>
              <a:t>기존의 </a:t>
            </a:r>
            <a:r>
              <a:rPr lang="en-US" altLang="ko-KR" sz="900" dirty="0"/>
              <a:t>2D</a:t>
            </a:r>
            <a:r>
              <a:rPr lang="ko-KR" altLang="en-US" sz="900" dirty="0"/>
              <a:t>의 영상만을 제공하는 달리 </a:t>
            </a:r>
            <a:r>
              <a:rPr lang="en-US" altLang="ko-KR" sz="900" dirty="0"/>
              <a:t>360</a:t>
            </a:r>
            <a:r>
              <a:rPr lang="ko-KR" altLang="en-US" sz="900" dirty="0"/>
              <a:t>도 카메라의 </a:t>
            </a:r>
            <a:r>
              <a:rPr lang="ko-KR" altLang="en-US" sz="900" dirty="0" err="1"/>
              <a:t>스티칭</a:t>
            </a:r>
            <a:r>
              <a:rPr lang="ko-KR" altLang="en-US" sz="900" dirty="0"/>
              <a:t> 기법을 통하여 </a:t>
            </a:r>
            <a:r>
              <a:rPr lang="en-US" altLang="ko-KR" sz="900" dirty="0"/>
              <a:t>4D </a:t>
            </a:r>
            <a:r>
              <a:rPr lang="ko-KR" altLang="en-US" sz="900" dirty="0"/>
              <a:t>영상을 제공하여 주변의 상황 을 실시간으로 생생하게 전달할 수 있다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D0B5821-1627-4B45-A7DA-2D5C84694A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519" y="1405128"/>
            <a:ext cx="4190206" cy="23820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F17D676-D6D7-48CD-A63B-56980CCB5D1C}"/>
              </a:ext>
            </a:extLst>
          </p:cNvPr>
          <p:cNvSpPr txBox="1"/>
          <p:nvPr/>
        </p:nvSpPr>
        <p:spPr>
          <a:xfrm>
            <a:off x="182218" y="5459496"/>
            <a:ext cx="419652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ko-KR" altLang="en-US" sz="1050" dirty="0"/>
              <a:t>○ </a:t>
            </a:r>
            <a:r>
              <a:rPr lang="en-US" altLang="ko-KR" sz="1050" dirty="0"/>
              <a:t>VR </a:t>
            </a:r>
            <a:r>
              <a:rPr lang="ko-KR" altLang="en-US" sz="1050" dirty="0"/>
              <a:t>및 원격운전에 대한 수요증가 </a:t>
            </a:r>
          </a:p>
          <a:p>
            <a:pPr fontAlgn="base"/>
            <a:r>
              <a:rPr lang="en-US" altLang="ko-KR" sz="1050" dirty="0"/>
              <a:t>- 4</a:t>
            </a:r>
            <a:r>
              <a:rPr lang="ko-KR" altLang="en-US" sz="1050" dirty="0"/>
              <a:t>차 산업혁명에 힘입어 </a:t>
            </a:r>
            <a:r>
              <a:rPr lang="en-US" altLang="ko-KR" sz="1050" dirty="0"/>
              <a:t>ICT</a:t>
            </a:r>
            <a:r>
              <a:rPr lang="ko-KR" altLang="en-US" sz="1050" dirty="0"/>
              <a:t>의 융합으로 차량을 이용한 원격운전 시장이 계속 확대될 것으로 예측됨 </a:t>
            </a:r>
          </a:p>
          <a:p>
            <a:pPr fontAlgn="base"/>
            <a:r>
              <a:rPr lang="en-US" altLang="ko-KR" sz="1050" dirty="0"/>
              <a:t>- </a:t>
            </a:r>
            <a:r>
              <a:rPr lang="ko-KR" altLang="en-US" sz="1050" dirty="0"/>
              <a:t>접하기 어려웠던 </a:t>
            </a:r>
            <a:r>
              <a:rPr lang="en-US" altLang="ko-KR" sz="1050" dirty="0"/>
              <a:t>VR</a:t>
            </a:r>
            <a:r>
              <a:rPr lang="ko-KR" altLang="en-US" sz="1050" dirty="0"/>
              <a:t>기기가 상용화됨에 따라 </a:t>
            </a:r>
            <a:r>
              <a:rPr lang="en-US" altLang="ko-KR" sz="1050" dirty="0"/>
              <a:t>VR </a:t>
            </a:r>
            <a:r>
              <a:rPr lang="ko-KR" altLang="en-US" sz="1050" dirty="0"/>
              <a:t>하드웨어 및 컨텐츠 시장이 증가함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2D1BC81-CFCE-4634-A0E3-30F0FC0367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936" y="3839220"/>
            <a:ext cx="4221151" cy="1599225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11644B69-E223-418E-8E3B-875038988355}"/>
              </a:ext>
            </a:extLst>
          </p:cNvPr>
          <p:cNvSpPr/>
          <p:nvPr/>
        </p:nvSpPr>
        <p:spPr>
          <a:xfrm>
            <a:off x="9117873" y="3716528"/>
            <a:ext cx="2802459" cy="312928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기대 효과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82A6FB-E434-4A2D-B88F-A886A3767032}"/>
              </a:ext>
            </a:extLst>
          </p:cNvPr>
          <p:cNvSpPr txBox="1"/>
          <p:nvPr/>
        </p:nvSpPr>
        <p:spPr>
          <a:xfrm>
            <a:off x="9117873" y="4084088"/>
            <a:ext cx="2822779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900" dirty="0" err="1"/>
              <a:t>ㅇ</a:t>
            </a:r>
            <a:r>
              <a:rPr lang="ko-KR" altLang="en-US" sz="900" dirty="0"/>
              <a:t> </a:t>
            </a:r>
            <a:r>
              <a:rPr lang="ko-KR" altLang="en-US" sz="900" b="1" dirty="0"/>
              <a:t>차량 소유주 측면</a:t>
            </a:r>
            <a:r>
              <a:rPr lang="en-US" altLang="ko-KR" sz="900" b="1" dirty="0"/>
              <a:t>(</a:t>
            </a:r>
            <a:r>
              <a:rPr lang="ko-KR" altLang="en-US" sz="900" b="1" dirty="0"/>
              <a:t>고객</a:t>
            </a:r>
            <a:r>
              <a:rPr lang="en-US" altLang="ko-KR" sz="900" b="1" dirty="0"/>
              <a:t>)</a:t>
            </a:r>
            <a:r>
              <a:rPr lang="ko-KR" altLang="en-US" sz="900" dirty="0"/>
              <a:t> </a:t>
            </a:r>
          </a:p>
          <a:p>
            <a:pPr marL="171450" indent="-171450" fontAlgn="base" latinLnBrk="0">
              <a:buFontTx/>
              <a:buChar char="-"/>
            </a:pPr>
            <a:r>
              <a:rPr lang="ko-KR" altLang="en-US" sz="900" dirty="0"/>
              <a:t>대기시간 단축 </a:t>
            </a:r>
            <a:r>
              <a:rPr lang="en-US" altLang="ko-KR" sz="900" dirty="0"/>
              <a:t>: </a:t>
            </a:r>
            <a:r>
              <a:rPr lang="ko-KR" altLang="en-US" sz="900" dirty="0"/>
              <a:t>대기 시간을 예측 가능하여</a:t>
            </a:r>
            <a:endParaRPr lang="en-US" altLang="ko-KR" sz="900" dirty="0"/>
          </a:p>
          <a:p>
            <a:pPr fontAlgn="base" latinLnBrk="0"/>
            <a:r>
              <a:rPr lang="en-US" altLang="ko-KR" sz="900" dirty="0"/>
              <a:t>                         </a:t>
            </a:r>
            <a:r>
              <a:rPr lang="ko-KR" altLang="en-US" sz="900" dirty="0"/>
              <a:t>시간을 절약할 수 있다</a:t>
            </a:r>
          </a:p>
          <a:p>
            <a:pPr fontAlgn="base" latinLnBrk="0"/>
            <a:r>
              <a:rPr lang="en-US" altLang="ko-KR" sz="900" dirty="0"/>
              <a:t>-   </a:t>
            </a:r>
            <a:r>
              <a:rPr lang="ko-KR" altLang="en-US" sz="900" dirty="0"/>
              <a:t>요금의 표준화 </a:t>
            </a:r>
            <a:r>
              <a:rPr lang="en-US" altLang="ko-KR" sz="900" dirty="0"/>
              <a:t>: </a:t>
            </a:r>
            <a:r>
              <a:rPr lang="ko-KR" altLang="en-US" sz="900" dirty="0"/>
              <a:t>정확한 수치를 통하여 표준화</a:t>
            </a:r>
            <a:endParaRPr lang="en-US" altLang="ko-KR" sz="900" dirty="0"/>
          </a:p>
          <a:p>
            <a:pPr fontAlgn="base" latinLnBrk="0"/>
            <a:r>
              <a:rPr lang="en-US" altLang="ko-KR" sz="900" dirty="0"/>
              <a:t>                         </a:t>
            </a:r>
            <a:r>
              <a:rPr lang="ko-KR" altLang="en-US" sz="900" dirty="0"/>
              <a:t>요금을 지불할 수 있다</a:t>
            </a:r>
            <a:r>
              <a:rPr lang="en-US" altLang="ko-KR" sz="900" dirty="0"/>
              <a:t>. </a:t>
            </a:r>
            <a:endParaRPr lang="ko-KR" altLang="en-US" sz="900" dirty="0"/>
          </a:p>
          <a:p>
            <a:pPr marL="171450" indent="-171450" fontAlgn="base" latinLnBrk="0">
              <a:buFontTx/>
              <a:buChar char="-"/>
            </a:pPr>
            <a:r>
              <a:rPr lang="ko-KR" altLang="en-US" sz="900" dirty="0"/>
              <a:t>대리운전기사의 대기시간을 예측하여 시간을 절약할 수 있음</a:t>
            </a:r>
            <a:endParaRPr lang="en-US" altLang="ko-KR" sz="900" dirty="0"/>
          </a:p>
          <a:p>
            <a:pPr fontAlgn="base" latinLnBrk="0"/>
            <a:endParaRPr lang="ko-KR" altLang="en-US" sz="900" dirty="0"/>
          </a:p>
          <a:p>
            <a:pPr fontAlgn="base"/>
            <a:r>
              <a:rPr lang="ko-KR" altLang="en-US" sz="900" dirty="0" err="1"/>
              <a:t>ㅇ</a:t>
            </a:r>
            <a:r>
              <a:rPr lang="ko-KR" altLang="en-US" sz="900" dirty="0"/>
              <a:t> </a:t>
            </a:r>
            <a:r>
              <a:rPr lang="ko-KR" altLang="en-US" sz="900" b="1" dirty="0"/>
              <a:t>대리운전기사 측면</a:t>
            </a:r>
            <a:r>
              <a:rPr lang="en-US" altLang="ko-KR" sz="900" b="1" dirty="0"/>
              <a:t>(</a:t>
            </a:r>
            <a:r>
              <a:rPr lang="ko-KR" altLang="en-US" sz="900" b="1" dirty="0"/>
              <a:t>주사용자</a:t>
            </a:r>
            <a:r>
              <a:rPr lang="en-US" altLang="ko-KR" sz="900" b="1" dirty="0"/>
              <a:t>)</a:t>
            </a:r>
            <a:endParaRPr lang="ko-KR" altLang="en-US" sz="900" dirty="0"/>
          </a:p>
          <a:p>
            <a:pPr fontAlgn="base" latinLnBrk="0"/>
            <a:r>
              <a:rPr lang="en-US" altLang="ko-KR" sz="900" dirty="0"/>
              <a:t>- </a:t>
            </a:r>
            <a:r>
              <a:rPr lang="ko-KR" altLang="en-US" sz="900" dirty="0"/>
              <a:t>편의성 </a:t>
            </a:r>
            <a:r>
              <a:rPr lang="en-US" altLang="ko-KR" sz="900" dirty="0"/>
              <a:t>: </a:t>
            </a:r>
            <a:r>
              <a:rPr lang="ko-KR" altLang="en-US" sz="900" dirty="0"/>
              <a:t>직접 현장에 나가지 않고 원격으로</a:t>
            </a:r>
            <a:br>
              <a:rPr lang="en-US" altLang="ko-KR" sz="900" dirty="0"/>
            </a:br>
            <a:r>
              <a:rPr lang="en-US" altLang="ko-KR" sz="900" dirty="0"/>
              <a:t>              </a:t>
            </a:r>
            <a:r>
              <a:rPr lang="ko-KR" altLang="en-US" sz="900" dirty="0"/>
              <a:t>제어할 수 있다</a:t>
            </a:r>
            <a:r>
              <a:rPr lang="en-US" altLang="ko-KR" sz="900" dirty="0"/>
              <a:t>.</a:t>
            </a:r>
            <a:endParaRPr lang="ko-KR" altLang="en-US" sz="900" dirty="0"/>
          </a:p>
          <a:p>
            <a:pPr fontAlgn="base" latinLnBrk="0"/>
            <a:r>
              <a:rPr lang="en-US" altLang="ko-KR" sz="900" dirty="0"/>
              <a:t>- </a:t>
            </a:r>
            <a:r>
              <a:rPr lang="ko-KR" altLang="en-US" sz="900" dirty="0"/>
              <a:t>안전성 </a:t>
            </a:r>
            <a:r>
              <a:rPr lang="en-US" altLang="ko-KR" sz="900" dirty="0"/>
              <a:t>: </a:t>
            </a:r>
            <a:r>
              <a:rPr lang="ko-KR" altLang="en-US" sz="900" dirty="0" err="1"/>
              <a:t>고객들과의</a:t>
            </a:r>
            <a:r>
              <a:rPr lang="ko-KR" altLang="en-US" sz="900" dirty="0"/>
              <a:t> 직접적인 마찰</a:t>
            </a:r>
            <a:r>
              <a:rPr lang="en-US" altLang="ko-KR" sz="900" dirty="0"/>
              <a:t>(</a:t>
            </a:r>
            <a:r>
              <a:rPr lang="ko-KR" altLang="en-US" sz="900" dirty="0"/>
              <a:t>신체적 접촉</a:t>
            </a:r>
            <a:r>
              <a:rPr lang="en-US" altLang="ko-KR" sz="900" dirty="0"/>
              <a:t>)</a:t>
            </a:r>
          </a:p>
          <a:p>
            <a:pPr fontAlgn="base" latinLnBrk="0"/>
            <a:r>
              <a:rPr lang="en-US" altLang="ko-KR" sz="900" dirty="0"/>
              <a:t>             </a:t>
            </a:r>
            <a:r>
              <a:rPr lang="ko-KR" altLang="en-US" sz="900" dirty="0"/>
              <a:t>등을 줄여 안정적인 운전을 수행할 수</a:t>
            </a:r>
            <a:endParaRPr lang="en-US" altLang="ko-KR" sz="900" dirty="0"/>
          </a:p>
          <a:p>
            <a:pPr fontAlgn="base" latinLnBrk="0"/>
            <a:r>
              <a:rPr lang="en-US" altLang="ko-KR" sz="900" dirty="0"/>
              <a:t>            </a:t>
            </a:r>
            <a:r>
              <a:rPr lang="ko-KR" altLang="en-US" sz="900" dirty="0"/>
              <a:t> 있다</a:t>
            </a:r>
            <a:r>
              <a:rPr lang="en-US" altLang="ko-KR" sz="900" dirty="0"/>
              <a:t>.</a:t>
            </a:r>
            <a:endParaRPr lang="ko-KR" altLang="en-US" sz="900" dirty="0"/>
          </a:p>
          <a:p>
            <a:pPr marL="171450" indent="-171450" fontAlgn="base" latinLnBrk="0">
              <a:buFontTx/>
              <a:buChar char="-"/>
            </a:pPr>
            <a:r>
              <a:rPr lang="ko-KR" altLang="en-US" sz="900" dirty="0"/>
              <a:t>자택근무를 통하여 원격제어 하므로 </a:t>
            </a:r>
            <a:r>
              <a:rPr lang="ko-KR" altLang="en-US" sz="900" dirty="0" err="1"/>
              <a:t>업무시</a:t>
            </a:r>
            <a:endParaRPr lang="en-US" altLang="ko-KR" sz="900" dirty="0"/>
          </a:p>
          <a:p>
            <a:pPr fontAlgn="base" latinLnBrk="0"/>
            <a:r>
              <a:rPr lang="en-US" altLang="ko-KR" sz="900" dirty="0"/>
              <a:t>    </a:t>
            </a:r>
            <a:r>
              <a:rPr lang="ko-KR" altLang="en-US" sz="900" dirty="0"/>
              <a:t> 불필요한 노동시간을 줄일 수 있다</a:t>
            </a:r>
            <a:r>
              <a:rPr lang="en-US" altLang="ko-KR" sz="900" dirty="0"/>
              <a:t>.</a:t>
            </a:r>
            <a:endParaRPr lang="ko-KR" altLang="en-US" sz="900" dirty="0"/>
          </a:p>
          <a:p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03869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166</Words>
  <Application>Microsoft Office PowerPoint</Application>
  <PresentationFormat>와이드스크린</PresentationFormat>
  <Paragraphs>34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JiHoon</dc:creator>
  <cp:lastModifiedBy>박 JiHoon</cp:lastModifiedBy>
  <cp:revision>15</cp:revision>
  <dcterms:created xsi:type="dcterms:W3CDTF">2018-11-05T01:45:46Z</dcterms:created>
  <dcterms:modified xsi:type="dcterms:W3CDTF">2018-11-05T05:00:11Z</dcterms:modified>
</cp:coreProperties>
</file>