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91" r:id="rId3"/>
    <p:sldId id="393" r:id="rId4"/>
    <p:sldId id="385" r:id="rId5"/>
    <p:sldId id="386" r:id="rId6"/>
    <p:sldId id="388" r:id="rId7"/>
    <p:sldId id="389" r:id="rId8"/>
    <p:sldId id="390" r:id="rId9"/>
    <p:sldId id="384" r:id="rId10"/>
    <p:sldId id="380" r:id="rId11"/>
    <p:sldId id="395" r:id="rId12"/>
    <p:sldId id="397" r:id="rId13"/>
    <p:sldId id="381" r:id="rId14"/>
    <p:sldId id="396" r:id="rId15"/>
    <p:sldId id="398" r:id="rId16"/>
    <p:sldId id="387" r:id="rId17"/>
    <p:sldId id="382" r:id="rId18"/>
    <p:sldId id="279" r:id="rId19"/>
    <p:sldId id="374" r:id="rId20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63122" y="2917572"/>
            <a:ext cx="403763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VR</a:t>
            </a:r>
            <a:r>
              <a:rPr lang="ko-KR" alt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과 </a:t>
            </a:r>
            <a:r>
              <a:rPr lang="en-US" altLang="ko-KR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도 카메라를 이용한</a:t>
            </a:r>
            <a:endParaRPr lang="en-US" altLang="ko-KR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ko-KR" alt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실시간 스트리밍 원격제어 차량</a:t>
            </a:r>
            <a:endParaRPr lang="en-US" altLang="ko-KR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°</a:t>
            </a:r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Avatar Driver</a:t>
            </a:r>
            <a:endParaRPr lang="id-ID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2063" y="2239282"/>
            <a:ext cx="416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100" spc="2250" dirty="0">
                <a:latin typeface="PT Sans" panose="020B0503020203020204" pitchFamily="34" charset="0"/>
                <a:ea typeface="PT Sans" panose="020B0503020203020204" pitchFamily="34" charset="0"/>
              </a:rPr>
              <a:t>VICER</a:t>
            </a:r>
            <a:endParaRPr lang="id-ID" sz="3600" kern="100" spc="22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473273" y="2061755"/>
            <a:ext cx="4201201" cy="973079"/>
            <a:chOff x="3297697" y="2749007"/>
            <a:chExt cx="5601601" cy="1297438"/>
          </a:xfrm>
        </p:grpSpPr>
        <p:grpSp>
          <p:nvGrpSpPr>
            <p:cNvPr id="29" name="Group 28"/>
            <p:cNvGrpSpPr/>
            <p:nvPr/>
          </p:nvGrpSpPr>
          <p:grpSpPr>
            <a:xfrm>
              <a:off x="8524598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AAB612-8C57-492D-9FEE-B10EA56056DB}"/>
              </a:ext>
            </a:extLst>
          </p:cNvPr>
          <p:cNvSpPr txBox="1"/>
          <p:nvPr/>
        </p:nvSpPr>
        <p:spPr>
          <a:xfrm>
            <a:off x="5676901" y="3365500"/>
            <a:ext cx="31115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2018</a:t>
            </a:r>
            <a:r>
              <a:rPr lang="ko-KR" altLang="en-US" b="1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b="1" dirty="0" err="1">
                <a:latin typeface="대한" panose="020B0303000000000000" pitchFamily="50" charset="-127"/>
                <a:ea typeface="대한" panose="020B0303000000000000" pitchFamily="50" charset="-127"/>
              </a:rPr>
              <a:t>한이음</a:t>
            </a:r>
            <a:r>
              <a:rPr lang="ko-KR" altLang="en-US" b="1" dirty="0">
                <a:latin typeface="대한" panose="020B0303000000000000" pitchFamily="50" charset="-127"/>
                <a:ea typeface="대한" panose="020B0303000000000000" pitchFamily="50" charset="-127"/>
              </a:rPr>
              <a:t> 공모전</a:t>
            </a:r>
            <a:endParaRPr lang="en-US" altLang="ko-KR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endParaRPr lang="en-US" altLang="ko-KR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sz="1100" b="1" dirty="0">
                <a:latin typeface="대한" panose="020B0303000000000000" pitchFamily="50" charset="-127"/>
                <a:ea typeface="대한" panose="020B0303000000000000" pitchFamily="50" charset="-127"/>
              </a:rPr>
              <a:t>한국외국어대학교 정보통신공학과</a:t>
            </a:r>
            <a:endParaRPr lang="en-US" altLang="ko-KR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sz="1050" dirty="0">
                <a:latin typeface="대한" panose="020B0303000000000000" pitchFamily="50" charset="-127"/>
                <a:ea typeface="대한" panose="020B0303000000000000" pitchFamily="50" charset="-127"/>
              </a:rPr>
              <a:t>팀장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 박지훈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dirty="0" err="1">
                <a:latin typeface="대한" panose="020B0303000000000000" pitchFamily="50" charset="-127"/>
                <a:ea typeface="대한" panose="020B0303000000000000" pitchFamily="50" charset="-127"/>
              </a:rPr>
              <a:t>류형오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dirty="0" err="1">
                <a:latin typeface="대한" panose="020B0303000000000000" pitchFamily="50" charset="-127"/>
                <a:ea typeface="대한" panose="020B0303000000000000" pitchFamily="50" charset="-127"/>
              </a:rPr>
              <a:t>나윤호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dirty="0" err="1">
                <a:latin typeface="대한" panose="020B0303000000000000" pitchFamily="50" charset="-127"/>
                <a:ea typeface="대한" panose="020B0303000000000000" pitchFamily="50" charset="-127"/>
              </a:rPr>
              <a:t>유한석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>
              <a:latin typeface="PT Sans" panose="020B0503020203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</a:rPr>
              <a:t>기술 소개</a:t>
            </a:r>
            <a:endParaRPr lang="id-ID" sz="3300" b="1" dirty="0">
              <a:latin typeface="PT Sans" panose="020B0503020203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5164-919F-46F9-919A-B5E4623B159B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1. Frame Compression</a:t>
            </a:r>
            <a:endParaRPr lang="ko-KR" altLang="en-US" dirty="0">
              <a:latin typeface="PT Sans" panose="020B050302020302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DAE2B-C170-4F23-AF2F-1CA363D0DD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" y="1124750"/>
            <a:ext cx="7037652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기술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3AD56-B1E5-4EFB-83A6-CED4FFEF9E5C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2. Media Transmission</a:t>
            </a:r>
            <a:r>
              <a:rPr lang="ko-KR" altLang="en-US" dirty="0">
                <a:latin typeface="PT Sans" panose="020B0503020203020204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B4776-A4A1-4AF0-BC2D-1F639748A621}"/>
              </a:ext>
            </a:extLst>
          </p:cNvPr>
          <p:cNvSpPr txBox="1"/>
          <p:nvPr/>
        </p:nvSpPr>
        <p:spPr>
          <a:xfrm>
            <a:off x="684052" y="1230844"/>
            <a:ext cx="6204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100" dirty="0">
                <a:latin typeface="대한" panose="020B0303000000000000" pitchFamily="50" charset="-127"/>
                <a:ea typeface="대한" panose="020B0303000000000000" pitchFamily="50" charset="-127"/>
              </a:rPr>
              <a:t> - </a:t>
            </a:r>
            <a:r>
              <a:rPr lang="en-US" altLang="ko-KR" sz="1400" b="1" dirty="0">
                <a:latin typeface="대한" panose="020B0303000000000000" pitchFamily="50" charset="-127"/>
                <a:ea typeface="대한" panose="020B0303000000000000" pitchFamily="50" charset="-127"/>
              </a:rPr>
              <a:t>TCP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RTSP protocol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참조하여 독자적으로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Media Transmission TCP protocol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만들었다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Sender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는 프레임의 길이를 측정하여 해당 정보를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4byte 'Frame Data Size'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로 추가해준다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마지막으로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Sender identification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위해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1Byte Header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를 추가하여 캡슐화를 완료한다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Receiver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는 수신 받은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Packet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역캡슐화하고 수신 받을 프레임의 길이를 예측한다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프레임 데이터가 들어오게 되면 프레임 데이터를 조합하여 화면에 띄워 준다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fontAlgn="base" latinLnBrk="1"/>
            <a:endParaRPr lang="en-US" altLang="ko-KR" sz="1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fontAlgn="base" latinLnBrk="1"/>
            <a:endParaRPr lang="ko-KR" altLang="ko-KR" sz="1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C3B212-0DDF-4A8A-A406-92A3364778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2871098"/>
            <a:ext cx="5949950" cy="435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4EF55-51CB-4173-8322-28D057CEDA0A}"/>
              </a:ext>
            </a:extLst>
          </p:cNvPr>
          <p:cNvSpPr txBox="1"/>
          <p:nvPr/>
        </p:nvSpPr>
        <p:spPr>
          <a:xfrm>
            <a:off x="3724275" y="3476002"/>
            <a:ext cx="1695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PT Sans" panose="020B0503020203020204"/>
              </a:rPr>
              <a:t>&lt;Packet Frame Structure&gt;</a:t>
            </a:r>
            <a:endParaRPr lang="ko-KR" altLang="en-US" sz="1000" dirty="0">
              <a:latin typeface="PT Sans" panose="020B0503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4766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기술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3AD56-B1E5-4EFB-83A6-CED4FFEF9E5C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2. Media Transmission</a:t>
            </a:r>
            <a:r>
              <a:rPr lang="ko-KR" altLang="en-US" dirty="0">
                <a:latin typeface="PT Sans" panose="020B0503020203020204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5EAF-15A9-45AD-AB45-793684D09E62}"/>
              </a:ext>
            </a:extLst>
          </p:cNvPr>
          <p:cNvSpPr/>
          <p:nvPr/>
        </p:nvSpPr>
        <p:spPr>
          <a:xfrm>
            <a:off x="1038028" y="1342735"/>
            <a:ext cx="1303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UDP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Packet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C7EB7-8D3B-4EAF-BE87-336970EDD653}"/>
              </a:ext>
            </a:extLst>
          </p:cNvPr>
          <p:cNvSpPr txBox="1"/>
          <p:nvPr/>
        </p:nvSpPr>
        <p:spPr>
          <a:xfrm>
            <a:off x="1043580" y="1654264"/>
            <a:ext cx="561585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013" dirty="0"/>
              <a:t>Packet </a:t>
            </a:r>
            <a:r>
              <a:rPr lang="ko-KR" altLang="en-US" sz="1013" dirty="0"/>
              <a:t>분할</a:t>
            </a:r>
            <a:r>
              <a:rPr lang="en-US" altLang="ko-KR" sz="1013" dirty="0"/>
              <a:t>/</a:t>
            </a:r>
            <a:r>
              <a:rPr lang="ko-KR" altLang="en-US" sz="1013" dirty="0"/>
              <a:t>조합 </a:t>
            </a:r>
            <a:r>
              <a:rPr lang="en-US" altLang="ko-KR" sz="1013" dirty="0"/>
              <a:t>Protocol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BBA49B-1853-4BF5-B8E4-28CE48365F74}"/>
              </a:ext>
            </a:extLst>
          </p:cNvPr>
          <p:cNvSpPr/>
          <p:nvPr/>
        </p:nvSpPr>
        <p:spPr>
          <a:xfrm>
            <a:off x="1205201" y="1912793"/>
            <a:ext cx="368562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13" dirty="0"/>
              <a:t>▶ </a:t>
            </a:r>
            <a:r>
              <a:rPr lang="en-US" altLang="ko-KR" sz="1013" dirty="0"/>
              <a:t>message data (frame data length , frame data) – body(payload)</a:t>
            </a:r>
            <a:endParaRPr lang="ko-KR" altLang="en-US" sz="1013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E25172-8D88-4636-BDCF-0E7D8BC5B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07448"/>
              </p:ext>
            </p:extLst>
          </p:nvPr>
        </p:nvGraphicFramePr>
        <p:xfrm>
          <a:off x="1205201" y="2203676"/>
          <a:ext cx="7252505" cy="2781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38024">
                  <a:extLst>
                    <a:ext uri="{9D8B030D-6E8A-4147-A177-3AD203B41FA5}">
                      <a16:colId xmlns:a16="http://schemas.microsoft.com/office/drawing/2014/main" val="101274923"/>
                    </a:ext>
                  </a:extLst>
                </a:gridCol>
                <a:gridCol w="5514481">
                  <a:extLst>
                    <a:ext uri="{9D8B030D-6E8A-4147-A177-3AD203B41FA5}">
                      <a16:colId xmlns:a16="http://schemas.microsoft.com/office/drawing/2014/main" val="27667643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data length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data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4444615"/>
                  </a:ext>
                </a:extLst>
              </a:tr>
            </a:tbl>
          </a:graphicData>
        </a:graphic>
      </p:graphicFrame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DECA21FF-E8D1-43C5-AF67-61300C5EE6C1}"/>
              </a:ext>
            </a:extLst>
          </p:cNvPr>
          <p:cNvSpPr/>
          <p:nvPr/>
        </p:nvSpPr>
        <p:spPr>
          <a:xfrm rot="16200000">
            <a:off x="1934967" y="1740009"/>
            <a:ext cx="278132" cy="1737662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054B7458-6801-42C6-9E10-74123BC3141A}"/>
              </a:ext>
            </a:extLst>
          </p:cNvPr>
          <p:cNvSpPr/>
          <p:nvPr/>
        </p:nvSpPr>
        <p:spPr>
          <a:xfrm rot="16200000">
            <a:off x="5571739" y="-144553"/>
            <a:ext cx="278132" cy="5514844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2AB800-3334-4557-BBA1-FC24B9503B52}"/>
              </a:ext>
            </a:extLst>
          </p:cNvPr>
          <p:cNvSpPr txBox="1"/>
          <p:nvPr/>
        </p:nvSpPr>
        <p:spPr>
          <a:xfrm>
            <a:off x="1570534" y="2778709"/>
            <a:ext cx="100699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/>
              <a:t>4 Bytes</a:t>
            </a:r>
            <a:endParaRPr lang="ko-KR" altLang="en-US" sz="101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C30C5-80B3-4712-8ED3-330DD5AD9878}"/>
              </a:ext>
            </a:extLst>
          </p:cNvPr>
          <p:cNvSpPr txBox="1"/>
          <p:nvPr/>
        </p:nvSpPr>
        <p:spPr>
          <a:xfrm>
            <a:off x="4766594" y="2762943"/>
            <a:ext cx="202195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/>
              <a:t>29,000 ~ 34,000 Bytes</a:t>
            </a:r>
            <a:endParaRPr lang="ko-KR" altLang="en-US" sz="1013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EBA1E1-CB56-41C7-8363-530EF91C9CE2}"/>
              </a:ext>
            </a:extLst>
          </p:cNvPr>
          <p:cNvSpPr/>
          <p:nvPr/>
        </p:nvSpPr>
        <p:spPr>
          <a:xfrm>
            <a:off x="1205201" y="3301796"/>
            <a:ext cx="2513830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13" dirty="0"/>
              <a:t>▶ </a:t>
            </a:r>
            <a:r>
              <a:rPr lang="en-US" altLang="ko-KR" sz="1013" dirty="0"/>
              <a:t>separate message data considering MTU </a:t>
            </a:r>
            <a:endParaRPr lang="ko-KR" altLang="en-US" sz="1013" dirty="0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BA6803F7-7E0B-4A41-9C6A-AF709290938E}"/>
              </a:ext>
            </a:extLst>
          </p:cNvPr>
          <p:cNvSpPr/>
          <p:nvPr/>
        </p:nvSpPr>
        <p:spPr>
          <a:xfrm rot="16200000">
            <a:off x="2113400" y="3086495"/>
            <a:ext cx="344541" cy="2160934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C5235107-A7E4-4A4B-ACD7-D41D44657955}"/>
              </a:ext>
            </a:extLst>
          </p:cNvPr>
          <p:cNvSpPr/>
          <p:nvPr/>
        </p:nvSpPr>
        <p:spPr>
          <a:xfrm rot="16200000">
            <a:off x="3524240" y="3969073"/>
            <a:ext cx="161875" cy="578442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EFA48E22-0F8F-4DB6-855E-5F2222EDA031}"/>
              </a:ext>
            </a:extLst>
          </p:cNvPr>
          <p:cNvSpPr/>
          <p:nvPr/>
        </p:nvSpPr>
        <p:spPr>
          <a:xfrm rot="16200000">
            <a:off x="4109969" y="3969072"/>
            <a:ext cx="161875" cy="578442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385A62E8-2D61-4A36-AF48-50227C1D3E80}"/>
              </a:ext>
            </a:extLst>
          </p:cNvPr>
          <p:cNvSpPr/>
          <p:nvPr/>
        </p:nvSpPr>
        <p:spPr>
          <a:xfrm rot="16200000">
            <a:off x="6705634" y="3946172"/>
            <a:ext cx="161875" cy="608588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6AA533E4-5441-4468-B461-1AD15FA2A94D}"/>
              </a:ext>
            </a:extLst>
          </p:cNvPr>
          <p:cNvSpPr/>
          <p:nvPr/>
        </p:nvSpPr>
        <p:spPr>
          <a:xfrm rot="16200000">
            <a:off x="7336391" y="3931366"/>
            <a:ext cx="161875" cy="641543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36B1E9DB-A2B2-4248-969C-A4D46DE74D07}"/>
              </a:ext>
            </a:extLst>
          </p:cNvPr>
          <p:cNvSpPr/>
          <p:nvPr/>
        </p:nvSpPr>
        <p:spPr>
          <a:xfrm rot="16200000">
            <a:off x="8045704" y="3729609"/>
            <a:ext cx="161875" cy="662132"/>
          </a:xfrm>
          <a:prstGeom prst="leftBrace">
            <a:avLst>
              <a:gd name="adj1" fmla="val 59043"/>
              <a:gd name="adj2" fmla="val 490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AE504-1DFF-47F4-B3BE-03FEA77637CF}"/>
              </a:ext>
            </a:extLst>
          </p:cNvPr>
          <p:cNvSpPr txBox="1"/>
          <p:nvPr/>
        </p:nvSpPr>
        <p:spPr>
          <a:xfrm>
            <a:off x="5002309" y="3416232"/>
            <a:ext cx="16221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. . . . . . . . . . . .</a:t>
            </a:r>
            <a:endParaRPr lang="ko-KR" altLang="en-US" sz="1500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2119CF4-9B6D-4A22-AA85-B13E5535C4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5201" y="3704465"/>
          <a:ext cx="7252505" cy="2781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38024">
                  <a:extLst>
                    <a:ext uri="{9D8B030D-6E8A-4147-A177-3AD203B41FA5}">
                      <a16:colId xmlns:a16="http://schemas.microsoft.com/office/drawing/2014/main" val="101274923"/>
                    </a:ext>
                  </a:extLst>
                </a:gridCol>
                <a:gridCol w="5514481">
                  <a:extLst>
                    <a:ext uri="{9D8B030D-6E8A-4147-A177-3AD203B41FA5}">
                      <a16:colId xmlns:a16="http://schemas.microsoft.com/office/drawing/2014/main" val="27667643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data length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data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444461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7F2F29C-211F-41E5-9187-8EB007740FE7}"/>
              </a:ext>
            </a:extLst>
          </p:cNvPr>
          <p:cNvSpPr txBox="1"/>
          <p:nvPr/>
        </p:nvSpPr>
        <p:spPr>
          <a:xfrm>
            <a:off x="1846193" y="4354726"/>
            <a:ext cx="878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1016 Byte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B5CA38-D012-4F66-8FDC-EFBB47EAE50B}"/>
              </a:ext>
            </a:extLst>
          </p:cNvPr>
          <p:cNvSpPr txBox="1"/>
          <p:nvPr/>
        </p:nvSpPr>
        <p:spPr>
          <a:xfrm>
            <a:off x="3291549" y="4331404"/>
            <a:ext cx="878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1016Byte</a:t>
            </a:r>
            <a:endParaRPr lang="ko-KR" altLang="en-US" sz="9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E994B8-5E7B-4366-803D-ECF1904DD11B}"/>
              </a:ext>
            </a:extLst>
          </p:cNvPr>
          <p:cNvSpPr txBox="1"/>
          <p:nvPr/>
        </p:nvSpPr>
        <p:spPr>
          <a:xfrm>
            <a:off x="3935950" y="4336278"/>
            <a:ext cx="878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1016Byte</a:t>
            </a:r>
            <a:endParaRPr lang="ko-KR" altLang="en-US" sz="9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258C16-A8AC-4311-9587-54865BB518AA}"/>
              </a:ext>
            </a:extLst>
          </p:cNvPr>
          <p:cNvSpPr txBox="1"/>
          <p:nvPr/>
        </p:nvSpPr>
        <p:spPr>
          <a:xfrm>
            <a:off x="6472789" y="4314259"/>
            <a:ext cx="878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1016Byte</a:t>
            </a:r>
            <a:endParaRPr lang="ko-KR" altLang="en-US" sz="9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568378-72FA-4A35-A400-57D555BA3BC5}"/>
              </a:ext>
            </a:extLst>
          </p:cNvPr>
          <p:cNvSpPr txBox="1"/>
          <p:nvPr/>
        </p:nvSpPr>
        <p:spPr>
          <a:xfrm>
            <a:off x="7156965" y="4319133"/>
            <a:ext cx="878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1016Byte</a:t>
            </a:r>
            <a:endParaRPr lang="ko-KR" altLang="en-US" sz="9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74857F-2F44-4B20-A8E0-ACE5042BAB74}"/>
              </a:ext>
            </a:extLst>
          </p:cNvPr>
          <p:cNvSpPr txBox="1"/>
          <p:nvPr/>
        </p:nvSpPr>
        <p:spPr>
          <a:xfrm>
            <a:off x="7859285" y="4151121"/>
            <a:ext cx="1595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Rest Bytes</a:t>
            </a:r>
            <a:endParaRPr lang="ko-KR" altLang="en-US" sz="900" b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D27C688-0AE4-4233-AB76-071B399BD556}"/>
              </a:ext>
            </a:extLst>
          </p:cNvPr>
          <p:cNvCxnSpPr>
            <a:cxnSpLocks/>
          </p:cNvCxnSpPr>
          <p:nvPr/>
        </p:nvCxnSpPr>
        <p:spPr>
          <a:xfrm flipH="1">
            <a:off x="3315956" y="3554731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9DF5095-80EC-4BDA-AB01-99CA308B8777}"/>
              </a:ext>
            </a:extLst>
          </p:cNvPr>
          <p:cNvCxnSpPr>
            <a:cxnSpLocks/>
          </p:cNvCxnSpPr>
          <p:nvPr/>
        </p:nvCxnSpPr>
        <p:spPr>
          <a:xfrm flipH="1">
            <a:off x="3902900" y="3555171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3919D3F-E4DE-4881-A71C-D2920418154F}"/>
              </a:ext>
            </a:extLst>
          </p:cNvPr>
          <p:cNvCxnSpPr>
            <a:cxnSpLocks/>
          </p:cNvCxnSpPr>
          <p:nvPr/>
        </p:nvCxnSpPr>
        <p:spPr>
          <a:xfrm flipH="1">
            <a:off x="4489844" y="3557673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88A6EE-1A34-417C-9C5C-7215F328C7DC}"/>
              </a:ext>
            </a:extLst>
          </p:cNvPr>
          <p:cNvCxnSpPr>
            <a:cxnSpLocks/>
          </p:cNvCxnSpPr>
          <p:nvPr/>
        </p:nvCxnSpPr>
        <p:spPr>
          <a:xfrm flipH="1">
            <a:off x="6473775" y="3557673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55836A4-0A26-4A3B-9613-60DF46958724}"/>
              </a:ext>
            </a:extLst>
          </p:cNvPr>
          <p:cNvCxnSpPr>
            <a:cxnSpLocks/>
          </p:cNvCxnSpPr>
          <p:nvPr/>
        </p:nvCxnSpPr>
        <p:spPr>
          <a:xfrm flipH="1">
            <a:off x="7090864" y="3554730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94FE042-5E38-428D-AF66-D4546B8307D8}"/>
              </a:ext>
            </a:extLst>
          </p:cNvPr>
          <p:cNvCxnSpPr>
            <a:cxnSpLocks/>
          </p:cNvCxnSpPr>
          <p:nvPr/>
        </p:nvCxnSpPr>
        <p:spPr>
          <a:xfrm flipH="1">
            <a:off x="7738098" y="3554730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8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animBg="1"/>
      <p:bldP spid="14" grpId="0" animBg="1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3167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기술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9EF77E-BBD9-4F5F-9968-B9EF5C852CF4}"/>
              </a:ext>
            </a:extLst>
          </p:cNvPr>
          <p:cNvSpPr/>
          <p:nvPr/>
        </p:nvSpPr>
        <p:spPr>
          <a:xfrm>
            <a:off x="1205201" y="1821689"/>
            <a:ext cx="2888932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13" dirty="0"/>
              <a:t>▶ </a:t>
            </a:r>
            <a:r>
              <a:rPr lang="en-US" altLang="ko-KR" sz="1013" dirty="0"/>
              <a:t>adding header (sequence number , time stamp) </a:t>
            </a:r>
            <a:endParaRPr lang="ko-KR" altLang="en-US" sz="101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2F39D-353B-4E7D-8A9F-F318D27C8677}"/>
              </a:ext>
            </a:extLst>
          </p:cNvPr>
          <p:cNvSpPr txBox="1"/>
          <p:nvPr/>
        </p:nvSpPr>
        <p:spPr>
          <a:xfrm>
            <a:off x="1104900" y="2077785"/>
            <a:ext cx="9487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 err="1">
                <a:solidFill>
                  <a:srgbClr val="FF0000"/>
                </a:solidFill>
              </a:rPr>
              <a:t>seq_num</a:t>
            </a:r>
            <a:r>
              <a:rPr lang="en-US" altLang="ko-KR" sz="1013" dirty="0">
                <a:solidFill>
                  <a:srgbClr val="FF0000"/>
                </a:solidFill>
              </a:rPr>
              <a:t> :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51332-8FC2-4C59-A331-901DDDDFD4FC}"/>
              </a:ext>
            </a:extLst>
          </p:cNvPr>
          <p:cNvSpPr txBox="1"/>
          <p:nvPr/>
        </p:nvSpPr>
        <p:spPr>
          <a:xfrm>
            <a:off x="1766164" y="2085405"/>
            <a:ext cx="8622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>
                <a:solidFill>
                  <a:srgbClr val="FF0000"/>
                </a:solidFill>
              </a:rPr>
              <a:t>0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94C921-57C3-477B-B8F5-D2EE7C5A3F5E}"/>
              </a:ext>
            </a:extLst>
          </p:cNvPr>
          <p:cNvSpPr txBox="1"/>
          <p:nvPr/>
        </p:nvSpPr>
        <p:spPr>
          <a:xfrm>
            <a:off x="3680742" y="2037277"/>
            <a:ext cx="8622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>
                <a:solidFill>
                  <a:srgbClr val="FF0000"/>
                </a:solidFill>
              </a:rPr>
              <a:t>1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530AD-EA61-4E18-B280-BB06CB07E3A9}"/>
              </a:ext>
            </a:extLst>
          </p:cNvPr>
          <p:cNvSpPr txBox="1"/>
          <p:nvPr/>
        </p:nvSpPr>
        <p:spPr>
          <a:xfrm>
            <a:off x="4278799" y="2025245"/>
            <a:ext cx="86229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dirty="0">
                <a:solidFill>
                  <a:srgbClr val="FF0000"/>
                </a:solidFill>
              </a:rPr>
              <a:t>2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EE54D-822A-4776-8F7A-342D28DAEA56}"/>
              </a:ext>
            </a:extLst>
          </p:cNvPr>
          <p:cNvSpPr txBox="1"/>
          <p:nvPr/>
        </p:nvSpPr>
        <p:spPr>
          <a:xfrm>
            <a:off x="5002309" y="2166552"/>
            <a:ext cx="16221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. . . . . . . . . . . .</a:t>
            </a:r>
            <a:endParaRPr lang="ko-KR" altLang="en-US" sz="1500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E736407-D6D8-4991-B00A-322FFE66C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24685"/>
              </p:ext>
            </p:extLst>
          </p:nvPr>
        </p:nvGraphicFramePr>
        <p:xfrm>
          <a:off x="1219197" y="2350047"/>
          <a:ext cx="7252505" cy="2781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38024">
                  <a:extLst>
                    <a:ext uri="{9D8B030D-6E8A-4147-A177-3AD203B41FA5}">
                      <a16:colId xmlns:a16="http://schemas.microsoft.com/office/drawing/2014/main" val="101274923"/>
                    </a:ext>
                  </a:extLst>
                </a:gridCol>
                <a:gridCol w="5514481">
                  <a:extLst>
                    <a:ext uri="{9D8B030D-6E8A-4147-A177-3AD203B41FA5}">
                      <a16:colId xmlns:a16="http://schemas.microsoft.com/office/drawing/2014/main" val="27667643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data length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data</a:t>
                      </a:r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4444615"/>
                  </a:ext>
                </a:extLst>
              </a:tr>
            </a:tbl>
          </a:graphicData>
        </a:graphic>
      </p:graphicFrame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1226EE80-DDB6-4E13-8BDC-213B64A899CA}"/>
              </a:ext>
            </a:extLst>
          </p:cNvPr>
          <p:cNvSpPr/>
          <p:nvPr/>
        </p:nvSpPr>
        <p:spPr>
          <a:xfrm rot="16200000">
            <a:off x="2106766" y="1741855"/>
            <a:ext cx="384905" cy="2160934"/>
          </a:xfrm>
          <a:prstGeom prst="leftBrace">
            <a:avLst>
              <a:gd name="adj1" fmla="val 59043"/>
              <a:gd name="adj2" fmla="val 490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E793BB-4685-48E0-9433-4DA1BE584EEC}"/>
              </a:ext>
            </a:extLst>
          </p:cNvPr>
          <p:cNvCxnSpPr>
            <a:cxnSpLocks/>
          </p:cNvCxnSpPr>
          <p:nvPr/>
        </p:nvCxnSpPr>
        <p:spPr>
          <a:xfrm flipH="1">
            <a:off x="3315956" y="2189193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84E2634-450E-4907-9672-971FE1548D67}"/>
              </a:ext>
            </a:extLst>
          </p:cNvPr>
          <p:cNvCxnSpPr>
            <a:cxnSpLocks/>
          </p:cNvCxnSpPr>
          <p:nvPr/>
        </p:nvCxnSpPr>
        <p:spPr>
          <a:xfrm flipH="1">
            <a:off x="3902900" y="2209952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BBA7E5-D097-42CA-8068-B042E71458A0}"/>
              </a:ext>
            </a:extLst>
          </p:cNvPr>
          <p:cNvCxnSpPr>
            <a:cxnSpLocks/>
          </p:cNvCxnSpPr>
          <p:nvPr/>
        </p:nvCxnSpPr>
        <p:spPr>
          <a:xfrm flipH="1">
            <a:off x="4489844" y="2231259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7913D85-7F4E-41A9-92F2-01A12EAE03F8}"/>
              </a:ext>
            </a:extLst>
          </p:cNvPr>
          <p:cNvCxnSpPr>
            <a:cxnSpLocks/>
          </p:cNvCxnSpPr>
          <p:nvPr/>
        </p:nvCxnSpPr>
        <p:spPr>
          <a:xfrm flipH="1">
            <a:off x="6473775" y="2238032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07EF9B-B9FD-48AB-93F3-35FCA6F48BA1}"/>
              </a:ext>
            </a:extLst>
          </p:cNvPr>
          <p:cNvCxnSpPr>
            <a:cxnSpLocks/>
          </p:cNvCxnSpPr>
          <p:nvPr/>
        </p:nvCxnSpPr>
        <p:spPr>
          <a:xfrm flipH="1">
            <a:off x="7090864" y="2235089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C8154D-C191-4F6C-9055-2229ABB30649}"/>
              </a:ext>
            </a:extLst>
          </p:cNvPr>
          <p:cNvCxnSpPr>
            <a:cxnSpLocks/>
          </p:cNvCxnSpPr>
          <p:nvPr/>
        </p:nvCxnSpPr>
        <p:spPr>
          <a:xfrm flipH="1">
            <a:off x="7738098" y="2241862"/>
            <a:ext cx="180870" cy="6221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B0CE47-D31A-4D03-806E-EDAFA53C8983}"/>
              </a:ext>
            </a:extLst>
          </p:cNvPr>
          <p:cNvCxnSpPr>
            <a:cxnSpLocks/>
          </p:cNvCxnSpPr>
          <p:nvPr/>
        </p:nvCxnSpPr>
        <p:spPr>
          <a:xfrm>
            <a:off x="2275937" y="3044400"/>
            <a:ext cx="3669779" cy="50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ACEF5E-A9F2-46C5-BDAE-25A938C7BD04}"/>
              </a:ext>
            </a:extLst>
          </p:cNvPr>
          <p:cNvSpPr txBox="1"/>
          <p:nvPr/>
        </p:nvSpPr>
        <p:spPr>
          <a:xfrm>
            <a:off x="1030034" y="3308318"/>
            <a:ext cx="561585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013" dirty="0"/>
              <a:t>packet structure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2504D11-2182-4AD4-9D20-C8F92CA6A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02817"/>
              </p:ext>
            </p:extLst>
          </p:nvPr>
        </p:nvGraphicFramePr>
        <p:xfrm>
          <a:off x="1205199" y="3543254"/>
          <a:ext cx="7252504" cy="2743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32234">
                  <a:extLst>
                    <a:ext uri="{9D8B030D-6E8A-4147-A177-3AD203B41FA5}">
                      <a16:colId xmlns:a16="http://schemas.microsoft.com/office/drawing/2014/main" val="72568022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3311912594"/>
                    </a:ext>
                  </a:extLst>
                </a:gridCol>
                <a:gridCol w="4853445">
                  <a:extLst>
                    <a:ext uri="{9D8B030D-6E8A-4147-A177-3AD203B41FA5}">
                      <a16:colId xmlns:a16="http://schemas.microsoft.com/office/drawing/2014/main" val="491654015"/>
                    </a:ext>
                  </a:extLst>
                </a:gridCol>
              </a:tblGrid>
              <a:tr h="274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Time stamp</a:t>
                      </a:r>
                      <a:endParaRPr lang="ko-KR" altLang="en-US" sz="9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Sequence number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6920098"/>
                  </a:ext>
                </a:extLst>
              </a:tr>
            </a:tbl>
          </a:graphicData>
        </a:graphic>
      </p:graphicFrame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B3FD8C00-D4DF-430A-A5EF-BCF470D55E2E}"/>
              </a:ext>
            </a:extLst>
          </p:cNvPr>
          <p:cNvSpPr/>
          <p:nvPr/>
        </p:nvSpPr>
        <p:spPr>
          <a:xfrm rot="16200000">
            <a:off x="1678179" y="3352915"/>
            <a:ext cx="180569" cy="1126515"/>
          </a:xfrm>
          <a:prstGeom prst="leftBrace">
            <a:avLst>
              <a:gd name="adj1" fmla="val 59043"/>
              <a:gd name="adj2" fmla="val 490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E70FB534-9220-4F8B-973A-2A3951B365B8}"/>
              </a:ext>
            </a:extLst>
          </p:cNvPr>
          <p:cNvSpPr/>
          <p:nvPr/>
        </p:nvSpPr>
        <p:spPr>
          <a:xfrm rot="16200000">
            <a:off x="2881142" y="3298049"/>
            <a:ext cx="180569" cy="1258048"/>
          </a:xfrm>
          <a:prstGeom prst="leftBrace">
            <a:avLst>
              <a:gd name="adj1" fmla="val 59043"/>
              <a:gd name="adj2" fmla="val 490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751CD35C-E70E-42E5-8311-EDFF1CC66FDE}"/>
              </a:ext>
            </a:extLst>
          </p:cNvPr>
          <p:cNvSpPr/>
          <p:nvPr/>
        </p:nvSpPr>
        <p:spPr>
          <a:xfrm rot="16200000">
            <a:off x="5938417" y="1488357"/>
            <a:ext cx="180569" cy="4858001"/>
          </a:xfrm>
          <a:prstGeom prst="leftBrace">
            <a:avLst>
              <a:gd name="adj1" fmla="val 59043"/>
              <a:gd name="adj2" fmla="val 490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F261D5-7C87-4B66-A516-114E42C50784}"/>
              </a:ext>
            </a:extLst>
          </p:cNvPr>
          <p:cNvSpPr txBox="1"/>
          <p:nvPr/>
        </p:nvSpPr>
        <p:spPr>
          <a:xfrm>
            <a:off x="1514720" y="4015930"/>
            <a:ext cx="576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 Bytes</a:t>
            </a:r>
            <a:endParaRPr lang="ko-KR" altLang="en-US" sz="9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D3DACF-5329-4E44-995B-34C4F21051AB}"/>
              </a:ext>
            </a:extLst>
          </p:cNvPr>
          <p:cNvSpPr txBox="1"/>
          <p:nvPr/>
        </p:nvSpPr>
        <p:spPr>
          <a:xfrm>
            <a:off x="2682942" y="4036621"/>
            <a:ext cx="576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 Bytes</a:t>
            </a:r>
            <a:endParaRPr lang="ko-KR" altLang="en-US" sz="9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BA4376-0AB3-455C-9D77-4B2D6D6E931C}"/>
              </a:ext>
            </a:extLst>
          </p:cNvPr>
          <p:cNvSpPr txBox="1"/>
          <p:nvPr/>
        </p:nvSpPr>
        <p:spPr>
          <a:xfrm>
            <a:off x="5600457" y="4009471"/>
            <a:ext cx="78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1016 Bytes</a:t>
            </a:r>
            <a:endParaRPr lang="ko-KR" altLang="en-US" sz="9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51B5A3-B3B1-4702-AF72-13D19B31ED17}"/>
              </a:ext>
            </a:extLst>
          </p:cNvPr>
          <p:cNvSpPr txBox="1"/>
          <p:nvPr/>
        </p:nvSpPr>
        <p:spPr>
          <a:xfrm>
            <a:off x="4359954" y="4605552"/>
            <a:ext cx="941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1024 Bytes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49" name="왼쪽 중괄호 48">
            <a:extLst>
              <a:ext uri="{FF2B5EF4-FFF2-40B4-BE49-F238E27FC236}">
                <a16:creationId xmlns:a16="http://schemas.microsoft.com/office/drawing/2014/main" id="{0BD832BF-C2F2-4FE5-A372-7A223286339C}"/>
              </a:ext>
            </a:extLst>
          </p:cNvPr>
          <p:cNvSpPr/>
          <p:nvPr/>
        </p:nvSpPr>
        <p:spPr>
          <a:xfrm rot="16200000">
            <a:off x="4434717" y="609212"/>
            <a:ext cx="792719" cy="7252505"/>
          </a:xfrm>
          <a:prstGeom prst="leftBrace">
            <a:avLst>
              <a:gd name="adj1" fmla="val 38359"/>
              <a:gd name="adj2" fmla="val 492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B0B757-182E-4B1D-BE60-87255484E136}"/>
              </a:ext>
            </a:extLst>
          </p:cNvPr>
          <p:cNvSpPr txBox="1"/>
          <p:nvPr/>
        </p:nvSpPr>
        <p:spPr>
          <a:xfrm>
            <a:off x="2197313" y="1375913"/>
            <a:ext cx="561585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013" dirty="0"/>
              <a:t>Packet </a:t>
            </a:r>
            <a:r>
              <a:rPr lang="ko-KR" altLang="en-US" sz="1013" dirty="0"/>
              <a:t>분할</a:t>
            </a:r>
            <a:r>
              <a:rPr lang="en-US" altLang="ko-KR" sz="1013" dirty="0"/>
              <a:t>/</a:t>
            </a:r>
            <a:r>
              <a:rPr lang="ko-KR" altLang="en-US" sz="1013" dirty="0"/>
              <a:t>조합 </a:t>
            </a:r>
            <a:r>
              <a:rPr lang="en-US" altLang="ko-KR" sz="1013" dirty="0"/>
              <a:t>Protocol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BFCC68-646D-4BF8-81E6-0E65C39C0664}"/>
              </a:ext>
            </a:extLst>
          </p:cNvPr>
          <p:cNvSpPr txBox="1"/>
          <p:nvPr/>
        </p:nvSpPr>
        <p:spPr>
          <a:xfrm>
            <a:off x="4992226" y="1981153"/>
            <a:ext cx="216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. . . . . . . . . . . .</a:t>
            </a:r>
            <a:endParaRPr lang="ko-KR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9D25C5-E6D2-48A1-AACC-6EAC0545BADE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2. Media Transmission</a:t>
            </a:r>
            <a:r>
              <a:rPr lang="ko-KR" altLang="en-US" dirty="0">
                <a:latin typeface="PT Sans" panose="020B0503020203020204"/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09AE85-4D32-4622-A3AD-B9369B68F75D}"/>
              </a:ext>
            </a:extLst>
          </p:cNvPr>
          <p:cNvSpPr/>
          <p:nvPr/>
        </p:nvSpPr>
        <p:spPr>
          <a:xfrm>
            <a:off x="1038028" y="1342735"/>
            <a:ext cx="1303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UDP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Packet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421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6" grpId="0"/>
      <p:bldP spid="27" grpId="0"/>
      <p:bldP spid="30" grpId="0" animBg="1"/>
      <p:bldP spid="38" grpId="0"/>
      <p:bldP spid="40" grpId="0" animBg="1"/>
      <p:bldP spid="41" grpId="0" animBg="1"/>
      <p:bldP spid="42" grpId="0" animBg="1"/>
      <p:bldP spid="44" grpId="0"/>
      <p:bldP spid="45" grpId="0"/>
      <p:bldP spid="47" grpId="0"/>
      <p:bldP spid="48" grpId="0"/>
      <p:bldP spid="49" grpId="0" animBg="1"/>
      <p:bldP spid="50" grpId="0"/>
      <p:bldP spid="51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기술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FE7EF1-A4B0-4EB0-AE10-D32F56D7E39A}"/>
              </a:ext>
            </a:extLst>
          </p:cNvPr>
          <p:cNvSpPr/>
          <p:nvPr/>
        </p:nvSpPr>
        <p:spPr>
          <a:xfrm>
            <a:off x="1133281" y="1536576"/>
            <a:ext cx="4070345" cy="396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송</a:t>
            </a:r>
            <a:r>
              <a:rPr lang="en-US" altLang="ko-KR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·</a:t>
            </a:r>
            <a:r>
              <a:rPr lang="ko-KR" altLang="en-US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수신</a:t>
            </a:r>
            <a:r>
              <a:rPr lang="en-US" altLang="ko-KR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client</a:t>
            </a:r>
            <a:r>
              <a:rPr lang="ko-KR" altLang="en-US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간 원격 </a:t>
            </a:r>
            <a:r>
              <a:rPr lang="en-US" altLang="ko-KR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p2p</a:t>
            </a:r>
            <a:r>
              <a:rPr lang="ko-KR" altLang="en-US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연결</a:t>
            </a:r>
            <a:r>
              <a:rPr lang="en-US" altLang="ko-KR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(UDP </a:t>
            </a:r>
            <a:r>
              <a:rPr lang="en-US" altLang="ko-KR" sz="1400" kern="0" dirty="0" err="1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HolePunching</a:t>
            </a:r>
            <a:r>
              <a:rPr lang="en-US" altLang="ko-KR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)</a:t>
            </a:r>
            <a:endParaRPr lang="en-US" altLang="ko-KR" sz="2800" kern="0" spc="0" dirty="0">
              <a:solidFill>
                <a:srgbClr val="000000"/>
              </a:solidFill>
              <a:effectLst/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2281C7-5CB9-40DE-9DCE-965A4DFB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53" y="2015446"/>
            <a:ext cx="2492881" cy="21161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D64F4C-A345-4EC9-BBA1-F3BA11CC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468" y="2078918"/>
            <a:ext cx="2443163" cy="205263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89C3BC-E9F9-4411-95AC-D002B1CA26CD}"/>
              </a:ext>
            </a:extLst>
          </p:cNvPr>
          <p:cNvSpPr/>
          <p:nvPr/>
        </p:nvSpPr>
        <p:spPr>
          <a:xfrm>
            <a:off x="1133281" y="1270909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sz="1600" b="1" dirty="0"/>
              <a:t>UDP</a:t>
            </a:r>
            <a:endParaRPr lang="ko-KR" altLang="ko-KR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B9647-0D31-4DA1-8728-B9FB164947BE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2. Media Transmission</a:t>
            </a:r>
            <a:r>
              <a:rPr lang="ko-KR" altLang="en-US" dirty="0">
                <a:latin typeface="PT Sans" panose="020B0503020203020204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A4746-EB1D-4622-B462-DAD37B41600E}"/>
              </a:ext>
            </a:extLst>
          </p:cNvPr>
          <p:cNvSpPr txBox="1"/>
          <p:nvPr/>
        </p:nvSpPr>
        <p:spPr>
          <a:xfrm>
            <a:off x="958427" y="4113441"/>
            <a:ext cx="365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공인</a:t>
            </a:r>
            <a:r>
              <a:rPr lang="en-US" altLang="ko-KR" sz="1000" dirty="0" err="1"/>
              <a:t>ip</a:t>
            </a:r>
            <a:r>
              <a:rPr lang="ko-KR" altLang="en-US" sz="1000" dirty="0"/>
              <a:t>서버로 각자 </a:t>
            </a:r>
            <a:r>
              <a:rPr lang="en-US" altLang="ko-KR" sz="1000" dirty="0"/>
              <a:t>HOST</a:t>
            </a:r>
            <a:r>
              <a:rPr lang="ko-KR" altLang="en-US" sz="1000" dirty="0"/>
              <a:t>의 </a:t>
            </a:r>
            <a:endParaRPr lang="en-US" altLang="ko-KR" sz="1000" dirty="0"/>
          </a:p>
          <a:p>
            <a:pPr algn="ctr"/>
            <a:r>
              <a:rPr lang="en-US" altLang="ko-KR" sz="1000" dirty="0"/>
              <a:t>private </a:t>
            </a:r>
            <a:r>
              <a:rPr lang="ko-KR" altLang="en-US" sz="1000" dirty="0"/>
              <a:t>정보와 </a:t>
            </a:r>
            <a:r>
              <a:rPr lang="en-US" altLang="ko-KR" sz="1000" dirty="0"/>
              <a:t>NAT</a:t>
            </a:r>
            <a:r>
              <a:rPr lang="ko-KR" altLang="en-US" sz="1000" dirty="0"/>
              <a:t>의 정보를 보내준다</a:t>
            </a:r>
            <a:r>
              <a:rPr lang="en-US" altLang="ko-KR" sz="1000" dirty="0"/>
              <a:t>.</a:t>
            </a:r>
            <a:endParaRPr lang="ko-KR" altLang="en-US" sz="1000" dirty="0">
              <a:latin typeface="PT Sans" panose="020B0503020203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BCC05-DBD6-491F-B3EC-41321BE2598E}"/>
              </a:ext>
            </a:extLst>
          </p:cNvPr>
          <p:cNvSpPr txBox="1"/>
          <p:nvPr/>
        </p:nvSpPr>
        <p:spPr>
          <a:xfrm>
            <a:off x="3857062" y="4166123"/>
            <a:ext cx="494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000" dirty="0"/>
              <a:t>Connection request</a:t>
            </a:r>
            <a:r>
              <a:rPr lang="ko-KR" altLang="en-US" sz="1000" dirty="0"/>
              <a:t>를 받은 서버는 각자의 </a:t>
            </a:r>
            <a:r>
              <a:rPr lang="en-US" altLang="ko-KR" sz="1000" dirty="0"/>
              <a:t>HOST</a:t>
            </a:r>
            <a:r>
              <a:rPr lang="ko-KR" altLang="en-US" sz="1000" dirty="0"/>
              <a:t>로 상대의 </a:t>
            </a:r>
            <a:r>
              <a:rPr lang="en-US" altLang="ko-KR" sz="1000" dirty="0"/>
              <a:t>HOST</a:t>
            </a:r>
            <a:r>
              <a:rPr lang="ko-KR" altLang="en-US" sz="1000" dirty="0"/>
              <a:t>정보를 보내 준다</a:t>
            </a:r>
            <a:r>
              <a:rPr lang="en-US" altLang="ko-KR" sz="1000" dirty="0"/>
              <a:t>.</a:t>
            </a:r>
          </a:p>
          <a:p>
            <a:pPr fontAlgn="base" latinLnBrk="1"/>
            <a:r>
              <a:rPr lang="en-US" altLang="ko-KR" sz="1000" dirty="0"/>
              <a:t>	</a:t>
            </a:r>
            <a:r>
              <a:rPr lang="ko-KR" altLang="en-US" sz="1000" dirty="0"/>
              <a:t>각자의 </a:t>
            </a:r>
            <a:r>
              <a:rPr lang="en-US" altLang="ko-KR" sz="1000" dirty="0"/>
              <a:t>HOST</a:t>
            </a:r>
            <a:r>
              <a:rPr lang="ko-KR" altLang="en-US" sz="1000" dirty="0"/>
              <a:t>는 상대방의 </a:t>
            </a:r>
            <a:r>
              <a:rPr lang="en-US" altLang="ko-KR" sz="1000" dirty="0"/>
              <a:t>public, private</a:t>
            </a:r>
            <a:r>
              <a:rPr lang="ko-KR" altLang="en-US" sz="1000" dirty="0"/>
              <a:t>정보를 알게 된다</a:t>
            </a:r>
            <a:r>
              <a:rPr lang="en-US" altLang="ko-KR" sz="1000" dirty="0"/>
              <a:t>.</a:t>
            </a:r>
            <a:endParaRPr lang="ko-KR" altLang="en-US" sz="1000" dirty="0">
              <a:latin typeface="PT Sans" panose="020B0503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25893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기술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FE7EF1-A4B0-4EB0-AE10-D32F56D7E39A}"/>
              </a:ext>
            </a:extLst>
          </p:cNvPr>
          <p:cNvSpPr/>
          <p:nvPr/>
        </p:nvSpPr>
        <p:spPr>
          <a:xfrm>
            <a:off x="1133281" y="1536576"/>
            <a:ext cx="4070345" cy="396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송</a:t>
            </a:r>
            <a:r>
              <a:rPr lang="en-US" altLang="ko-KR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·</a:t>
            </a:r>
            <a:r>
              <a:rPr lang="ko-KR" altLang="en-US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수신</a:t>
            </a:r>
            <a:r>
              <a:rPr lang="en-US" altLang="ko-KR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client</a:t>
            </a:r>
            <a:r>
              <a:rPr lang="ko-KR" altLang="en-US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간 원격 </a:t>
            </a:r>
            <a:r>
              <a:rPr lang="en-US" altLang="ko-KR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p2p</a:t>
            </a:r>
            <a:r>
              <a:rPr lang="ko-KR" altLang="en-US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연결</a:t>
            </a:r>
            <a:r>
              <a:rPr lang="en-US" altLang="ko-KR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(UDP </a:t>
            </a:r>
            <a:r>
              <a:rPr lang="en-US" altLang="ko-KR" sz="1400" kern="0" dirty="0" err="1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HolePunching</a:t>
            </a:r>
            <a:r>
              <a:rPr lang="en-US" altLang="ko-KR" sz="1400" kern="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)</a:t>
            </a:r>
            <a:endParaRPr lang="en-US" altLang="ko-KR" sz="2800" kern="0" spc="0" dirty="0">
              <a:solidFill>
                <a:srgbClr val="000000"/>
              </a:solidFill>
              <a:effectLst/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89C3BC-E9F9-4411-95AC-D002B1CA26CD}"/>
              </a:ext>
            </a:extLst>
          </p:cNvPr>
          <p:cNvSpPr/>
          <p:nvPr/>
        </p:nvSpPr>
        <p:spPr>
          <a:xfrm>
            <a:off x="1133281" y="1270909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sz="1600" b="1" dirty="0"/>
              <a:t>UDP</a:t>
            </a:r>
            <a:endParaRPr lang="ko-KR" altLang="ko-KR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B9647-0D31-4DA1-8728-B9FB164947BE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2. Media Transmission</a:t>
            </a:r>
            <a:r>
              <a:rPr lang="ko-KR" altLang="en-US" dirty="0">
                <a:latin typeface="PT Sans" panose="020B0503020203020204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94EDBD-7D52-41BB-875E-863E5FD1DE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26" y="2053918"/>
            <a:ext cx="2366218" cy="2118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226898-FFFE-4C24-8C39-5CC2F23EAD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58" y="2053918"/>
            <a:ext cx="2484619" cy="2118361"/>
          </a:xfrm>
          <a:prstGeom prst="rect">
            <a:avLst/>
          </a:prstGeom>
        </p:spPr>
      </p:pic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0A15B84A-73E5-4980-B6DF-D3805EDA442E}"/>
              </a:ext>
            </a:extLst>
          </p:cNvPr>
          <p:cNvSpPr/>
          <p:nvPr/>
        </p:nvSpPr>
        <p:spPr>
          <a:xfrm>
            <a:off x="4116667" y="2054498"/>
            <a:ext cx="910663" cy="1379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01DE0-5784-40C3-ACEC-58BC52B62834}"/>
              </a:ext>
            </a:extLst>
          </p:cNvPr>
          <p:cNvSpPr txBox="1"/>
          <p:nvPr/>
        </p:nvSpPr>
        <p:spPr>
          <a:xfrm>
            <a:off x="3940575" y="2190554"/>
            <a:ext cx="1263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PT Sans" panose="020B0503020203020204"/>
              </a:rPr>
              <a:t>simultaneously</a:t>
            </a:r>
            <a:endParaRPr lang="ko-KR" altLang="en-US" dirty="0">
              <a:latin typeface="PT Sans" panose="020B0503020203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3C832-5C58-42EB-B09E-D1AA09398194}"/>
              </a:ext>
            </a:extLst>
          </p:cNvPr>
          <p:cNvSpPr txBox="1"/>
          <p:nvPr/>
        </p:nvSpPr>
        <p:spPr>
          <a:xfrm>
            <a:off x="2859300" y="4202758"/>
            <a:ext cx="342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en-US" altLang="ko-KR" sz="1000" dirty="0"/>
              <a:t>P2P </a:t>
            </a:r>
            <a:r>
              <a:rPr lang="ko-KR" altLang="en-US" sz="1000" dirty="0"/>
              <a:t>데이터 통신을 거의 동시에 시도 할 수 있게 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8703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7" grpId="0" animBg="1"/>
      <p:bldP spid="8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4007773" y="2284463"/>
            <a:ext cx="112704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시연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앞쪽에 준비된 작품을 시연하도록 하겠습니다</a:t>
            </a:r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.</a:t>
            </a:r>
            <a:endParaRPr lang="id-ID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343709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창의성 </a:t>
            </a:r>
            <a:r>
              <a:rPr lang="en-US" altLang="ko-KR" sz="3300" b="1" dirty="0">
                <a:latin typeface="PT Sans" panose="020B0503020203020204"/>
                <a:ea typeface="PT Sans" panose="020B0503020203020204" pitchFamily="34" charset="0"/>
              </a:rPr>
              <a:t>&amp; </a:t>
            </a:r>
            <a:r>
              <a:rPr lang="ko-KR" altLang="en-US" sz="3300" b="1" dirty="0" err="1">
                <a:latin typeface="PT Sans" panose="020B0503020203020204"/>
                <a:ea typeface="PT Sans" panose="020B0503020203020204" pitchFamily="34" charset="0"/>
              </a:rPr>
              <a:t>특</a:t>
            </a:r>
            <a:r>
              <a:rPr lang="en-US" altLang="ko-KR" sz="3300" b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장점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05EB40-DF38-4607-9ED7-EF1FEC2BB8E8}"/>
              </a:ext>
            </a:extLst>
          </p:cNvPr>
          <p:cNvGrpSpPr/>
          <p:nvPr/>
        </p:nvGrpSpPr>
        <p:grpSpPr>
          <a:xfrm>
            <a:off x="1244242" y="3281342"/>
            <a:ext cx="5537261" cy="871713"/>
            <a:chOff x="6373645" y="2135893"/>
            <a:chExt cx="5537261" cy="87171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F2292F-1102-4780-9581-C1FD1B959CD8}"/>
                </a:ext>
              </a:extLst>
            </p:cNvPr>
            <p:cNvSpPr/>
            <p:nvPr/>
          </p:nvSpPr>
          <p:spPr>
            <a:xfrm>
              <a:off x="6373645" y="2135893"/>
              <a:ext cx="1737976" cy="363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 latinLnBrk="1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-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한정된 시야의 극복</a:t>
              </a:r>
              <a:endParaRPr lang="ko-KR" altLang="en-US" sz="1400" b="1" kern="0" spc="0" dirty="0">
                <a:solidFill>
                  <a:srgbClr val="000000"/>
                </a:solidFill>
                <a:effectLst/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A5E636-BE67-4465-93D5-8556A6C32C0C}"/>
                </a:ext>
              </a:extLst>
            </p:cNvPr>
            <p:cNvSpPr txBox="1"/>
            <p:nvPr/>
          </p:nvSpPr>
          <p:spPr>
            <a:xfrm>
              <a:off x="6377093" y="2499775"/>
              <a:ext cx="553381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대한" panose="020B0303000000000000" pitchFamily="50" charset="-127"/>
                  <a:ea typeface="대한" panose="020B0303000000000000" pitchFamily="50" charset="-127"/>
                </a:rPr>
                <a:t>2D</a:t>
              </a:r>
              <a:r>
                <a:rPr lang="ko-KR" altLang="en-US" dirty="0">
                  <a:latin typeface="대한" panose="020B0303000000000000" pitchFamily="50" charset="-127"/>
                  <a:ea typeface="대한" panose="020B0303000000000000" pitchFamily="50" charset="-127"/>
                </a:rPr>
                <a:t>의 평면영상을 넘어 </a:t>
              </a:r>
              <a:r>
                <a:rPr lang="en-US" altLang="ko-KR" dirty="0">
                  <a:latin typeface="대한" panose="020B0303000000000000" pitchFamily="50" charset="-127"/>
                  <a:ea typeface="대한" panose="020B0303000000000000" pitchFamily="50" charset="-127"/>
                </a:rPr>
                <a:t>4D</a:t>
              </a:r>
              <a:r>
                <a:rPr lang="ko-KR" altLang="en-US" dirty="0">
                  <a:latin typeface="대한" panose="020B0303000000000000" pitchFamily="50" charset="-127"/>
                  <a:ea typeface="대한" panose="020B0303000000000000" pitchFamily="50" charset="-127"/>
                </a:rPr>
                <a:t>로 차량 주변의 전방향을 전달</a:t>
              </a:r>
            </a:p>
            <a:p>
              <a:endParaRPr lang="ko-KR" altLang="en-US" dirty="0"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1E359B4-E57D-42DD-9D53-12232790D7C7}"/>
              </a:ext>
            </a:extLst>
          </p:cNvPr>
          <p:cNvGrpSpPr/>
          <p:nvPr/>
        </p:nvGrpSpPr>
        <p:grpSpPr>
          <a:xfrm>
            <a:off x="1244242" y="2204975"/>
            <a:ext cx="5825067" cy="888128"/>
            <a:chOff x="6745331" y="885055"/>
            <a:chExt cx="5825067" cy="88812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F07FF75-F73D-493E-A897-D8663E5358A0}"/>
                </a:ext>
              </a:extLst>
            </p:cNvPr>
            <p:cNvSpPr/>
            <p:nvPr/>
          </p:nvSpPr>
          <p:spPr>
            <a:xfrm>
              <a:off x="6745331" y="885055"/>
              <a:ext cx="1889760" cy="380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 latinLnBrk="1">
                <a:lnSpc>
                  <a:spcPct val="15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-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거리제약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의 극복</a:t>
              </a:r>
              <a:endParaRPr lang="en-US" altLang="ko-KR" sz="1400" b="1" kern="0" spc="0" dirty="0">
                <a:solidFill>
                  <a:srgbClr val="000000"/>
                </a:solidFill>
                <a:effectLst/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273C10-48C9-4F52-8470-1871067BE2AC}"/>
                </a:ext>
              </a:extLst>
            </p:cNvPr>
            <p:cNvSpPr txBox="1"/>
            <p:nvPr/>
          </p:nvSpPr>
          <p:spPr>
            <a:xfrm>
              <a:off x="6745331" y="1265352"/>
              <a:ext cx="582506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대한" panose="020B0303000000000000" pitchFamily="50" charset="-127"/>
                  <a:ea typeface="대한" panose="020B0303000000000000" pitchFamily="50" charset="-127"/>
                </a:rPr>
                <a:t>기존 원격제어 제품들과 달리 거리제약 없이 지구반대편에서도 조종 가능</a:t>
              </a:r>
            </a:p>
            <a:p>
              <a:endParaRPr lang="ko-KR" altLang="en-US" dirty="0"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627AC0A-3D41-40CF-A086-E8AA26D95877}"/>
              </a:ext>
            </a:extLst>
          </p:cNvPr>
          <p:cNvGrpSpPr/>
          <p:nvPr/>
        </p:nvGrpSpPr>
        <p:grpSpPr>
          <a:xfrm>
            <a:off x="1244242" y="1058090"/>
            <a:ext cx="5612419" cy="1299493"/>
            <a:chOff x="1188378" y="889189"/>
            <a:chExt cx="5612419" cy="129949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5678344-FD9B-4B88-B0CA-0D4B6773A264}"/>
                </a:ext>
              </a:extLst>
            </p:cNvPr>
            <p:cNvSpPr/>
            <p:nvPr/>
          </p:nvSpPr>
          <p:spPr>
            <a:xfrm>
              <a:off x="1188378" y="889189"/>
              <a:ext cx="1731564" cy="380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1">
                <a:lnSpc>
                  <a:spcPct val="15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-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자율주행 한계 보완</a:t>
              </a:r>
              <a:endParaRPr lang="ko-KR" altLang="en-US" sz="1400" b="1" kern="0" spc="0" dirty="0">
                <a:solidFill>
                  <a:srgbClr val="000000"/>
                </a:solidFill>
                <a:effectLst/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C60D3F-0004-4CC4-8A5A-85EC2F17C2A6}"/>
                </a:ext>
              </a:extLst>
            </p:cNvPr>
            <p:cNvSpPr txBox="1"/>
            <p:nvPr/>
          </p:nvSpPr>
          <p:spPr>
            <a:xfrm>
              <a:off x="1188378" y="1265352"/>
              <a:ext cx="5612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대한" panose="020B0303000000000000" pitchFamily="50" charset="-127"/>
                  <a:ea typeface="대한" panose="020B0303000000000000" pitchFamily="50" charset="-127"/>
                </a:rPr>
                <a:t>자율주행의 안정성 문제외에도 </a:t>
              </a:r>
              <a:r>
                <a:rPr lang="ko-KR" altLang="en-US" dirty="0" err="1">
                  <a:latin typeface="대한" panose="020B0303000000000000" pitchFamily="50" charset="-127"/>
                  <a:ea typeface="대한" panose="020B0303000000000000" pitchFamily="50" charset="-127"/>
                </a:rPr>
                <a:t>머신러닝으로</a:t>
              </a:r>
              <a:r>
                <a:rPr lang="ko-KR" altLang="en-US" dirty="0">
                  <a:latin typeface="대한" panose="020B0303000000000000" pitchFamily="50" charset="-127"/>
                  <a:ea typeface="대한" panose="020B0303000000000000" pitchFamily="50" charset="-127"/>
                </a:rPr>
                <a:t> 학습되지 않은 지역 즉 사람의 개입이 불가피한 상황</a:t>
              </a:r>
              <a:r>
                <a:rPr lang="en-US" altLang="ko-KR" dirty="0">
                  <a:latin typeface="대한" panose="020B0303000000000000" pitchFamily="50" charset="-127"/>
                  <a:ea typeface="대한" panose="020B0303000000000000" pitchFamily="50" charset="-127"/>
                </a:rPr>
                <a:t>(</a:t>
              </a:r>
              <a:r>
                <a:rPr lang="ko-KR" altLang="en-US" dirty="0">
                  <a:latin typeface="대한" panose="020B0303000000000000" pitchFamily="50" charset="-127"/>
                  <a:ea typeface="대한" panose="020B0303000000000000" pitchFamily="50" charset="-127"/>
                </a:rPr>
                <a:t>지뢰</a:t>
              </a:r>
              <a:r>
                <a:rPr lang="en-US" altLang="ko-KR" dirty="0">
                  <a:latin typeface="대한" panose="020B0303000000000000" pitchFamily="50" charset="-127"/>
                  <a:ea typeface="대한" panose="020B0303000000000000" pitchFamily="50" charset="-127"/>
                </a:rPr>
                <a:t>, </a:t>
              </a:r>
              <a:r>
                <a:rPr lang="ko-KR" altLang="en-US" dirty="0">
                  <a:latin typeface="대한" panose="020B0303000000000000" pitchFamily="50" charset="-127"/>
                  <a:ea typeface="대한" panose="020B0303000000000000" pitchFamily="50" charset="-127"/>
                </a:rPr>
                <a:t>군사</a:t>
              </a:r>
              <a:r>
                <a:rPr lang="en-US" altLang="ko-KR" dirty="0">
                  <a:latin typeface="대한" panose="020B0303000000000000" pitchFamily="50" charset="-127"/>
                  <a:ea typeface="대한" panose="020B0303000000000000" pitchFamily="50" charset="-127"/>
                </a:rPr>
                <a:t>, </a:t>
              </a:r>
              <a:r>
                <a:rPr lang="ko-KR" altLang="en-US" dirty="0">
                  <a:latin typeface="대한" panose="020B0303000000000000" pitchFamily="50" charset="-127"/>
                  <a:ea typeface="대한" panose="020B0303000000000000" pitchFamily="50" charset="-127"/>
                </a:rPr>
                <a:t>원전</a:t>
              </a:r>
              <a:r>
                <a:rPr lang="en-US" altLang="ko-KR" dirty="0">
                  <a:latin typeface="대한" panose="020B0303000000000000" pitchFamily="50" charset="-127"/>
                  <a:ea typeface="대한" panose="020B0303000000000000" pitchFamily="50" charset="-127"/>
                </a:rPr>
                <a:t>)</a:t>
              </a:r>
              <a:r>
                <a:rPr lang="ko-KR" altLang="en-US" dirty="0">
                  <a:latin typeface="대한" panose="020B0303000000000000" pitchFamily="50" charset="-127"/>
                  <a:ea typeface="대한" panose="020B0303000000000000" pitchFamily="50" charset="-127"/>
                </a:rPr>
                <a:t>에서의 한계를 보완할 수 있다</a:t>
              </a:r>
              <a:r>
                <a:rPr lang="en-US" altLang="ko-KR" dirty="0">
                  <a:latin typeface="대한" panose="020B0303000000000000" pitchFamily="50" charset="-127"/>
                  <a:ea typeface="대한" panose="020B0303000000000000" pitchFamily="50" charset="-127"/>
                </a:rPr>
                <a:t>.</a:t>
              </a:r>
              <a:endParaRPr lang="ko-KR" altLang="en-US" dirty="0">
                <a:latin typeface="대한" panose="020B0303000000000000" pitchFamily="50" charset="-127"/>
                <a:ea typeface="대한" panose="020B0303000000000000" pitchFamily="50" charset="-127"/>
              </a:endParaRPr>
            </a:p>
            <a:p>
              <a:r>
                <a:rPr lang="en-US" altLang="ko-KR" dirty="0">
                  <a:latin typeface="대한" panose="020B0303000000000000" pitchFamily="50" charset="-127"/>
                  <a:ea typeface="대한" panose="020B0303000000000000" pitchFamily="50" charset="-127"/>
                </a:rPr>
                <a:t> </a:t>
              </a:r>
              <a:endParaRPr lang="ko-KR" altLang="en-US" dirty="0">
                <a:latin typeface="대한" panose="020B0303000000000000" pitchFamily="50" charset="-127"/>
                <a:ea typeface="대한" panose="020B0303000000000000" pitchFamily="50" charset="-127"/>
              </a:endParaRPr>
            </a:p>
            <a:p>
              <a:endParaRPr lang="ko-KR" altLang="en-US" dirty="0"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5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D34DCF-0EBF-4F9A-8014-3ED50B45DE66}"/>
              </a:ext>
            </a:extLst>
          </p:cNvPr>
          <p:cNvSpPr txBox="1"/>
          <p:nvPr/>
        </p:nvSpPr>
        <p:spPr>
          <a:xfrm>
            <a:off x="1055077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7794D-0466-4BF6-B216-8C4C177BFE4B}"/>
              </a:ext>
            </a:extLst>
          </p:cNvPr>
          <p:cNvSpPr txBox="1"/>
          <p:nvPr/>
        </p:nvSpPr>
        <p:spPr>
          <a:xfrm>
            <a:off x="2393266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1113A-7CF0-4272-BE17-788236AE7176}"/>
              </a:ext>
            </a:extLst>
          </p:cNvPr>
          <p:cNvSpPr txBox="1"/>
          <p:nvPr/>
        </p:nvSpPr>
        <p:spPr>
          <a:xfrm>
            <a:off x="3784209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673E8-78A5-48CE-9C4C-7C1A7EB36D16}"/>
              </a:ext>
            </a:extLst>
          </p:cNvPr>
          <p:cNvSpPr txBox="1"/>
          <p:nvPr/>
        </p:nvSpPr>
        <p:spPr>
          <a:xfrm>
            <a:off x="5289940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7E496-95B0-41A8-914F-D9A05E9A172B}"/>
              </a:ext>
            </a:extLst>
          </p:cNvPr>
          <p:cNvSpPr txBox="1"/>
          <p:nvPr/>
        </p:nvSpPr>
        <p:spPr>
          <a:xfrm>
            <a:off x="6714294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AutoShape 2" descr="http://www.globalwindow.org/images/upload/borawebedit/2016/6/17/252394/img0001.jpg">
            <a:extLst>
              <a:ext uri="{FF2B5EF4-FFF2-40B4-BE49-F238E27FC236}">
                <a16:creationId xmlns:a16="http://schemas.microsoft.com/office/drawing/2014/main" id="{C4894F09-498A-4BDF-AF12-5B140681B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1041" y="1782366"/>
            <a:ext cx="4250531" cy="21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57AA9-80CF-4DBF-BE0B-A0144D65A225}"/>
              </a:ext>
            </a:extLst>
          </p:cNvPr>
          <p:cNvSpPr txBox="1"/>
          <p:nvPr/>
        </p:nvSpPr>
        <p:spPr>
          <a:xfrm>
            <a:off x="2556578" y="1852639"/>
            <a:ext cx="4469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Q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&amp; </a:t>
            </a:r>
            <a:r>
              <a:rPr lang="ko-KR" altLang="en-US" sz="7200" b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A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</a:t>
            </a:r>
            <a:endParaRPr lang="ko-KR" altLang="en-US" sz="7200" b="1" spc="-113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760FFF-10AF-4A5C-BD2D-ECF432B2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87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5161" y="3419222"/>
            <a:ext cx="4246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For Seeing The Presentation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9000" y="2239282"/>
            <a:ext cx="51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kern="100" spc="2250" dirty="0">
                <a:solidFill>
                  <a:sysClr val="windowText" lastClr="000000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THANK YOU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03963" y="2061755"/>
            <a:ext cx="5187947" cy="973079"/>
            <a:chOff x="3297697" y="2749007"/>
            <a:chExt cx="5598475" cy="1297438"/>
          </a:xfrm>
        </p:grpSpPr>
        <p:grpSp>
          <p:nvGrpSpPr>
            <p:cNvPr id="6" name="Group 5"/>
            <p:cNvGrpSpPr/>
            <p:nvPr/>
          </p:nvGrpSpPr>
          <p:grpSpPr>
            <a:xfrm>
              <a:off x="8519387" y="2749007"/>
              <a:ext cx="374700" cy="1297438"/>
              <a:chOff x="8305318" y="2560320"/>
              <a:chExt cx="374700" cy="129743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05318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70617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6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442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947316" y="0"/>
            <a:ext cx="0" cy="51435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47315" y="1359224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957881" y="2072078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50606" y="884419"/>
            <a:ext cx="141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작품소개</a:t>
            </a:r>
            <a:endParaRPr lang="id-ID" sz="24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0753" y="1542938"/>
            <a:ext cx="21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개발 동기</a:t>
            </a:r>
            <a:endParaRPr lang="id-ID" sz="18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3552" y="529783"/>
            <a:ext cx="2477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300" b="1" spc="45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OUR</a:t>
            </a:r>
            <a:endParaRPr lang="en-US" sz="3300" b="1" spc="45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sz="3300" b="1" spc="45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STEPS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3552" y="1554376"/>
            <a:ext cx="325341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kern="100" spc="225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VICER</a:t>
            </a:r>
            <a:endParaRPr lang="id-ID" sz="750" kern="100" spc="225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1A156713-E01C-40B3-B01D-EB444AECB269}"/>
              </a:ext>
            </a:extLst>
          </p:cNvPr>
          <p:cNvCxnSpPr>
            <a:cxnSpLocks/>
          </p:cNvCxnSpPr>
          <p:nvPr/>
        </p:nvCxnSpPr>
        <p:spPr>
          <a:xfrm>
            <a:off x="4959928" y="2767378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DDFC4B-742F-4669-8FBD-31BFE1EC7601}"/>
              </a:ext>
            </a:extLst>
          </p:cNvPr>
          <p:cNvSpPr txBox="1"/>
          <p:nvPr/>
        </p:nvSpPr>
        <p:spPr>
          <a:xfrm>
            <a:off x="5040753" y="2241383"/>
            <a:ext cx="245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전체 시스템 소개</a:t>
            </a:r>
            <a:endParaRPr lang="id-ID" sz="18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44992430-04BE-46E6-802B-6B90833BFB4D}"/>
              </a:ext>
            </a:extLst>
          </p:cNvPr>
          <p:cNvCxnSpPr>
            <a:cxnSpLocks/>
          </p:cNvCxnSpPr>
          <p:nvPr/>
        </p:nvCxnSpPr>
        <p:spPr>
          <a:xfrm>
            <a:off x="4959929" y="3975694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F9246A-09EF-4470-9F20-74D4A287D00E}"/>
              </a:ext>
            </a:extLst>
          </p:cNvPr>
          <p:cNvSpPr txBox="1"/>
          <p:nvPr/>
        </p:nvSpPr>
        <p:spPr>
          <a:xfrm>
            <a:off x="5004547" y="2954530"/>
            <a:ext cx="21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적용 기술 소개</a:t>
            </a:r>
            <a:endParaRPr lang="id-ID" sz="18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759783FC-B162-4A98-9EE6-EA4435EC0A01}"/>
              </a:ext>
            </a:extLst>
          </p:cNvPr>
          <p:cNvCxnSpPr>
            <a:cxnSpLocks/>
          </p:cNvCxnSpPr>
          <p:nvPr/>
        </p:nvCxnSpPr>
        <p:spPr>
          <a:xfrm>
            <a:off x="4947315" y="4582504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71A774-0765-4E8B-AB4C-B5000E7C61ED}"/>
              </a:ext>
            </a:extLst>
          </p:cNvPr>
          <p:cNvSpPr txBox="1"/>
          <p:nvPr/>
        </p:nvSpPr>
        <p:spPr>
          <a:xfrm>
            <a:off x="5040438" y="4114295"/>
            <a:ext cx="21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창의성 </a:t>
            </a:r>
            <a:r>
              <a:rPr lang="en-US" altLang="ko-KR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&amp; </a:t>
            </a:r>
            <a:r>
              <a:rPr lang="ko-KR" altLang="en-US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특장점</a:t>
            </a:r>
            <a:endParaRPr lang="id-ID" sz="18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8" name="Straight Connector 19">
            <a:extLst>
              <a:ext uri="{FF2B5EF4-FFF2-40B4-BE49-F238E27FC236}">
                <a16:creationId xmlns:a16="http://schemas.microsoft.com/office/drawing/2014/main" id="{3F217C51-5809-4D9D-97CB-0869CFDE6F1B}"/>
              </a:ext>
            </a:extLst>
          </p:cNvPr>
          <p:cNvCxnSpPr>
            <a:cxnSpLocks/>
          </p:cNvCxnSpPr>
          <p:nvPr/>
        </p:nvCxnSpPr>
        <p:spPr>
          <a:xfrm>
            <a:off x="4959928" y="3445195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9">
            <a:extLst>
              <a:ext uri="{FF2B5EF4-FFF2-40B4-BE49-F238E27FC236}">
                <a16:creationId xmlns:a16="http://schemas.microsoft.com/office/drawing/2014/main" id="{E185EDF9-3028-4881-A972-BABC58F5508B}"/>
              </a:ext>
            </a:extLst>
          </p:cNvPr>
          <p:cNvCxnSpPr>
            <a:cxnSpLocks/>
          </p:cNvCxnSpPr>
          <p:nvPr/>
        </p:nvCxnSpPr>
        <p:spPr>
          <a:xfrm>
            <a:off x="4947315" y="5031281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4CCF81-DC49-4258-9F7E-5B58C01AF5C5}"/>
              </a:ext>
            </a:extLst>
          </p:cNvPr>
          <p:cNvSpPr txBox="1"/>
          <p:nvPr/>
        </p:nvSpPr>
        <p:spPr>
          <a:xfrm>
            <a:off x="5040445" y="4610876"/>
            <a:ext cx="211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Q</a:t>
            </a:r>
            <a:r>
              <a:rPr lang="ko-KR" altLang="en-US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&amp;</a:t>
            </a:r>
            <a:r>
              <a:rPr lang="ko-KR" altLang="en-US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A</a:t>
            </a:r>
            <a:endParaRPr lang="ko-KR" alt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E3F90-9262-437C-879F-8A3E1AF6C35A}"/>
              </a:ext>
            </a:extLst>
          </p:cNvPr>
          <p:cNvSpPr txBox="1"/>
          <p:nvPr/>
        </p:nvSpPr>
        <p:spPr>
          <a:xfrm>
            <a:off x="5040438" y="3540790"/>
            <a:ext cx="21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시연</a:t>
            </a:r>
            <a:endParaRPr lang="id-ID" sz="18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3C77E-C774-4053-B76F-7F3329231002}"/>
              </a:ext>
            </a:extLst>
          </p:cNvPr>
          <p:cNvSpPr txBox="1"/>
          <p:nvPr/>
        </p:nvSpPr>
        <p:spPr>
          <a:xfrm>
            <a:off x="4684762" y="218462"/>
            <a:ext cx="21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라이브러리 목록</a:t>
            </a:r>
            <a:endParaRPr lang="id-ID" sz="24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31" name="Straight Connector 16">
            <a:extLst>
              <a:ext uri="{FF2B5EF4-FFF2-40B4-BE49-F238E27FC236}">
                <a16:creationId xmlns:a16="http://schemas.microsoft.com/office/drawing/2014/main" id="{CC8A13D2-A4B1-44B4-809B-1060B0631230}"/>
              </a:ext>
            </a:extLst>
          </p:cNvPr>
          <p:cNvCxnSpPr/>
          <p:nvPr/>
        </p:nvCxnSpPr>
        <p:spPr>
          <a:xfrm>
            <a:off x="4947315" y="749624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5" grpId="0"/>
      <p:bldP spid="23" grpId="0"/>
      <p:bldP spid="25" grpId="0"/>
      <p:bldP spid="27" grpId="0"/>
      <p:bldP spid="29" grpId="0"/>
      <p:bldP spid="22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작품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CACEDC-554E-4D61-8A65-884C7432E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99" y="2784339"/>
            <a:ext cx="4844799" cy="1687671"/>
          </a:xfrm>
          <a:prstGeom prst="rect">
            <a:avLst/>
          </a:prstGeom>
          <a:ln w="38100">
            <a:solidFill>
              <a:schemeClr val="bg1"/>
            </a:solidFill>
            <a:prstDash val="solid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2EF64-1EBA-43AF-ADD2-CBF980213096}"/>
              </a:ext>
            </a:extLst>
          </p:cNvPr>
          <p:cNvSpPr txBox="1"/>
          <p:nvPr/>
        </p:nvSpPr>
        <p:spPr>
          <a:xfrm>
            <a:off x="2460007" y="2484257"/>
            <a:ext cx="42239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°</a:t>
            </a:r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Avatar Driver</a:t>
            </a:r>
            <a:endParaRPr lang="id-ID" altLang="ko-KR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66CBA-847E-4375-B888-573AFC84E07F}"/>
              </a:ext>
            </a:extLst>
          </p:cNvPr>
          <p:cNvSpPr txBox="1"/>
          <p:nvPr/>
        </p:nvSpPr>
        <p:spPr>
          <a:xfrm>
            <a:off x="1388533" y="1293707"/>
            <a:ext cx="6604000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도 아바타 드라이버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는 삼성</a:t>
            </a:r>
            <a:r>
              <a:rPr lang="ko-KR" altLang="en-US" sz="1400" dirty="0">
                <a:solidFill>
                  <a:srgbClr val="929292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기어 </a:t>
            </a:r>
            <a:r>
              <a:rPr lang="en-US" altLang="ko-KR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이용해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기존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2D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영상의 한정된 시야에서</a:t>
            </a:r>
            <a:r>
              <a:rPr lang="ko-KR" altLang="en-US" sz="1400" dirty="0">
                <a:solidFill>
                  <a:srgbClr val="929292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벗어나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생생한 </a:t>
            </a:r>
            <a:r>
              <a:rPr lang="en-US" altLang="ko-KR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3D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영상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</a:t>
            </a:r>
            <a:r>
              <a:rPr lang="ko-KR" altLang="en-US" sz="1400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실시간으로 스트리밍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하여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사용자가 원격으로 제어하는</a:t>
            </a:r>
            <a:r>
              <a:rPr lang="ko-KR" altLang="en-US" sz="1400" dirty="0">
                <a:solidFill>
                  <a:srgbClr val="929292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차량 주변의 상황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현장감 있게</a:t>
            </a:r>
            <a:r>
              <a:rPr lang="ko-KR" altLang="en-US" sz="1400" dirty="0">
                <a:solidFill>
                  <a:srgbClr val="929292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전달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합니다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endParaRPr lang="ko-KR" altLang="en-US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20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" grpId="0"/>
      <p:bldP spid="3" grpId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3565606" y="2284463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개발 동기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1.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개발 동기</a:t>
            </a:r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관련 영상</a:t>
            </a:r>
            <a:endParaRPr lang="id-ID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4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개발 동기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05991-42BC-42BB-A8F8-ACE13122612E}"/>
              </a:ext>
            </a:extLst>
          </p:cNvPr>
          <p:cNvSpPr txBox="1"/>
          <p:nvPr/>
        </p:nvSpPr>
        <p:spPr>
          <a:xfrm>
            <a:off x="2787837" y="3277822"/>
            <a:ext cx="3938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아직 불완전한 안정성과 주행을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VICER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만의  기술로 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보완하고 더 나아가 사회 다방면의 원격 조종이 필요한 곳에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Solution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을 제공한다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ko-KR" altLang="en-US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BE508-DCA8-4228-8C60-99A0C99FDD9D}"/>
              </a:ext>
            </a:extLst>
          </p:cNvPr>
          <p:cNvSpPr txBox="1"/>
          <p:nvPr/>
        </p:nvSpPr>
        <p:spPr>
          <a:xfrm>
            <a:off x="2784764" y="2174364"/>
            <a:ext cx="376216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5G 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시대를 맞아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4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차 산업 혁명의 중심에 있는 </a:t>
            </a:r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Connected Car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와 </a:t>
            </a:r>
            <a:r>
              <a:rPr lang="ko-KR" altLang="en-US" b="1" dirty="0">
                <a:latin typeface="대한" panose="020B0303000000000000" pitchFamily="50" charset="-127"/>
                <a:ea typeface="대한" panose="020B0303000000000000" pitchFamily="50" charset="-127"/>
              </a:rPr>
              <a:t>자율주행</a:t>
            </a:r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…</a:t>
            </a:r>
          </a:p>
          <a:p>
            <a:pPr algn="ctr"/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But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EFF281-D8F7-4A13-AFC2-8B165B4D34D2}"/>
              </a:ext>
            </a:extLst>
          </p:cNvPr>
          <p:cNvGrpSpPr/>
          <p:nvPr/>
        </p:nvGrpSpPr>
        <p:grpSpPr>
          <a:xfrm>
            <a:off x="3099415" y="1060027"/>
            <a:ext cx="1802176" cy="847510"/>
            <a:chOff x="5474709" y="3131080"/>
            <a:chExt cx="1802176" cy="84751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6C258F-23B8-4F6E-8EE3-1853CD75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709" y="3131080"/>
              <a:ext cx="847510" cy="847510"/>
            </a:xfrm>
            <a:prstGeom prst="rect">
              <a:avLst/>
            </a:prstGeom>
          </p:spPr>
        </p:pic>
        <p:sp>
          <p:nvSpPr>
            <p:cNvPr id="14" name="더하기 기호 13">
              <a:extLst>
                <a:ext uri="{FF2B5EF4-FFF2-40B4-BE49-F238E27FC236}">
                  <a16:creationId xmlns:a16="http://schemas.microsoft.com/office/drawing/2014/main" id="{36B3EEE9-0BA5-4D70-B4A1-2C6E79FD2C1B}"/>
                </a:ext>
              </a:extLst>
            </p:cNvPr>
            <p:cNvSpPr/>
            <p:nvPr/>
          </p:nvSpPr>
          <p:spPr>
            <a:xfrm>
              <a:off x="6322219" y="3516931"/>
              <a:ext cx="214312" cy="21543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E0DD02-6F46-43C7-98B7-43ABC83E216D}"/>
                </a:ext>
              </a:extLst>
            </p:cNvPr>
            <p:cNvSpPr txBox="1"/>
            <p:nvPr/>
          </p:nvSpPr>
          <p:spPr>
            <a:xfrm>
              <a:off x="6429375" y="3270704"/>
              <a:ext cx="8475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/>
                <a:t>5G</a:t>
              </a:r>
              <a:endParaRPr lang="ko-KR" altLang="en-US" sz="4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EFDA1E-9DA6-4901-B941-D6F3384C024B}"/>
              </a:ext>
            </a:extLst>
          </p:cNvPr>
          <p:cNvGrpSpPr/>
          <p:nvPr/>
        </p:nvGrpSpPr>
        <p:grpSpPr>
          <a:xfrm>
            <a:off x="5427128" y="1117600"/>
            <a:ext cx="914400" cy="914400"/>
            <a:chOff x="6924405" y="1670131"/>
            <a:chExt cx="914400" cy="914400"/>
          </a:xfrm>
        </p:grpSpPr>
        <p:pic>
          <p:nvPicPr>
            <p:cNvPr id="1028" name="Picture 4" descr="Image result for hand wheel icon">
              <a:extLst>
                <a:ext uri="{FF2B5EF4-FFF2-40B4-BE49-F238E27FC236}">
                  <a16:creationId xmlns:a16="http://schemas.microsoft.com/office/drawing/2014/main" id="{945A7222-AFD6-4F48-BF9A-343B6A77BF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405" y="1670131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F7BB75-11F9-4270-921C-7F135606CD83}"/>
                </a:ext>
              </a:extLst>
            </p:cNvPr>
            <p:cNvSpPr txBox="1"/>
            <p:nvPr/>
          </p:nvSpPr>
          <p:spPr>
            <a:xfrm>
              <a:off x="6957849" y="1806892"/>
              <a:ext cx="847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고딕 ExtraBold"/>
                </a:rPr>
                <a:t>FREE</a:t>
              </a:r>
              <a:endParaRPr lang="ko-KR" altLang="en-US" sz="1200" b="1" dirty="0">
                <a:latin typeface="나눔고딕 ExtraBold"/>
              </a:endParaRPr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C82CB2B-A4D5-4B8E-A2F7-965FC3B5FBE8}"/>
              </a:ext>
            </a:extLst>
          </p:cNvPr>
          <p:cNvSpPr/>
          <p:nvPr/>
        </p:nvSpPr>
        <p:spPr>
          <a:xfrm rot="16200000">
            <a:off x="5026233" y="1403977"/>
            <a:ext cx="200342" cy="30008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mage result for ì¬ê³  ìì´ì½">
            <a:extLst>
              <a:ext uri="{FF2B5EF4-FFF2-40B4-BE49-F238E27FC236}">
                <a16:creationId xmlns:a16="http://schemas.microsoft.com/office/drawing/2014/main" id="{43539A89-4056-4D68-B8D6-6FB707EA6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37" y="3130259"/>
            <a:ext cx="1010705" cy="10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ìíì§ì­ ìì´ì½">
            <a:extLst>
              <a:ext uri="{FF2B5EF4-FFF2-40B4-BE49-F238E27FC236}">
                <a16:creationId xmlns:a16="http://schemas.microsoft.com/office/drawing/2014/main" id="{560ABB45-BC20-4C3D-9936-F5EEDE6B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87" y="3130258"/>
            <a:ext cx="1010705" cy="10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5" grpId="0"/>
      <p:bldP spid="5" grpId="1"/>
      <p:bldP spid="7" grpId="0"/>
      <p:bldP spid="7" grpId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2796761" y="2284463"/>
            <a:ext cx="354906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>
                <a:latin typeface="PT Sans" panose="020B0503020203020204"/>
                <a:ea typeface="PT Sans" panose="020B0503020203020204" pitchFamily="34" charset="0"/>
              </a:rPr>
              <a:t>전체 시스템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1.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전체 시스템 구성도</a:t>
            </a:r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세부 시스템 구성도</a:t>
            </a:r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7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>
              <a:latin typeface="PT Sans" panose="020B0503020203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48459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</a:rPr>
              <a:t>시스템 소개</a:t>
            </a:r>
            <a:endParaRPr lang="id-ID" sz="3300" b="1" dirty="0">
              <a:latin typeface="PT Sans" panose="020B0503020203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5164-919F-46F9-919A-B5E4623B159B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1. </a:t>
            </a:r>
            <a:r>
              <a:rPr lang="ko-KR" altLang="en-US" dirty="0">
                <a:latin typeface="PT Sans" panose="020B0503020203020204"/>
              </a:rPr>
              <a:t>전체 시스템 구성도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B2A4-2047-4C30-8103-486C9AA9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21" y="9829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C3FEA2-ABC0-4BEE-82DE-42690DC9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15" y="1140104"/>
            <a:ext cx="5749368" cy="32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>
              <a:latin typeface="PT Sans" panose="020B0503020203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48459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</a:rPr>
              <a:t>시스템 소개</a:t>
            </a:r>
            <a:endParaRPr lang="id-ID" sz="3300" b="1" dirty="0">
              <a:latin typeface="PT Sans" panose="020B0503020203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5164-919F-46F9-919A-B5E4623B159B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2. </a:t>
            </a:r>
            <a:r>
              <a:rPr lang="ko-KR" altLang="en-US" dirty="0">
                <a:latin typeface="PT Sans" panose="020B0503020203020204"/>
              </a:rPr>
              <a:t>세부 시스템 구성도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C818E-941C-4426-B678-945B3548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5723" y="832345"/>
            <a:ext cx="12451248" cy="58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878B4A-16DC-4112-8329-DFC6CB18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88" y="1152457"/>
            <a:ext cx="6883030" cy="32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3565606" y="2284463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기술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1. Frame Compression</a:t>
            </a:r>
          </a:p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2. Media Transmission</a:t>
            </a:r>
            <a:endParaRPr lang="id-ID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6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559</Words>
  <Application>Microsoft Office PowerPoint</Application>
  <PresentationFormat>화면 슬라이드 쇼(16:9)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PT Sans</vt:lpstr>
      <vt:lpstr>나눔고딕 ExtraBold</vt:lpstr>
      <vt:lpstr>대한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박 JiHoon</cp:lastModifiedBy>
  <cp:revision>575</cp:revision>
  <dcterms:created xsi:type="dcterms:W3CDTF">2017-03-06T03:32:18Z</dcterms:created>
  <dcterms:modified xsi:type="dcterms:W3CDTF">2018-11-07T14:46:19Z</dcterms:modified>
</cp:coreProperties>
</file>