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6" r:id="rId5"/>
    <p:sldId id="265" r:id="rId6"/>
    <p:sldId id="268" r:id="rId7"/>
    <p:sldId id="261" r:id="rId8"/>
    <p:sldId id="267" r:id="rId9"/>
    <p:sldId id="272" r:id="rId10"/>
    <p:sldId id="27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886"/>
    <a:srgbClr val="E4B79C"/>
    <a:srgbClr val="F9F4F1"/>
    <a:srgbClr val="B8835C"/>
    <a:srgbClr val="E6D3C5"/>
    <a:srgbClr val="EDD0BE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648627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816352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Segoe UI Black" panose="020B0A02040204020203" pitchFamily="34" charset="0"/>
              </a:rPr>
              <a:t>초음파 센서를</a:t>
            </a: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Segoe UI Black" panose="020B0A02040204020203" pitchFamily="34" charset="0"/>
              </a:rPr>
              <a:t> </a:t>
            </a: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Segoe UI Black" panose="020B0A02040204020203" pitchFamily="34" charset="0"/>
              </a:rPr>
              <a:t>이용한 재고 파악 시스템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6096535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정 보 통 신 종 합 설 계 </a:t>
            </a: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(1)</a:t>
            </a:r>
            <a:r>
              <a:rPr lang="ko-KR" altLang="en-US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W a r m – u p  </a:t>
            </a:r>
            <a:r>
              <a:rPr lang="en-US" altLang="ko-KR" sz="18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</a:t>
            </a: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r o j e c t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05247" y="5098813"/>
            <a:ext cx="3512271" cy="148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2400" spc="300" dirty="0">
                <a:latin typeface="HY중고딕" panose="02030600000101010101" pitchFamily="18" charset="-127"/>
                <a:ea typeface="나눔스퀘어 ExtraBold" panose="020B0600000101010101"/>
              </a:rPr>
              <a:t>박지훈 </a:t>
            </a:r>
            <a:r>
              <a:rPr lang="en-US" altLang="ko-KR" sz="2400" spc="300" dirty="0">
                <a:latin typeface="HY중고딕" panose="02030600000101010101" pitchFamily="18" charset="-127"/>
                <a:ea typeface="나눔스퀘어 ExtraBold" panose="020B0600000101010101"/>
              </a:rPr>
              <a:t>201601406</a:t>
            </a:r>
          </a:p>
          <a:p>
            <a:r>
              <a:rPr lang="ko-KR" altLang="en-US" sz="2400" spc="300" dirty="0" err="1">
                <a:latin typeface="HY중고딕" panose="02030600000101010101" pitchFamily="18" charset="-127"/>
                <a:ea typeface="나눔스퀘어 ExtraBold" panose="020B0600000101010101"/>
              </a:rPr>
              <a:t>권소연</a:t>
            </a:r>
            <a:r>
              <a:rPr lang="ko-KR" altLang="en-US" sz="2400" spc="300" dirty="0">
                <a:latin typeface="HY중고딕" panose="02030600000101010101" pitchFamily="18" charset="-127"/>
                <a:ea typeface="나눔스퀘어 ExtraBold" panose="020B0600000101010101"/>
              </a:rPr>
              <a:t> </a:t>
            </a:r>
            <a:r>
              <a:rPr lang="en-US" altLang="ko-KR" sz="2400" spc="300" dirty="0">
                <a:latin typeface="HY중고딕" panose="02030600000101010101" pitchFamily="18" charset="-127"/>
                <a:ea typeface="나눔스퀘어 ExtraBold" panose="020B0600000101010101"/>
              </a:rPr>
              <a:t>201500213</a:t>
            </a:r>
          </a:p>
          <a:p>
            <a:r>
              <a:rPr lang="ko-KR" altLang="en-US" sz="2400" spc="300" dirty="0">
                <a:latin typeface="HY중고딕" panose="02030600000101010101" pitchFamily="18" charset="-127"/>
                <a:ea typeface="나눔스퀘어 ExtraBold" panose="020B0600000101010101"/>
              </a:rPr>
              <a:t>유정현 </a:t>
            </a:r>
            <a:r>
              <a:rPr lang="en-US" altLang="ko-KR" sz="2400" spc="300" dirty="0">
                <a:latin typeface="HY중고딕" panose="02030600000101010101" pitchFamily="18" charset="-127"/>
                <a:ea typeface="나눔스퀘어 ExtraBold" panose="020B0600000101010101"/>
              </a:rPr>
              <a:t>201502085</a:t>
            </a:r>
          </a:p>
          <a:p>
            <a:pPr eaLnBrk="1" hangingPunct="1">
              <a:lnSpc>
                <a:spcPct val="150000"/>
              </a:lnSpc>
            </a:pP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95547" y="4769535"/>
            <a:ext cx="1409700" cy="15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05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73454" y="954980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623ACA1C-5083-4640-8AD2-119A6B62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54" y="469860"/>
            <a:ext cx="4714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제품 시연 </a:t>
            </a:r>
            <a:endParaRPr lang="ru-RU" altLang="ko-KR" sz="28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5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614389" y="2750183"/>
            <a:ext cx="5129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eaLnBrk="1" hangingPunct="1"/>
            <a:r>
              <a:rPr lang="en-US" altLang="ko-KR" sz="7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Q &amp; A</a:t>
            </a:r>
            <a:endParaRPr lang="ru-RU" altLang="ko-KR" sz="72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68B59-443F-46F6-836D-8C51625485BF}"/>
              </a:ext>
            </a:extLst>
          </p:cNvPr>
          <p:cNvSpPr/>
          <p:nvPr/>
        </p:nvSpPr>
        <p:spPr>
          <a:xfrm>
            <a:off x="0" y="-52279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95401792-D5AE-4458-83AB-AD6BD5100008}"/>
              </a:ext>
            </a:extLst>
          </p:cNvPr>
          <p:cNvSpPr/>
          <p:nvPr/>
        </p:nvSpPr>
        <p:spPr>
          <a:xfrm>
            <a:off x="401637" y="288075"/>
            <a:ext cx="3185278" cy="2643660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10199" y="254460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제품 개요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529684" y="1884566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90">
            <a:extLst>
              <a:ext uri="{FF2B5EF4-FFF2-40B4-BE49-F238E27FC236}">
                <a16:creationId xmlns:a16="http://schemas.microsoft.com/office/drawing/2014/main" id="{BE864759-A8EA-4669-A093-9A8A9ACD4A25}"/>
              </a:ext>
            </a:extLst>
          </p:cNvPr>
          <p:cNvSpPr/>
          <p:nvPr/>
        </p:nvSpPr>
        <p:spPr>
          <a:xfrm>
            <a:off x="1994276" y="3139903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410AC0E-7333-4177-97D4-6B274FC8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669" y="1199788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 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7928C4C-4261-4ABF-86A8-7EF00820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805" y="3386066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시스템 구성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98BA3D6A-6D74-4B91-94D8-1EC744E7E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199" y="4227687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기대 효과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452F843C-7605-442A-A647-702EFD55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805" y="4981680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제품 시연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E1AD6350-835D-43FB-BD62-40893F02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199" y="5632061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QnA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Shape 390">
            <a:extLst>
              <a:ext uri="{FF2B5EF4-FFF2-40B4-BE49-F238E27FC236}">
                <a16:creationId xmlns:a16="http://schemas.microsoft.com/office/drawing/2014/main" id="{D2C6A4BE-E031-4974-B297-99501CD42B84}"/>
              </a:ext>
            </a:extLst>
          </p:cNvPr>
          <p:cNvSpPr/>
          <p:nvPr/>
        </p:nvSpPr>
        <p:spPr>
          <a:xfrm>
            <a:off x="2486805" y="4097679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390">
            <a:extLst>
              <a:ext uri="{FF2B5EF4-FFF2-40B4-BE49-F238E27FC236}">
                <a16:creationId xmlns:a16="http://schemas.microsoft.com/office/drawing/2014/main" id="{CFC5221E-C618-4958-8174-0704CAD5695F}"/>
              </a:ext>
            </a:extLst>
          </p:cNvPr>
          <p:cNvSpPr/>
          <p:nvPr/>
        </p:nvSpPr>
        <p:spPr>
          <a:xfrm>
            <a:off x="1994276" y="4868860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390">
            <a:extLst>
              <a:ext uri="{FF2B5EF4-FFF2-40B4-BE49-F238E27FC236}">
                <a16:creationId xmlns:a16="http://schemas.microsoft.com/office/drawing/2014/main" id="{12C5F154-05F6-4052-B01A-607F4E54919D}"/>
              </a:ext>
            </a:extLst>
          </p:cNvPr>
          <p:cNvSpPr/>
          <p:nvPr/>
        </p:nvSpPr>
        <p:spPr>
          <a:xfrm>
            <a:off x="2612374" y="5615556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Shape 390">
            <a:extLst>
              <a:ext uri="{FF2B5EF4-FFF2-40B4-BE49-F238E27FC236}">
                <a16:creationId xmlns:a16="http://schemas.microsoft.com/office/drawing/2014/main" id="{D6DDCA2B-E2D2-4828-938F-3AE6ABF40A32}"/>
              </a:ext>
            </a:extLst>
          </p:cNvPr>
          <p:cNvSpPr/>
          <p:nvPr/>
        </p:nvSpPr>
        <p:spPr>
          <a:xfrm>
            <a:off x="1994275" y="6294149"/>
            <a:ext cx="8675147" cy="0"/>
          </a:xfrm>
          <a:prstGeom prst="line">
            <a:avLst/>
          </a:prstGeom>
          <a:noFill/>
          <a:ln w="254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제품 개요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E4E7EE-0FCB-455B-9FE3-4D8BE878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65" y="1771760"/>
            <a:ext cx="2747521" cy="2423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999F-EFFF-49A4-A65A-F9DD430F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1" y="1750481"/>
            <a:ext cx="3057898" cy="242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EFE309-0FE7-4E63-B3A2-481085F2C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r="18774" b="19412"/>
          <a:stretch/>
        </p:blipFill>
        <p:spPr>
          <a:xfrm>
            <a:off x="8748074" y="1750482"/>
            <a:ext cx="2564416" cy="24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제품 개요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E4E7EE-0FCB-455B-9FE3-4D8BE878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65" y="1771760"/>
            <a:ext cx="2747521" cy="2423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999F-EFFF-49A4-A65A-F9DD430F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1" y="1750481"/>
            <a:ext cx="3057898" cy="2423162"/>
          </a:xfrm>
          <a:prstGeom prst="rect">
            <a:avLst/>
          </a:prstGeom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A4A38658-B2EA-4094-83B4-2B6473DD7393}"/>
              </a:ext>
            </a:extLst>
          </p:cNvPr>
          <p:cNvSpPr/>
          <p:nvPr/>
        </p:nvSpPr>
        <p:spPr>
          <a:xfrm rot="5400000">
            <a:off x="2529094" y="5669389"/>
            <a:ext cx="287223" cy="1999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A2705-CDD2-42CF-9FD2-2917FECB40FA}"/>
              </a:ext>
            </a:extLst>
          </p:cNvPr>
          <p:cNvSpPr txBox="1"/>
          <p:nvPr/>
        </p:nvSpPr>
        <p:spPr>
          <a:xfrm>
            <a:off x="2928138" y="5569296"/>
            <a:ext cx="633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남은 재고 정보를 실시간으로 확인할 수 있는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82C77-5CAB-465A-AAB1-902F97749C36}"/>
              </a:ext>
            </a:extLst>
          </p:cNvPr>
          <p:cNvSpPr txBox="1"/>
          <p:nvPr/>
        </p:nvSpPr>
        <p:spPr>
          <a:xfrm>
            <a:off x="2506810" y="4819505"/>
            <a:ext cx="585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불필요한 </a:t>
            </a:r>
            <a:r>
              <a:rPr lang="ko-KR" altLang="en-US" sz="2000" b="1" dirty="0"/>
              <a:t>동선</a:t>
            </a:r>
            <a:r>
              <a:rPr lang="ko-KR" altLang="en-US" sz="2000" dirty="0"/>
              <a:t>은 </a:t>
            </a:r>
            <a:r>
              <a:rPr lang="en-US" altLang="ko-KR" sz="2800" b="1" dirty="0">
                <a:solidFill>
                  <a:srgbClr val="FF0000"/>
                </a:solidFill>
              </a:rPr>
              <a:t>Down</a:t>
            </a:r>
            <a:r>
              <a:rPr lang="en-US" altLang="ko-KR" sz="2000" dirty="0"/>
              <a:t>, </a:t>
            </a:r>
            <a:r>
              <a:rPr lang="ko-KR" altLang="en-US" sz="2000" dirty="0"/>
              <a:t>필요한 </a:t>
            </a:r>
            <a:r>
              <a:rPr lang="ko-KR" altLang="en-US" sz="2000" b="1" dirty="0"/>
              <a:t>재고</a:t>
            </a:r>
            <a:r>
              <a:rPr lang="ko-KR" altLang="en-US" sz="2000" dirty="0"/>
              <a:t>는 </a:t>
            </a:r>
            <a:r>
              <a:rPr lang="en-US" altLang="ko-KR" sz="2800" b="1" dirty="0">
                <a:solidFill>
                  <a:srgbClr val="0070C0"/>
                </a:solidFill>
              </a:rPr>
              <a:t>Up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EFE309-0FE7-4E63-B3A2-481085F2C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r="18774" b="19412"/>
          <a:stretch/>
        </p:blipFill>
        <p:spPr>
          <a:xfrm>
            <a:off x="8748074" y="1750482"/>
            <a:ext cx="2564416" cy="24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332480" y="503146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시스템 구성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414060" y="1179678"/>
            <a:ext cx="11218616" cy="232649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190B590-C20F-46BF-B700-CCBF6AB6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" y="1407421"/>
            <a:ext cx="11209165" cy="50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8B3F5-5C00-4D84-842B-37A4BD275FB8}"/>
              </a:ext>
            </a:extLst>
          </p:cNvPr>
          <p:cNvSpPr/>
          <p:nvPr/>
        </p:nvSpPr>
        <p:spPr>
          <a:xfrm>
            <a:off x="-10621" y="4815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562D7CC7-5BC4-48E9-A527-110D7E0A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기대 효과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7" name="Group 392">
            <a:extLst>
              <a:ext uri="{FF2B5EF4-FFF2-40B4-BE49-F238E27FC236}">
                <a16:creationId xmlns:a16="http://schemas.microsoft.com/office/drawing/2014/main" id="{BCC8E8EF-27FC-4E14-9C37-F3A7328780FA}"/>
              </a:ext>
            </a:extLst>
          </p:cNvPr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34" name="Shape 390">
              <a:extLst>
                <a:ext uri="{FF2B5EF4-FFF2-40B4-BE49-F238E27FC236}">
                  <a16:creationId xmlns:a16="http://schemas.microsoft.com/office/drawing/2014/main" id="{56CC63AC-5E71-4B44-AC9F-EB50E5A4F435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391">
              <a:extLst>
                <a:ext uri="{FF2B5EF4-FFF2-40B4-BE49-F238E27FC236}">
                  <a16:creationId xmlns:a16="http://schemas.microsoft.com/office/drawing/2014/main" id="{FA1B3951-F034-4180-B5A1-FEAB581BB2B5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57AF7A2-2EB2-45AB-B1E5-D1ECEE5F1E2A}"/>
              </a:ext>
            </a:extLst>
          </p:cNvPr>
          <p:cNvSpPr txBox="1"/>
          <p:nvPr/>
        </p:nvSpPr>
        <p:spPr>
          <a:xfrm>
            <a:off x="3163384" y="373467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02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1BE9D-1615-4BA9-9400-B0563481EAF3}"/>
              </a:ext>
            </a:extLst>
          </p:cNvPr>
          <p:cNvSpPr txBox="1"/>
          <p:nvPr/>
        </p:nvSpPr>
        <p:spPr>
          <a:xfrm>
            <a:off x="4595284" y="5483023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03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509"/>
          <p:cNvSpPr/>
          <p:nvPr/>
        </p:nvSpPr>
        <p:spPr>
          <a:xfrm rot="13500000">
            <a:off x="3750473" y="220181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4352835" y="1871983"/>
            <a:ext cx="7951966" cy="1787338"/>
            <a:chOff x="0" y="879100"/>
            <a:chExt cx="16361312" cy="3677480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/>
                <a:t>확장성</a:t>
              </a:r>
              <a:endParaRPr lang="en-US" altLang="ko-KR" sz="2000" dirty="0"/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식음료 매장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자동판매기 등 물류정보 확인이 필요한 다양한 곳에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적용 가능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8B3F5-5C00-4D84-842B-37A4BD275FB8}"/>
              </a:ext>
            </a:extLst>
          </p:cNvPr>
          <p:cNvSpPr/>
          <p:nvPr/>
        </p:nvSpPr>
        <p:spPr>
          <a:xfrm>
            <a:off x="-10621" y="4815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562D7CC7-5BC4-48E9-A527-110D7E0A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기대 효과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7" name="Group 392">
            <a:extLst>
              <a:ext uri="{FF2B5EF4-FFF2-40B4-BE49-F238E27FC236}">
                <a16:creationId xmlns:a16="http://schemas.microsoft.com/office/drawing/2014/main" id="{BCC8E8EF-27FC-4E14-9C37-F3A7328780FA}"/>
              </a:ext>
            </a:extLst>
          </p:cNvPr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34" name="Shape 390">
              <a:extLst>
                <a:ext uri="{FF2B5EF4-FFF2-40B4-BE49-F238E27FC236}">
                  <a16:creationId xmlns:a16="http://schemas.microsoft.com/office/drawing/2014/main" id="{56CC63AC-5E71-4B44-AC9F-EB50E5A4F435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391">
              <a:extLst>
                <a:ext uri="{FF2B5EF4-FFF2-40B4-BE49-F238E27FC236}">
                  <a16:creationId xmlns:a16="http://schemas.microsoft.com/office/drawing/2014/main" id="{FA1B3951-F034-4180-B5A1-FEAB581BB2B5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508">
            <a:extLst>
              <a:ext uri="{FF2B5EF4-FFF2-40B4-BE49-F238E27FC236}">
                <a16:creationId xmlns:a16="http://schemas.microsoft.com/office/drawing/2014/main" id="{DC1E1BEF-BB12-4CB6-91E4-82CF2C475EB1}"/>
              </a:ext>
            </a:extLst>
          </p:cNvPr>
          <p:cNvGrpSpPr/>
          <p:nvPr/>
        </p:nvGrpSpPr>
        <p:grpSpPr>
          <a:xfrm rot="16200000">
            <a:off x="821226" y="115646"/>
            <a:ext cx="1204988" cy="4352673"/>
            <a:chOff x="-348995" y="-4116026"/>
            <a:chExt cx="2128090" cy="7561997"/>
          </a:xfrm>
        </p:grpSpPr>
        <p:sp>
          <p:nvSpPr>
            <p:cNvPr id="17" name="Shape 505">
              <a:extLst>
                <a:ext uri="{FF2B5EF4-FFF2-40B4-BE49-F238E27FC236}">
                  <a16:creationId xmlns:a16="http://schemas.microsoft.com/office/drawing/2014/main" id="{6805A6A2-2B6A-48E6-BA4F-0F7D8E46B734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" name="Shape 506">
              <a:extLst>
                <a:ext uri="{FF2B5EF4-FFF2-40B4-BE49-F238E27FC236}">
                  <a16:creationId xmlns:a16="http://schemas.microsoft.com/office/drawing/2014/main" id="{C9EFDBB4-46F0-4EF5-BA6D-23FE1BCEAF89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78B9A9-E6B4-4688-9F3A-056F1268D8AF}"/>
              </a:ext>
            </a:extLst>
          </p:cNvPr>
          <p:cNvSpPr txBox="1"/>
          <p:nvPr/>
        </p:nvSpPr>
        <p:spPr>
          <a:xfrm>
            <a:off x="2639633" y="193384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01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509"/>
          <p:cNvSpPr/>
          <p:nvPr/>
        </p:nvSpPr>
        <p:spPr>
          <a:xfrm rot="13500000">
            <a:off x="3750473" y="220181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4352835" y="1871983"/>
            <a:ext cx="7951966" cy="1787338"/>
            <a:chOff x="0" y="879100"/>
            <a:chExt cx="16361312" cy="3677480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/>
                <a:t>확장성</a:t>
              </a:r>
              <a:endParaRPr lang="en-US" altLang="ko-KR" sz="2000" dirty="0"/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식음료 매장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자동판매기 등 물류정보 확인이 필요한 다양한 곳에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적용 가능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8B3F5-5C00-4D84-842B-37A4BD275FB8}"/>
              </a:ext>
            </a:extLst>
          </p:cNvPr>
          <p:cNvSpPr/>
          <p:nvPr/>
        </p:nvSpPr>
        <p:spPr>
          <a:xfrm>
            <a:off x="-10621" y="4815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562D7CC7-5BC4-48E9-A527-110D7E0A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기대 효과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7" name="Group 392">
            <a:extLst>
              <a:ext uri="{FF2B5EF4-FFF2-40B4-BE49-F238E27FC236}">
                <a16:creationId xmlns:a16="http://schemas.microsoft.com/office/drawing/2014/main" id="{BCC8E8EF-27FC-4E14-9C37-F3A7328780FA}"/>
              </a:ext>
            </a:extLst>
          </p:cNvPr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34" name="Shape 390">
              <a:extLst>
                <a:ext uri="{FF2B5EF4-FFF2-40B4-BE49-F238E27FC236}">
                  <a16:creationId xmlns:a16="http://schemas.microsoft.com/office/drawing/2014/main" id="{56CC63AC-5E71-4B44-AC9F-EB50E5A4F435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391">
              <a:extLst>
                <a:ext uri="{FF2B5EF4-FFF2-40B4-BE49-F238E27FC236}">
                  <a16:creationId xmlns:a16="http://schemas.microsoft.com/office/drawing/2014/main" id="{FA1B3951-F034-4180-B5A1-FEAB581BB2B5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508">
            <a:extLst>
              <a:ext uri="{FF2B5EF4-FFF2-40B4-BE49-F238E27FC236}">
                <a16:creationId xmlns:a16="http://schemas.microsoft.com/office/drawing/2014/main" id="{DC1E1BEF-BB12-4CB6-91E4-82CF2C475EB1}"/>
              </a:ext>
            </a:extLst>
          </p:cNvPr>
          <p:cNvGrpSpPr/>
          <p:nvPr/>
        </p:nvGrpSpPr>
        <p:grpSpPr>
          <a:xfrm rot="16200000">
            <a:off x="821226" y="115646"/>
            <a:ext cx="1204988" cy="4352673"/>
            <a:chOff x="-348995" y="-4116026"/>
            <a:chExt cx="2128090" cy="7561997"/>
          </a:xfrm>
        </p:grpSpPr>
        <p:sp>
          <p:nvSpPr>
            <p:cNvPr id="17" name="Shape 505">
              <a:extLst>
                <a:ext uri="{FF2B5EF4-FFF2-40B4-BE49-F238E27FC236}">
                  <a16:creationId xmlns:a16="http://schemas.microsoft.com/office/drawing/2014/main" id="{6805A6A2-2B6A-48E6-BA4F-0F7D8E46B734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" name="Shape 506">
              <a:extLst>
                <a:ext uri="{FF2B5EF4-FFF2-40B4-BE49-F238E27FC236}">
                  <a16:creationId xmlns:a16="http://schemas.microsoft.com/office/drawing/2014/main" id="{C9EFDBB4-46F0-4EF5-BA6D-23FE1BCEAF89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6" name="Group 508">
            <a:extLst>
              <a:ext uri="{FF2B5EF4-FFF2-40B4-BE49-F238E27FC236}">
                <a16:creationId xmlns:a16="http://schemas.microsoft.com/office/drawing/2014/main" id="{8DC780BC-8781-44E4-8C3F-6A014778F9ED}"/>
              </a:ext>
            </a:extLst>
          </p:cNvPr>
          <p:cNvGrpSpPr/>
          <p:nvPr/>
        </p:nvGrpSpPr>
        <p:grpSpPr>
          <a:xfrm rot="16200000">
            <a:off x="1344900" y="1904619"/>
            <a:ext cx="1204988" cy="4352673"/>
            <a:chOff x="-348995" y="-4116026"/>
            <a:chExt cx="2128090" cy="7561997"/>
          </a:xfrm>
        </p:grpSpPr>
        <p:sp>
          <p:nvSpPr>
            <p:cNvPr id="37" name="Shape 505">
              <a:extLst>
                <a:ext uri="{FF2B5EF4-FFF2-40B4-BE49-F238E27FC236}">
                  <a16:creationId xmlns:a16="http://schemas.microsoft.com/office/drawing/2014/main" id="{F79CC3E5-0636-4258-B4B4-F29CB2BE9909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" name="Shape 506">
              <a:extLst>
                <a:ext uri="{FF2B5EF4-FFF2-40B4-BE49-F238E27FC236}">
                  <a16:creationId xmlns:a16="http://schemas.microsoft.com/office/drawing/2014/main" id="{24A15A57-63DB-4B2C-AEA1-B6D5370F65D0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78B9A9-E6B4-4688-9F3A-056F1268D8AF}"/>
              </a:ext>
            </a:extLst>
          </p:cNvPr>
          <p:cNvSpPr txBox="1"/>
          <p:nvPr/>
        </p:nvSpPr>
        <p:spPr>
          <a:xfrm>
            <a:off x="2639633" y="193384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01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F7A2-2EB2-45AB-B1E5-D1ECEE5F1E2A}"/>
              </a:ext>
            </a:extLst>
          </p:cNvPr>
          <p:cNvSpPr txBox="1"/>
          <p:nvPr/>
        </p:nvSpPr>
        <p:spPr>
          <a:xfrm>
            <a:off x="3163384" y="373467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02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7" name="Shape 509">
            <a:extLst>
              <a:ext uri="{FF2B5EF4-FFF2-40B4-BE49-F238E27FC236}">
                <a16:creationId xmlns:a16="http://schemas.microsoft.com/office/drawing/2014/main" id="{BD89B279-B36E-4292-A29E-92F6F2970D0D}"/>
              </a:ext>
            </a:extLst>
          </p:cNvPr>
          <p:cNvSpPr/>
          <p:nvPr/>
        </p:nvSpPr>
        <p:spPr>
          <a:xfrm rot="13500000">
            <a:off x="4226134" y="398296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49" name="Group 503">
            <a:extLst>
              <a:ext uri="{FF2B5EF4-FFF2-40B4-BE49-F238E27FC236}">
                <a16:creationId xmlns:a16="http://schemas.microsoft.com/office/drawing/2014/main" id="{ECC67664-F5D8-422D-A17A-B611F71E09FF}"/>
              </a:ext>
            </a:extLst>
          </p:cNvPr>
          <p:cNvGrpSpPr/>
          <p:nvPr/>
        </p:nvGrpSpPr>
        <p:grpSpPr>
          <a:xfrm>
            <a:off x="4854769" y="3626383"/>
            <a:ext cx="7951966" cy="1787376"/>
            <a:chOff x="0" y="879022"/>
            <a:chExt cx="16361312" cy="3677558"/>
          </a:xfrm>
        </p:grpSpPr>
        <p:sp>
          <p:nvSpPr>
            <p:cNvPr id="50" name="Shape 498">
              <a:extLst>
                <a:ext uri="{FF2B5EF4-FFF2-40B4-BE49-F238E27FC236}">
                  <a16:creationId xmlns:a16="http://schemas.microsoft.com/office/drawing/2014/main" id="{9F40D658-9EF1-4BD6-8E2A-1B6138E3D035}"/>
                </a:ext>
              </a:extLst>
            </p:cNvPr>
            <p:cNvSpPr/>
            <p:nvPr/>
          </p:nvSpPr>
          <p:spPr>
            <a:xfrm>
              <a:off x="0" y="879022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/>
                <a:t>편리성</a:t>
              </a:r>
              <a:endParaRPr lang="en-US" altLang="ko-KR" sz="2000" dirty="0"/>
            </a:p>
          </p:txBody>
        </p:sp>
        <p:sp>
          <p:nvSpPr>
            <p:cNvPr id="51" name="Shape 499">
              <a:extLst>
                <a:ext uri="{FF2B5EF4-FFF2-40B4-BE49-F238E27FC236}">
                  <a16:creationId xmlns:a16="http://schemas.microsoft.com/office/drawing/2014/main" id="{6BCFEA65-7BBD-4AF4-A8DF-302A49E54199}"/>
                </a:ext>
              </a:extLst>
            </p:cNvPr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관리자는 실시간 재고 파악으로 필요한 물류 즉시 주문 가능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52" name="Group 502">
              <a:extLst>
                <a:ext uri="{FF2B5EF4-FFF2-40B4-BE49-F238E27FC236}">
                  <a16:creationId xmlns:a16="http://schemas.microsoft.com/office/drawing/2014/main" id="{AEFDF7E0-52D9-4180-BF81-3F0C1691FDB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53" name="Shape 500">
                <a:extLst>
                  <a:ext uri="{FF2B5EF4-FFF2-40B4-BE49-F238E27FC236}">
                    <a16:creationId xmlns:a16="http://schemas.microsoft.com/office/drawing/2014/main" id="{FEEC37B9-6A82-4FA8-A4A9-7FF67163BC6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4" name="Shape 501">
                <a:extLst>
                  <a:ext uri="{FF2B5EF4-FFF2-40B4-BE49-F238E27FC236}">
                    <a16:creationId xmlns:a16="http://schemas.microsoft.com/office/drawing/2014/main" id="{3CA01C86-8FCC-4EE5-A5FE-45C33DA3A439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99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509"/>
          <p:cNvSpPr/>
          <p:nvPr/>
        </p:nvSpPr>
        <p:spPr>
          <a:xfrm rot="13500000">
            <a:off x="3750473" y="220181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4352835" y="1871983"/>
            <a:ext cx="7951966" cy="1787338"/>
            <a:chOff x="0" y="879100"/>
            <a:chExt cx="16361312" cy="3677480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/>
                <a:t>확장성</a:t>
              </a:r>
              <a:endParaRPr lang="en-US" altLang="ko-KR" sz="2000" dirty="0"/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식음료 매장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자동판매기 등 물류정보 확인이 필요한 다양한 곳에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적용 가능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8B3F5-5C00-4D84-842B-37A4BD275FB8}"/>
              </a:ext>
            </a:extLst>
          </p:cNvPr>
          <p:cNvSpPr/>
          <p:nvPr/>
        </p:nvSpPr>
        <p:spPr>
          <a:xfrm>
            <a:off x="-10621" y="4815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562D7CC7-5BC4-48E9-A527-110D7E0A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기대 효과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7" name="Group 392">
            <a:extLst>
              <a:ext uri="{FF2B5EF4-FFF2-40B4-BE49-F238E27FC236}">
                <a16:creationId xmlns:a16="http://schemas.microsoft.com/office/drawing/2014/main" id="{BCC8E8EF-27FC-4E14-9C37-F3A7328780FA}"/>
              </a:ext>
            </a:extLst>
          </p:cNvPr>
          <p:cNvGrpSpPr/>
          <p:nvPr/>
        </p:nvGrpSpPr>
        <p:grpSpPr>
          <a:xfrm>
            <a:off x="2506810" y="1288704"/>
            <a:ext cx="8675147" cy="127210"/>
            <a:chOff x="0" y="0"/>
            <a:chExt cx="11657498" cy="0"/>
          </a:xfrm>
        </p:grpSpPr>
        <p:sp>
          <p:nvSpPr>
            <p:cNvPr id="34" name="Shape 390">
              <a:extLst>
                <a:ext uri="{FF2B5EF4-FFF2-40B4-BE49-F238E27FC236}">
                  <a16:creationId xmlns:a16="http://schemas.microsoft.com/office/drawing/2014/main" id="{56CC63AC-5E71-4B44-AC9F-EB50E5A4F435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5" name="Shape 391">
              <a:extLst>
                <a:ext uri="{FF2B5EF4-FFF2-40B4-BE49-F238E27FC236}">
                  <a16:creationId xmlns:a16="http://schemas.microsoft.com/office/drawing/2014/main" id="{FA1B3951-F034-4180-B5A1-FEAB581BB2B5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508">
            <a:extLst>
              <a:ext uri="{FF2B5EF4-FFF2-40B4-BE49-F238E27FC236}">
                <a16:creationId xmlns:a16="http://schemas.microsoft.com/office/drawing/2014/main" id="{DC1E1BEF-BB12-4CB6-91E4-82CF2C475EB1}"/>
              </a:ext>
            </a:extLst>
          </p:cNvPr>
          <p:cNvGrpSpPr/>
          <p:nvPr/>
        </p:nvGrpSpPr>
        <p:grpSpPr>
          <a:xfrm rot="16200000">
            <a:off x="821226" y="115646"/>
            <a:ext cx="1204988" cy="4352673"/>
            <a:chOff x="-348995" y="-4116026"/>
            <a:chExt cx="2128090" cy="7561997"/>
          </a:xfrm>
        </p:grpSpPr>
        <p:sp>
          <p:nvSpPr>
            <p:cNvPr id="17" name="Shape 505">
              <a:extLst>
                <a:ext uri="{FF2B5EF4-FFF2-40B4-BE49-F238E27FC236}">
                  <a16:creationId xmlns:a16="http://schemas.microsoft.com/office/drawing/2014/main" id="{6805A6A2-2B6A-48E6-BA4F-0F7D8E46B734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" name="Shape 506">
              <a:extLst>
                <a:ext uri="{FF2B5EF4-FFF2-40B4-BE49-F238E27FC236}">
                  <a16:creationId xmlns:a16="http://schemas.microsoft.com/office/drawing/2014/main" id="{C9EFDBB4-46F0-4EF5-BA6D-23FE1BCEAF89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6" name="Group 508">
            <a:extLst>
              <a:ext uri="{FF2B5EF4-FFF2-40B4-BE49-F238E27FC236}">
                <a16:creationId xmlns:a16="http://schemas.microsoft.com/office/drawing/2014/main" id="{8DC780BC-8781-44E4-8C3F-6A014778F9ED}"/>
              </a:ext>
            </a:extLst>
          </p:cNvPr>
          <p:cNvGrpSpPr/>
          <p:nvPr/>
        </p:nvGrpSpPr>
        <p:grpSpPr>
          <a:xfrm rot="16200000">
            <a:off x="1344900" y="1904619"/>
            <a:ext cx="1204988" cy="4352673"/>
            <a:chOff x="-348995" y="-4116026"/>
            <a:chExt cx="2128090" cy="7561997"/>
          </a:xfrm>
        </p:grpSpPr>
        <p:sp>
          <p:nvSpPr>
            <p:cNvPr id="37" name="Shape 505">
              <a:extLst>
                <a:ext uri="{FF2B5EF4-FFF2-40B4-BE49-F238E27FC236}">
                  <a16:creationId xmlns:a16="http://schemas.microsoft.com/office/drawing/2014/main" id="{F79CC3E5-0636-4258-B4B4-F29CB2BE9909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" name="Shape 506">
              <a:extLst>
                <a:ext uri="{FF2B5EF4-FFF2-40B4-BE49-F238E27FC236}">
                  <a16:creationId xmlns:a16="http://schemas.microsoft.com/office/drawing/2014/main" id="{24A15A57-63DB-4B2C-AEA1-B6D5370F65D0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78B9A9-E6B4-4688-9F3A-056F1268D8AF}"/>
              </a:ext>
            </a:extLst>
          </p:cNvPr>
          <p:cNvSpPr txBox="1"/>
          <p:nvPr/>
        </p:nvSpPr>
        <p:spPr>
          <a:xfrm>
            <a:off x="2639633" y="193384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01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F7A2-2EB2-45AB-B1E5-D1ECEE5F1E2A}"/>
              </a:ext>
            </a:extLst>
          </p:cNvPr>
          <p:cNvSpPr txBox="1"/>
          <p:nvPr/>
        </p:nvSpPr>
        <p:spPr>
          <a:xfrm>
            <a:off x="3163384" y="3734677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02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7" name="Shape 509">
            <a:extLst>
              <a:ext uri="{FF2B5EF4-FFF2-40B4-BE49-F238E27FC236}">
                <a16:creationId xmlns:a16="http://schemas.microsoft.com/office/drawing/2014/main" id="{BD89B279-B36E-4292-A29E-92F6F2970D0D}"/>
              </a:ext>
            </a:extLst>
          </p:cNvPr>
          <p:cNvSpPr/>
          <p:nvPr/>
        </p:nvSpPr>
        <p:spPr>
          <a:xfrm rot="13500000">
            <a:off x="4226134" y="398296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49" name="Group 503">
            <a:extLst>
              <a:ext uri="{FF2B5EF4-FFF2-40B4-BE49-F238E27FC236}">
                <a16:creationId xmlns:a16="http://schemas.microsoft.com/office/drawing/2014/main" id="{ECC67664-F5D8-422D-A17A-B611F71E09FF}"/>
              </a:ext>
            </a:extLst>
          </p:cNvPr>
          <p:cNvGrpSpPr/>
          <p:nvPr/>
        </p:nvGrpSpPr>
        <p:grpSpPr>
          <a:xfrm>
            <a:off x="4854769" y="3626383"/>
            <a:ext cx="7951966" cy="1787376"/>
            <a:chOff x="0" y="879022"/>
            <a:chExt cx="16361312" cy="3677558"/>
          </a:xfrm>
        </p:grpSpPr>
        <p:sp>
          <p:nvSpPr>
            <p:cNvPr id="50" name="Shape 498">
              <a:extLst>
                <a:ext uri="{FF2B5EF4-FFF2-40B4-BE49-F238E27FC236}">
                  <a16:creationId xmlns:a16="http://schemas.microsoft.com/office/drawing/2014/main" id="{9F40D658-9EF1-4BD6-8E2A-1B6138E3D035}"/>
                </a:ext>
              </a:extLst>
            </p:cNvPr>
            <p:cNvSpPr/>
            <p:nvPr/>
          </p:nvSpPr>
          <p:spPr>
            <a:xfrm>
              <a:off x="0" y="879022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/>
                <a:t>편리성</a:t>
              </a:r>
              <a:endParaRPr lang="en-US" altLang="ko-KR" sz="2000" dirty="0"/>
            </a:p>
          </p:txBody>
        </p:sp>
        <p:sp>
          <p:nvSpPr>
            <p:cNvPr id="51" name="Shape 499">
              <a:extLst>
                <a:ext uri="{FF2B5EF4-FFF2-40B4-BE49-F238E27FC236}">
                  <a16:creationId xmlns:a16="http://schemas.microsoft.com/office/drawing/2014/main" id="{6BCFEA65-7BBD-4AF4-A8DF-302A49E54199}"/>
                </a:ext>
              </a:extLst>
            </p:cNvPr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관리자는 실시간 재고 파악으로 필요한 물류 즉시 주문 가능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52" name="Group 502">
              <a:extLst>
                <a:ext uri="{FF2B5EF4-FFF2-40B4-BE49-F238E27FC236}">
                  <a16:creationId xmlns:a16="http://schemas.microsoft.com/office/drawing/2014/main" id="{AEFDF7E0-52D9-4180-BF81-3F0C1691FDB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53" name="Shape 500">
                <a:extLst>
                  <a:ext uri="{FF2B5EF4-FFF2-40B4-BE49-F238E27FC236}">
                    <a16:creationId xmlns:a16="http://schemas.microsoft.com/office/drawing/2014/main" id="{FEEC37B9-6A82-4FA8-A4A9-7FF67163BC6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4" name="Shape 501">
                <a:extLst>
                  <a:ext uri="{FF2B5EF4-FFF2-40B4-BE49-F238E27FC236}">
                    <a16:creationId xmlns:a16="http://schemas.microsoft.com/office/drawing/2014/main" id="{3CA01C86-8FCC-4EE5-A5FE-45C33DA3A439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9" name="Group 508">
            <a:extLst>
              <a:ext uri="{FF2B5EF4-FFF2-40B4-BE49-F238E27FC236}">
                <a16:creationId xmlns:a16="http://schemas.microsoft.com/office/drawing/2014/main" id="{465335CD-9A44-4095-AD2C-EA423440209B}"/>
              </a:ext>
            </a:extLst>
          </p:cNvPr>
          <p:cNvGrpSpPr/>
          <p:nvPr/>
        </p:nvGrpSpPr>
        <p:grpSpPr>
          <a:xfrm rot="16200000">
            <a:off x="1988527" y="3766607"/>
            <a:ext cx="1204988" cy="4352673"/>
            <a:chOff x="-348995" y="-4116026"/>
            <a:chExt cx="2128090" cy="7561997"/>
          </a:xfrm>
        </p:grpSpPr>
        <p:sp>
          <p:nvSpPr>
            <p:cNvPr id="40" name="Shape 505">
              <a:extLst>
                <a:ext uri="{FF2B5EF4-FFF2-40B4-BE49-F238E27FC236}">
                  <a16:creationId xmlns:a16="http://schemas.microsoft.com/office/drawing/2014/main" id="{F532C01B-A395-4660-8AAB-6685E69A2E3D}"/>
                </a:ext>
              </a:extLst>
            </p:cNvPr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1" name="Shape 506">
              <a:extLst>
                <a:ext uri="{FF2B5EF4-FFF2-40B4-BE49-F238E27FC236}">
                  <a16:creationId xmlns:a16="http://schemas.microsoft.com/office/drawing/2014/main" id="{A612BB2D-9281-4AC3-8B78-8F84974B75F1}"/>
                </a:ext>
              </a:extLst>
            </p:cNvPr>
            <p:cNvSpPr/>
            <p:nvPr/>
          </p:nvSpPr>
          <p:spPr>
            <a:xfrm>
              <a:off x="-348995" y="1338952"/>
              <a:ext cx="2128090" cy="2107019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42" name="Shape 505">
            <a:extLst>
              <a:ext uri="{FF2B5EF4-FFF2-40B4-BE49-F238E27FC236}">
                <a16:creationId xmlns:a16="http://schemas.microsoft.com/office/drawing/2014/main" id="{186A68A4-5209-4843-8196-111CB1D8F9F0}"/>
              </a:ext>
            </a:extLst>
          </p:cNvPr>
          <p:cNvSpPr/>
          <p:nvPr/>
        </p:nvSpPr>
        <p:spPr>
          <a:xfrm rot="16200000">
            <a:off x="-228943" y="4304537"/>
            <a:ext cx="0" cy="3139876"/>
          </a:xfrm>
          <a:prstGeom prst="line">
            <a:avLst/>
          </a:prstGeom>
          <a:noFill/>
          <a:ln w="25400" cap="flat">
            <a:solidFill>
              <a:srgbClr val="565656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8C19A4-7191-4403-87A3-E9D4964B2DFF}"/>
              </a:ext>
            </a:extLst>
          </p:cNvPr>
          <p:cNvSpPr txBox="1"/>
          <p:nvPr/>
        </p:nvSpPr>
        <p:spPr>
          <a:xfrm>
            <a:off x="3823751" y="5581336"/>
            <a:ext cx="132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9F4F1"/>
                </a:solidFill>
              </a:rPr>
              <a:t>03</a:t>
            </a:r>
            <a:endParaRPr lang="ko-KR" altLang="en-US" sz="4000" dirty="0">
              <a:solidFill>
                <a:srgbClr val="F9F4F1"/>
              </a:solidFill>
            </a:endParaRPr>
          </a:p>
        </p:txBody>
      </p:sp>
      <p:sp>
        <p:nvSpPr>
          <p:cNvPr id="44" name="Shape 509">
            <a:extLst>
              <a:ext uri="{FF2B5EF4-FFF2-40B4-BE49-F238E27FC236}">
                <a16:creationId xmlns:a16="http://schemas.microsoft.com/office/drawing/2014/main" id="{5E5587A2-F6AC-400D-B205-84C77213B9B7}"/>
              </a:ext>
            </a:extLst>
          </p:cNvPr>
          <p:cNvSpPr/>
          <p:nvPr/>
        </p:nvSpPr>
        <p:spPr>
          <a:xfrm rot="13500000">
            <a:off x="4855989" y="583729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46" name="Group 503">
            <a:extLst>
              <a:ext uri="{FF2B5EF4-FFF2-40B4-BE49-F238E27FC236}">
                <a16:creationId xmlns:a16="http://schemas.microsoft.com/office/drawing/2014/main" id="{575E6D3F-389E-4426-ACAD-EE6AB4801FDC}"/>
              </a:ext>
            </a:extLst>
          </p:cNvPr>
          <p:cNvGrpSpPr/>
          <p:nvPr/>
        </p:nvGrpSpPr>
        <p:grpSpPr>
          <a:xfrm>
            <a:off x="5509871" y="5456974"/>
            <a:ext cx="7951966" cy="1787338"/>
            <a:chOff x="0" y="879100"/>
            <a:chExt cx="16361312" cy="3677480"/>
          </a:xfrm>
        </p:grpSpPr>
        <p:sp>
          <p:nvSpPr>
            <p:cNvPr id="48" name="Shape 498">
              <a:extLst>
                <a:ext uri="{FF2B5EF4-FFF2-40B4-BE49-F238E27FC236}">
                  <a16:creationId xmlns:a16="http://schemas.microsoft.com/office/drawing/2014/main" id="{1AD823CB-7BBF-48BF-AD8B-221FA0304ECD}"/>
                </a:ext>
              </a:extLst>
            </p:cNvPr>
            <p:cNvSpPr/>
            <p:nvPr/>
          </p:nvSpPr>
          <p:spPr>
            <a:xfrm>
              <a:off x="0" y="879100"/>
              <a:ext cx="9241214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/>
                <a:t>효율성 및 경제성 </a:t>
              </a:r>
              <a:endParaRPr lang="en-US" altLang="ko-KR" sz="2000" dirty="0"/>
            </a:p>
          </p:txBody>
        </p:sp>
        <p:sp>
          <p:nvSpPr>
            <p:cNvPr id="55" name="Shape 499">
              <a:extLst>
                <a:ext uri="{FF2B5EF4-FFF2-40B4-BE49-F238E27FC236}">
                  <a16:creationId xmlns:a16="http://schemas.microsoft.com/office/drawing/2014/main" id="{BFAD25AD-3F83-43CF-B960-0785C0ADFF11}"/>
                </a:ext>
              </a:extLst>
            </p:cNvPr>
            <p:cNvSpPr/>
            <p:nvPr/>
          </p:nvSpPr>
          <p:spPr>
            <a:xfrm>
              <a:off x="0" y="2056381"/>
              <a:ext cx="16361312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불필요한 동선을 줄여 일 효율성 증가</a:t>
              </a:r>
              <a:endParaRPr sz="1200" dirty="0"/>
            </a:p>
          </p:txBody>
        </p:sp>
        <p:grpSp>
          <p:nvGrpSpPr>
            <p:cNvPr id="56" name="Group 502">
              <a:extLst>
                <a:ext uri="{FF2B5EF4-FFF2-40B4-BE49-F238E27FC236}">
                  <a16:creationId xmlns:a16="http://schemas.microsoft.com/office/drawing/2014/main" id="{BC481CAA-4714-45C8-97A2-05074B038F07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57" name="Shape 500">
                <a:extLst>
                  <a:ext uri="{FF2B5EF4-FFF2-40B4-BE49-F238E27FC236}">
                    <a16:creationId xmlns:a16="http://schemas.microsoft.com/office/drawing/2014/main" id="{6389D28A-776C-4B81-AEAC-6633F441FA37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" name="Shape 501">
                <a:extLst>
                  <a:ext uri="{FF2B5EF4-FFF2-40B4-BE49-F238E27FC236}">
                    <a16:creationId xmlns:a16="http://schemas.microsoft.com/office/drawing/2014/main" id="{B2C37C94-31F6-4A2F-AF43-219F66B916D5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85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159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Helvetica Light</vt:lpstr>
      <vt:lpstr>HY중고딕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 정현</cp:lastModifiedBy>
  <cp:revision>34</cp:revision>
  <dcterms:created xsi:type="dcterms:W3CDTF">2017-09-09T13:40:14Z</dcterms:created>
  <dcterms:modified xsi:type="dcterms:W3CDTF">2018-09-26T14:02:04Z</dcterms:modified>
</cp:coreProperties>
</file>