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sldIdLst>
    <p:sldId id="256" r:id="rId2"/>
    <p:sldId id="258" r:id="rId3"/>
    <p:sldId id="257" r:id="rId4"/>
    <p:sldId id="260" r:id="rId5"/>
    <p:sldId id="261" r:id="rId6"/>
    <p:sldId id="262" r:id="rId7"/>
    <p:sldId id="263" r:id="rId8"/>
    <p:sldId id="264"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91" r:id="rId25"/>
    <p:sldId id="280" r:id="rId26"/>
    <p:sldId id="292" r:id="rId27"/>
    <p:sldId id="293" r:id="rId28"/>
    <p:sldId id="294" r:id="rId29"/>
    <p:sldId id="281" r:id="rId30"/>
    <p:sldId id="282" r:id="rId31"/>
    <p:sldId id="283" r:id="rId32"/>
    <p:sldId id="284" r:id="rId33"/>
    <p:sldId id="285" r:id="rId34"/>
    <p:sldId id="286" r:id="rId35"/>
    <p:sldId id="287" r:id="rId36"/>
    <p:sldId id="288" r:id="rId37"/>
    <p:sldId id="289" r:id="rId38"/>
    <p:sldId id="29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bén Rubio" initials="RR" lastIdx="2" clrIdx="0">
    <p:extLst>
      <p:ext uri="{19B8F6BF-5375-455C-9EA6-DF929625EA0E}">
        <p15:presenceInfo xmlns:p15="http://schemas.microsoft.com/office/powerpoint/2012/main" userId="S::ruben.rubio@acevedoapps.onmicrosoft.com::15b14d47-35ca-4f7c-8f62-50ff2e79c0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7C1"/>
    <a:srgbClr val="766F54"/>
    <a:srgbClr val="E1CDCC"/>
    <a:srgbClr val="DAE7FE"/>
    <a:srgbClr val="DEDBFD"/>
    <a:srgbClr val="C7DFFD"/>
    <a:srgbClr val="C9C6FE"/>
    <a:srgbClr val="0D04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82" y="18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ECD8B30-1B71-45A1-8314-D59C86F581E1}" type="datetime1">
              <a:rPr lang="en-US" smtClean="0"/>
              <a:pPr/>
              <a:t>9/14/2020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21343107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ECD8B30-1B71-45A1-8314-D59C86F581E1}" type="datetime1">
              <a:rPr lang="en-US" smtClean="0"/>
              <a:pPr/>
              <a:t>9/14/2020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19630566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ECD8B30-1B71-45A1-8314-D59C86F581E1}" type="datetime1">
              <a:rPr lang="en-US" smtClean="0"/>
              <a:pPr/>
              <a:t>9/14/2020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450C42-9A0B-4425-92C2-70FCF7C45734}" type="slidenum">
              <a:rPr lang="en-US" smtClean="0"/>
              <a:pPr/>
              <a:t>‹Nº›</a:t>
            </a:fld>
            <a:endParaRPr lang="en-US" b="1"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6184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5ECD8B30-1B71-45A1-8314-D59C86F581E1}" type="datetime1">
              <a:rPr lang="en-US" smtClean="0"/>
              <a:pPr/>
              <a:t>9/14/2020</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17129600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5ECD8B30-1B71-45A1-8314-D59C86F581E1}" type="datetime1">
              <a:rPr lang="en-US" smtClean="0"/>
              <a:pPr/>
              <a:t>9/14/2020</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450C42-9A0B-4425-92C2-70FCF7C45734}" type="slidenum">
              <a:rPr lang="en-US" smtClean="0"/>
              <a:pPr/>
              <a:t>‹Nº›</a:t>
            </a:fld>
            <a:endParaRPr lang="en-US" b="1"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936720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5ECD8B30-1B71-45A1-8314-D59C86F581E1}" type="datetime1">
              <a:rPr lang="en-US" smtClean="0"/>
              <a:pPr/>
              <a:t>9/14/2020</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23539143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ECD8B30-1B71-45A1-8314-D59C86F581E1}" type="datetime1">
              <a:rPr lang="en-US" smtClean="0"/>
              <a:pPr/>
              <a:t>9/14/2020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3051631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ECD8B30-1B71-45A1-8314-D59C86F581E1}" type="datetime1">
              <a:rPr lang="en-US" smtClean="0"/>
              <a:pPr/>
              <a:t>9/14/2020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18433293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ECD8B30-1B71-45A1-8314-D59C86F581E1}" type="datetime1">
              <a:rPr lang="en-US" smtClean="0"/>
              <a:pPr/>
              <a:t>9/14/2020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22267273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ECD8B30-1B71-45A1-8314-D59C86F581E1}" type="datetime1">
              <a:rPr lang="en-US" smtClean="0"/>
              <a:pPr/>
              <a:t>9/14/2020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1712434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ECD8B30-1B71-45A1-8314-D59C86F581E1}" type="datetime1">
              <a:rPr lang="en-US" smtClean="0"/>
              <a:pPr/>
              <a:t>9/14/2020</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36271237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ECD8B30-1B71-45A1-8314-D59C86F581E1}" type="datetime1">
              <a:rPr lang="en-US" smtClean="0"/>
              <a:pPr/>
              <a:t>9/14/2020</a:t>
            </a:fld>
            <a:endParaRPr lang="en-US" b="1" dirty="0"/>
          </a:p>
        </p:txBody>
      </p:sp>
      <p:sp>
        <p:nvSpPr>
          <p:cNvPr id="8" name="Footer Placeholder 7"/>
          <p:cNvSpPr>
            <a:spLocks noGrp="1"/>
          </p:cNvSpPr>
          <p:nvPr>
            <p:ph type="ftr" sz="quarter" idx="11"/>
          </p:nvPr>
        </p:nvSpPr>
        <p:spPr/>
        <p:txBody>
          <a:bodyPr/>
          <a:lstStyle/>
          <a:p>
            <a:r>
              <a:rPr lang="en-US"/>
              <a:t>Sample Footer Text</a:t>
            </a:r>
            <a:endParaRPr lang="en-US" b="1"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33123927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ECD8B30-1B71-45A1-8314-D59C86F581E1}" type="datetime1">
              <a:rPr lang="en-US" smtClean="0"/>
              <a:pPr/>
              <a:t>9/14/2020</a:t>
            </a:fld>
            <a:endParaRPr lang="en-US" b="1" dirty="0"/>
          </a:p>
        </p:txBody>
      </p:sp>
      <p:sp>
        <p:nvSpPr>
          <p:cNvPr id="4" name="Footer Placeholder 3"/>
          <p:cNvSpPr>
            <a:spLocks noGrp="1"/>
          </p:cNvSpPr>
          <p:nvPr>
            <p:ph type="ftr" sz="quarter" idx="11"/>
          </p:nvPr>
        </p:nvSpPr>
        <p:spPr/>
        <p:txBody>
          <a:bodyPr/>
          <a:lstStyle/>
          <a:p>
            <a:r>
              <a:rPr lang="en-US"/>
              <a:t>Sample Footer Text</a:t>
            </a:r>
            <a:endParaRPr lang="en-US" b="1"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41407552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D8B30-1B71-45A1-8314-D59C86F581E1}" type="datetime1">
              <a:rPr lang="en-US" smtClean="0"/>
              <a:pPr/>
              <a:t>9/14/2020</a:t>
            </a:fld>
            <a:endParaRPr lang="en-US" b="1" dirty="0"/>
          </a:p>
        </p:txBody>
      </p:sp>
      <p:sp>
        <p:nvSpPr>
          <p:cNvPr id="3" name="Footer Placeholder 2"/>
          <p:cNvSpPr>
            <a:spLocks noGrp="1"/>
          </p:cNvSpPr>
          <p:nvPr>
            <p:ph type="ftr" sz="quarter" idx="11"/>
          </p:nvPr>
        </p:nvSpPr>
        <p:spPr/>
        <p:txBody>
          <a:bodyPr/>
          <a:lstStyle/>
          <a:p>
            <a:r>
              <a:rPr lang="en-US"/>
              <a:t>Sample Footer Text</a:t>
            </a:r>
            <a:endParaRPr lang="en-US" b="1"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26477654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ECD8B30-1B71-45A1-8314-D59C86F581E1}" type="datetime1">
              <a:rPr lang="en-US" smtClean="0"/>
              <a:pPr/>
              <a:t>9/14/2020</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16303556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ECD8B30-1B71-45A1-8314-D59C86F581E1}" type="datetime1">
              <a:rPr lang="en-US" smtClean="0"/>
              <a:pPr/>
              <a:t>9/14/2020</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19843757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ECD8B30-1B71-45A1-8314-D59C86F581E1}" type="datetime1">
              <a:rPr lang="en-US" smtClean="0"/>
              <a:pPr/>
              <a:t>9/14/2020</a:t>
            </a:fld>
            <a:endParaRPr lang="en-US" b="1"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b="1"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2845527703"/>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ubru94/tfm-springboot/wiki/API-WEB" TargetMode="External"/><Relationship Id="rId2" Type="http://schemas.openxmlformats.org/officeDocument/2006/relationships/hyperlink" Target="https://github.com/Rubru94/tfm-springboot/wiki/API-REST"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github.com/Rubru94/tfm-springboo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Gabriel-Acevedo/tfm-aws/wiki/Test-E2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Gabriel-Acevedo/tfm-aws/wiki/WEB" TargetMode="External"/><Relationship Id="rId2" Type="http://schemas.openxmlformats.org/officeDocument/2006/relationships/hyperlink" Target="https://github.com/Gabriel-Acevedo/tfm-aws/wiki/REST"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github.com/Gabriel-Acevedo/tfm-aw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Gabriel-Acevedo/tfm-aws/blob/master/documentation/images/ci_cd/releaseS3Bucket.p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ítulo 3">
            <a:extLst>
              <a:ext uri="{FF2B5EF4-FFF2-40B4-BE49-F238E27FC236}">
                <a16:creationId xmlns:a16="http://schemas.microsoft.com/office/drawing/2014/main" id="{A425785C-A712-42F8-B3D9-227354AF436E}"/>
              </a:ext>
            </a:extLst>
          </p:cNvPr>
          <p:cNvSpPr>
            <a:spLocks noGrp="1"/>
          </p:cNvSpPr>
          <p:nvPr>
            <p:ph type="ctrTitle"/>
          </p:nvPr>
        </p:nvSpPr>
        <p:spPr>
          <a:xfrm>
            <a:off x="324200" y="1037680"/>
            <a:ext cx="4755621" cy="3943250"/>
          </a:xfrm>
        </p:spPr>
        <p:txBody>
          <a:bodyPr>
            <a:normAutofit/>
          </a:bodyPr>
          <a:lstStyle/>
          <a:p>
            <a:r>
              <a:rPr lang="es-ES" sz="4000" dirty="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rPr>
              <a:t>Máster Cloud Apps</a:t>
            </a:r>
            <a:endParaRPr lang="es-ES" sz="4000" dirty="0">
              <a:solidFill>
                <a:srgbClr val="FEFFFF"/>
              </a:solidFill>
            </a:endParaRPr>
          </a:p>
        </p:txBody>
      </p:sp>
      <p:sp>
        <p:nvSpPr>
          <p:cNvPr id="20"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Subtítulo 4">
            <a:extLst>
              <a:ext uri="{FF2B5EF4-FFF2-40B4-BE49-F238E27FC236}">
                <a16:creationId xmlns:a16="http://schemas.microsoft.com/office/drawing/2014/main" id="{E422A3C5-E28C-45C2-81A6-ED992FA0ABFA}"/>
              </a:ext>
            </a:extLst>
          </p:cNvPr>
          <p:cNvSpPr>
            <a:spLocks noGrp="1"/>
          </p:cNvSpPr>
          <p:nvPr>
            <p:ph type="subTitle" idx="1"/>
          </p:nvPr>
        </p:nvSpPr>
        <p:spPr>
          <a:xfrm>
            <a:off x="324200" y="5201288"/>
            <a:ext cx="4556654" cy="822994"/>
          </a:xfrm>
        </p:spPr>
        <p:txBody>
          <a:bodyPr anchor="ctr">
            <a:normAutofit fontScale="85000" lnSpcReduction="10000"/>
          </a:bodyPr>
          <a:lstStyle/>
          <a:p>
            <a:pPr>
              <a:lnSpc>
                <a:spcPct val="90000"/>
              </a:lnSpc>
            </a:pPr>
            <a:r>
              <a:rPr lang="es-ES" sz="2600" dirty="0" err="1">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rPr>
              <a:t>Springboot</a:t>
            </a:r>
            <a:r>
              <a:rPr lang="es-ES" sz="2600" dirty="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rPr>
              <a:t> con </a:t>
            </a:r>
            <a:r>
              <a:rPr lang="es-ES" sz="2600" dirty="0" err="1">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rPr>
              <a:t>Kubernetes</a:t>
            </a:r>
            <a:r>
              <a:rPr lang="es-ES" sz="2600" dirty="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rPr>
              <a:t> y </a:t>
            </a:r>
            <a:r>
              <a:rPr lang="es-ES" sz="2600" dirty="0" err="1">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rPr>
              <a:t>Serverles</a:t>
            </a:r>
            <a:r>
              <a:rPr lang="es-ES" sz="2600" dirty="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rPr>
              <a:t> con Servicios Web de Amazon</a:t>
            </a:r>
          </a:p>
          <a:p>
            <a:pPr>
              <a:lnSpc>
                <a:spcPct val="90000"/>
              </a:lnSpc>
            </a:pPr>
            <a:endParaRPr lang="es-ES" sz="1600" dirty="0">
              <a:solidFill>
                <a:srgbClr val="FEFFFF"/>
              </a:solidFill>
            </a:endParaRPr>
          </a:p>
        </p:txBody>
      </p:sp>
      <p:pic>
        <p:nvPicPr>
          <p:cNvPr id="11" name="Imagen 10" descr="Tutorial y ejemplo de Spring Boot | Cleventy">
            <a:extLst>
              <a:ext uri="{FF2B5EF4-FFF2-40B4-BE49-F238E27FC236}">
                <a16:creationId xmlns:a16="http://schemas.microsoft.com/office/drawing/2014/main" id="{485D4E52-925E-4848-9BD5-9E3F4E7DEA9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638376" y="626011"/>
            <a:ext cx="2686050" cy="1469187"/>
          </a:xfrm>
          <a:prstGeom prst="rect">
            <a:avLst/>
          </a:prstGeom>
          <a:noFill/>
        </p:spPr>
      </p:pic>
      <p:pic>
        <p:nvPicPr>
          <p:cNvPr id="12" name="Imagen 11" descr="Arrancar NodeJS como servicio en Linux (Debian) | LINUX/*NIX Tips &amp; Tricks">
            <a:extLst>
              <a:ext uri="{FF2B5EF4-FFF2-40B4-BE49-F238E27FC236}">
                <a16:creationId xmlns:a16="http://schemas.microsoft.com/office/drawing/2014/main" id="{F658F11E-D77F-4313-90AE-31FADE7456F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777575" y="927884"/>
            <a:ext cx="2686051" cy="1234292"/>
          </a:xfrm>
          <a:prstGeom prst="rect">
            <a:avLst/>
          </a:prstGeom>
          <a:noFill/>
          <a:ln>
            <a:noFill/>
          </a:ln>
        </p:spPr>
      </p:pic>
      <p:pic>
        <p:nvPicPr>
          <p:cNvPr id="13" name="Imagen 12" descr="Git y GitHub la red social para programadores. - Red Social - Niixer">
            <a:extLst>
              <a:ext uri="{FF2B5EF4-FFF2-40B4-BE49-F238E27FC236}">
                <a16:creationId xmlns:a16="http://schemas.microsoft.com/office/drawing/2014/main" id="{043975FA-1A9C-49B0-9564-A390D9245DD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033555" y="2478577"/>
            <a:ext cx="2401570" cy="1261745"/>
          </a:xfrm>
          <a:prstGeom prst="rect">
            <a:avLst/>
          </a:prstGeom>
          <a:noFill/>
          <a:ln>
            <a:noFill/>
          </a:ln>
        </p:spPr>
      </p:pic>
      <p:pic>
        <p:nvPicPr>
          <p:cNvPr id="14" name="Imagen 13" descr="Tutorial Maven en Eclipse | Programando a pasitos">
            <a:extLst>
              <a:ext uri="{FF2B5EF4-FFF2-40B4-BE49-F238E27FC236}">
                <a16:creationId xmlns:a16="http://schemas.microsoft.com/office/drawing/2014/main" id="{C7BE0ABE-62CC-4409-A90C-DDBAB451453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235915" y="2804655"/>
            <a:ext cx="2064703" cy="935667"/>
          </a:xfrm>
          <a:prstGeom prst="rect">
            <a:avLst/>
          </a:prstGeom>
          <a:noFill/>
          <a:ln>
            <a:noFill/>
          </a:ln>
        </p:spPr>
      </p:pic>
      <p:pic>
        <p:nvPicPr>
          <p:cNvPr id="15" name="Imagen 14" descr="What is AWS Lambda | The Iron.io Blog">
            <a:extLst>
              <a:ext uri="{FF2B5EF4-FFF2-40B4-BE49-F238E27FC236}">
                <a16:creationId xmlns:a16="http://schemas.microsoft.com/office/drawing/2014/main" id="{377AA299-2072-44F6-B26B-F0FB4E1484FA}"/>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7422306" y="3659590"/>
            <a:ext cx="2278380" cy="1454150"/>
          </a:xfrm>
          <a:prstGeom prst="rect">
            <a:avLst/>
          </a:prstGeom>
          <a:noFill/>
          <a:ln>
            <a:noFill/>
          </a:ln>
        </p:spPr>
      </p:pic>
      <p:pic>
        <p:nvPicPr>
          <p:cNvPr id="32" name="Imagen 31" descr="GitLab, Docker y Kubernetes. Crónica de una nueva arquitectura | by Marcos  González Andrés | BinPar">
            <a:extLst>
              <a:ext uri="{FF2B5EF4-FFF2-40B4-BE49-F238E27FC236}">
                <a16:creationId xmlns:a16="http://schemas.microsoft.com/office/drawing/2014/main" id="{9025B0B7-0220-460A-94B7-F85B453C5988}"/>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234340" y="5126312"/>
            <a:ext cx="1600200" cy="1212850"/>
          </a:xfrm>
          <a:prstGeom prst="rect">
            <a:avLst/>
          </a:prstGeom>
          <a:noFill/>
          <a:ln>
            <a:noFill/>
          </a:ln>
        </p:spPr>
      </p:pic>
      <p:pic>
        <p:nvPicPr>
          <p:cNvPr id="34" name="Imagen 33" descr="Get Started with Docker | Docker">
            <a:extLst>
              <a:ext uri="{FF2B5EF4-FFF2-40B4-BE49-F238E27FC236}">
                <a16:creationId xmlns:a16="http://schemas.microsoft.com/office/drawing/2014/main" id="{DE263F21-2E15-4DAD-BABF-11F67CBC854A}"/>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9323070" y="5085077"/>
            <a:ext cx="1504950" cy="1285240"/>
          </a:xfrm>
          <a:prstGeom prst="rect">
            <a:avLst/>
          </a:prstGeom>
          <a:noFill/>
          <a:ln>
            <a:noFill/>
          </a:ln>
        </p:spPr>
      </p:pic>
      <p:sp>
        <p:nvSpPr>
          <p:cNvPr id="35" name="Subtítulo 4">
            <a:extLst>
              <a:ext uri="{FF2B5EF4-FFF2-40B4-BE49-F238E27FC236}">
                <a16:creationId xmlns:a16="http://schemas.microsoft.com/office/drawing/2014/main" id="{03F9A971-4896-4E88-90E5-0CFCF8A97B5C}"/>
              </a:ext>
            </a:extLst>
          </p:cNvPr>
          <p:cNvSpPr txBox="1">
            <a:spLocks/>
          </p:cNvSpPr>
          <p:nvPr/>
        </p:nvSpPr>
        <p:spPr>
          <a:xfrm>
            <a:off x="159430" y="235281"/>
            <a:ext cx="4600864" cy="1101190"/>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nSpc>
                <a:spcPct val="90000"/>
              </a:lnSpc>
            </a:pPr>
            <a:r>
              <a:rPr lang="es-ES" sz="2000" dirty="0">
                <a:solidFill>
                  <a:srgbClr val="FEFFFF"/>
                </a:solidFill>
                <a:latin typeface="Calibri" panose="020F0502020204030204" pitchFamily="34" charset="0"/>
                <a:ea typeface="Times New Roman" panose="02020603050405020304" pitchFamily="18" charset="0"/>
                <a:cs typeface="Times New Roman" panose="02020603050405020304" pitchFamily="18" charset="0"/>
              </a:rPr>
              <a:t>Gabriel Gordo </a:t>
            </a:r>
            <a:r>
              <a:rPr lang="es-ES" sz="2000" dirty="0" err="1">
                <a:solidFill>
                  <a:srgbClr val="FEFFFF"/>
                </a:solidFill>
                <a:latin typeface="Calibri" panose="020F0502020204030204" pitchFamily="34" charset="0"/>
                <a:ea typeface="Times New Roman" panose="02020603050405020304" pitchFamily="18" charset="0"/>
                <a:cs typeface="Times New Roman" panose="02020603050405020304" pitchFamily="18" charset="0"/>
              </a:rPr>
              <a:t>Armendariz</a:t>
            </a:r>
            <a:endParaRPr lang="es-ES" sz="2000" dirty="0">
              <a:solidFill>
                <a:srgbClr val="FEFFFF"/>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90000"/>
              </a:lnSpc>
            </a:pPr>
            <a:r>
              <a:rPr lang="es-ES" sz="2000" dirty="0">
                <a:solidFill>
                  <a:srgbClr val="FEFFFF"/>
                </a:solidFill>
                <a:latin typeface="Calibri" panose="020F0502020204030204" pitchFamily="34" charset="0"/>
                <a:ea typeface="Times New Roman" panose="02020603050405020304" pitchFamily="18" charset="0"/>
                <a:cs typeface="Times New Roman" panose="02020603050405020304" pitchFamily="18" charset="0"/>
              </a:rPr>
              <a:t>Rubén Rubio </a:t>
            </a:r>
            <a:r>
              <a:rPr lang="es-ES" sz="2000" dirty="0" err="1">
                <a:solidFill>
                  <a:srgbClr val="FEFFFF"/>
                </a:solidFill>
                <a:latin typeface="Calibri" panose="020F0502020204030204" pitchFamily="34" charset="0"/>
                <a:ea typeface="Times New Roman" panose="02020603050405020304" pitchFamily="18" charset="0"/>
                <a:cs typeface="Times New Roman" panose="02020603050405020304" pitchFamily="18" charset="0"/>
              </a:rPr>
              <a:t>Perucha</a:t>
            </a:r>
            <a:endParaRPr lang="es-ES" sz="2000" dirty="0">
              <a:solidFill>
                <a:srgbClr val="FEFFFF"/>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90000"/>
              </a:lnSpc>
            </a:pPr>
            <a:endParaRPr lang="es-ES" sz="1600" dirty="0">
              <a:solidFill>
                <a:srgbClr val="FEFFFF"/>
              </a:solidFill>
            </a:endParaRPr>
          </a:p>
        </p:txBody>
      </p:sp>
    </p:spTree>
    <p:extLst>
      <p:ext uri="{BB962C8B-B14F-4D97-AF65-F5344CB8AC3E}">
        <p14:creationId xmlns:p14="http://schemas.microsoft.com/office/powerpoint/2010/main" val="17525693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81E94B54-7E0F-4B8F-AECA-C278C3E75BEB}"/>
              </a:ext>
            </a:extLst>
          </p:cNvPr>
          <p:cNvGrpSpPr/>
          <p:nvPr/>
        </p:nvGrpSpPr>
        <p:grpSpPr>
          <a:xfrm>
            <a:off x="1" y="714375"/>
            <a:ext cx="11889104" cy="506730"/>
            <a:chOff x="465761" y="714375"/>
            <a:chExt cx="11423343" cy="506730"/>
          </a:xfrm>
        </p:grpSpPr>
        <p:sp>
          <p:nvSpPr>
            <p:cNvPr id="12" name="Rectángulo 11">
              <a:extLst>
                <a:ext uri="{FF2B5EF4-FFF2-40B4-BE49-F238E27FC236}">
                  <a16:creationId xmlns:a16="http://schemas.microsoft.com/office/drawing/2014/main" id="{531720F0-D26E-4CCE-BEF1-5AE14C8D9FC1}"/>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isósceles 12">
              <a:extLst>
                <a:ext uri="{FF2B5EF4-FFF2-40B4-BE49-F238E27FC236}">
                  <a16:creationId xmlns:a16="http://schemas.microsoft.com/office/drawing/2014/main" id="{1D9B3DDA-5683-4C34-9F15-04D657A959A4}"/>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ítulo 1">
            <a:extLst>
              <a:ext uri="{FF2B5EF4-FFF2-40B4-BE49-F238E27FC236}">
                <a16:creationId xmlns:a16="http://schemas.microsoft.com/office/drawing/2014/main" id="{FF8EDDF9-7E1F-4D14-8164-BDFE0CC487A4}"/>
              </a:ext>
            </a:extLst>
          </p:cNvPr>
          <p:cNvSpPr>
            <a:spLocks noGrp="1"/>
          </p:cNvSpPr>
          <p:nvPr>
            <p:ph type="title"/>
          </p:nvPr>
        </p:nvSpPr>
        <p:spPr/>
        <p:txBody>
          <a:bodyPr/>
          <a:lstStyle/>
          <a:p>
            <a:r>
              <a:rPr lang="es-ES" dirty="0">
                <a:solidFill>
                  <a:schemeClr val="bg1"/>
                </a:solidFill>
                <a:latin typeface="Calibri" panose="020F0502020204030204" pitchFamily="34" charset="0"/>
                <a:cs typeface="Calibri" panose="020F0502020204030204" pitchFamily="34" charset="0"/>
              </a:rPr>
              <a:t>Desarrollo: Modelo colaborativo</a:t>
            </a:r>
          </a:p>
        </p:txBody>
      </p:sp>
      <p:pic>
        <p:nvPicPr>
          <p:cNvPr id="4" name="Imagen 3">
            <a:extLst>
              <a:ext uri="{FF2B5EF4-FFF2-40B4-BE49-F238E27FC236}">
                <a16:creationId xmlns:a16="http://schemas.microsoft.com/office/drawing/2014/main" id="{E2598847-49AD-4B2E-BE0B-F7C7277FB3A0}"/>
              </a:ext>
            </a:extLst>
          </p:cNvPr>
          <p:cNvPicPr>
            <a:picLocks noChangeAspect="1"/>
          </p:cNvPicPr>
          <p:nvPr/>
        </p:nvPicPr>
        <p:blipFill rotWithShape="1">
          <a:blip r:embed="rId2"/>
          <a:srcRect t="21565"/>
          <a:stretch/>
        </p:blipFill>
        <p:spPr>
          <a:xfrm>
            <a:off x="2806660" y="2281234"/>
            <a:ext cx="8484215" cy="3743646"/>
          </a:xfrm>
          <a:prstGeom prst="rect">
            <a:avLst/>
          </a:prstGeom>
          <a:ln w="12700">
            <a:solidFill>
              <a:schemeClr val="tx1"/>
            </a:solidFill>
          </a:ln>
        </p:spPr>
      </p:pic>
    </p:spTree>
    <p:extLst>
      <p:ext uri="{BB962C8B-B14F-4D97-AF65-F5344CB8AC3E}">
        <p14:creationId xmlns:p14="http://schemas.microsoft.com/office/powerpoint/2010/main" val="6785576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8" name="Rectangle 2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9AFE79B-E05B-40C3-8FEE-BD6CA3190F82}"/>
              </a:ext>
            </a:extLst>
          </p:cNvPr>
          <p:cNvSpPr>
            <a:spLocks noGrp="1"/>
          </p:cNvSpPr>
          <p:nvPr>
            <p:ph type="title"/>
          </p:nvPr>
        </p:nvSpPr>
        <p:spPr>
          <a:xfrm>
            <a:off x="2952165" y="2963869"/>
            <a:ext cx="9078810" cy="1409232"/>
          </a:xfrm>
        </p:spPr>
        <p:txBody>
          <a:bodyPr>
            <a:normAutofit/>
          </a:bodyPr>
          <a:lstStyle/>
          <a:p>
            <a:pPr algn="ctr"/>
            <a:r>
              <a:rPr lang="es-ES" sz="7200" dirty="0">
                <a:latin typeface="Calibri" panose="020F0502020204030204" pitchFamily="34" charset="0"/>
                <a:cs typeface="Calibri" panose="020F0502020204030204" pitchFamily="34" charset="0"/>
              </a:rPr>
              <a:t>APP SPRING</a:t>
            </a:r>
          </a:p>
        </p:txBody>
      </p:sp>
      <p:sp>
        <p:nvSpPr>
          <p:cNvPr id="52" name="Rectangle 2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3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3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9" name="Group 3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4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34762853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81E94B54-7E0F-4B8F-AECA-C278C3E75BEB}"/>
              </a:ext>
            </a:extLst>
          </p:cNvPr>
          <p:cNvGrpSpPr/>
          <p:nvPr/>
        </p:nvGrpSpPr>
        <p:grpSpPr>
          <a:xfrm>
            <a:off x="1" y="714375"/>
            <a:ext cx="11889104" cy="506730"/>
            <a:chOff x="465761" y="714375"/>
            <a:chExt cx="11423343" cy="506730"/>
          </a:xfrm>
        </p:grpSpPr>
        <p:sp>
          <p:nvSpPr>
            <p:cNvPr id="12" name="Rectángulo 11">
              <a:extLst>
                <a:ext uri="{FF2B5EF4-FFF2-40B4-BE49-F238E27FC236}">
                  <a16:creationId xmlns:a16="http://schemas.microsoft.com/office/drawing/2014/main" id="{531720F0-D26E-4CCE-BEF1-5AE14C8D9FC1}"/>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isósceles 12">
              <a:extLst>
                <a:ext uri="{FF2B5EF4-FFF2-40B4-BE49-F238E27FC236}">
                  <a16:creationId xmlns:a16="http://schemas.microsoft.com/office/drawing/2014/main" id="{1D9B3DDA-5683-4C34-9F15-04D657A959A4}"/>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ítulo 1">
            <a:extLst>
              <a:ext uri="{FF2B5EF4-FFF2-40B4-BE49-F238E27FC236}">
                <a16:creationId xmlns:a16="http://schemas.microsoft.com/office/drawing/2014/main" id="{FF8EDDF9-7E1F-4D14-8164-BDFE0CC487A4}"/>
              </a:ext>
            </a:extLst>
          </p:cNvPr>
          <p:cNvSpPr>
            <a:spLocks noGrp="1"/>
          </p:cNvSpPr>
          <p:nvPr>
            <p:ph type="title"/>
          </p:nvPr>
        </p:nvSpPr>
        <p:spPr/>
        <p:txBody>
          <a:bodyPr/>
          <a:lstStyle/>
          <a:p>
            <a:r>
              <a:rPr lang="es-ES" dirty="0">
                <a:solidFill>
                  <a:schemeClr val="bg1"/>
                </a:solidFill>
                <a:latin typeface="Calibri" panose="020F0502020204030204" pitchFamily="34" charset="0"/>
                <a:cs typeface="Calibri" panose="020F0502020204030204" pitchFamily="34" charset="0"/>
              </a:rPr>
              <a:t>Desarrollo: App Spring</a:t>
            </a:r>
          </a:p>
        </p:txBody>
      </p:sp>
      <p:sp>
        <p:nvSpPr>
          <p:cNvPr id="3" name="Marcador de contenido 2">
            <a:extLst>
              <a:ext uri="{FF2B5EF4-FFF2-40B4-BE49-F238E27FC236}">
                <a16:creationId xmlns:a16="http://schemas.microsoft.com/office/drawing/2014/main" id="{27603699-3D2A-4A74-BBFC-B57C83EC1ECA}"/>
              </a:ext>
            </a:extLst>
          </p:cNvPr>
          <p:cNvSpPr>
            <a:spLocks noGrp="1"/>
          </p:cNvSpPr>
          <p:nvPr>
            <p:ph idx="1"/>
          </p:nvPr>
        </p:nvSpPr>
        <p:spPr>
          <a:xfrm>
            <a:off x="2192784" y="2038014"/>
            <a:ext cx="9370949" cy="2877948"/>
          </a:xfrm>
        </p:spPr>
        <p:txBody>
          <a:bodyPr>
            <a:normAutofit/>
          </a:bodyPr>
          <a:lstStyle/>
          <a:p>
            <a:pPr marL="0" indent="0" algn="just">
              <a:buNone/>
            </a:pPr>
            <a:r>
              <a:rPr lang="es-ES" sz="3200" dirty="0">
                <a:latin typeface="Calibri" panose="020F0502020204030204" pitchFamily="34" charset="0"/>
                <a:cs typeface="Calibri" panose="020F0502020204030204" pitchFamily="34" charset="0"/>
              </a:rPr>
              <a:t>El núcleo base de esta alternativa para la construcción de la aplicación es un proyecto </a:t>
            </a:r>
            <a:r>
              <a:rPr lang="es-ES" sz="3200" i="1" dirty="0">
                <a:latin typeface="Calibri" panose="020F0502020204030204" pitchFamily="34" charset="0"/>
                <a:cs typeface="Calibri" panose="020F0502020204030204" pitchFamily="34" charset="0"/>
              </a:rPr>
              <a:t>Java</a:t>
            </a:r>
            <a:r>
              <a:rPr lang="es-ES" sz="3200" dirty="0">
                <a:latin typeface="Calibri" panose="020F0502020204030204" pitchFamily="34" charset="0"/>
                <a:cs typeface="Calibri" panose="020F0502020204030204" pitchFamily="34" charset="0"/>
              </a:rPr>
              <a:t> con </a:t>
            </a:r>
            <a:r>
              <a:rPr lang="es-ES" sz="3200" b="1" i="1" dirty="0">
                <a:latin typeface="Calibri" panose="020F0502020204030204" pitchFamily="34" charset="0"/>
                <a:cs typeface="Calibri" panose="020F0502020204030204" pitchFamily="34" charset="0"/>
              </a:rPr>
              <a:t>Maven</a:t>
            </a:r>
            <a:r>
              <a:rPr lang="es-ES" sz="3200" dirty="0">
                <a:latin typeface="Calibri" panose="020F0502020204030204" pitchFamily="34" charset="0"/>
                <a:cs typeface="Calibri" panose="020F0502020204030204" pitchFamily="34" charset="0"/>
              </a:rPr>
              <a:t> empleando </a:t>
            </a:r>
            <a:r>
              <a:rPr lang="es-ES" sz="3200" b="1" i="1" dirty="0">
                <a:latin typeface="Calibri" panose="020F0502020204030204" pitchFamily="34" charset="0"/>
                <a:cs typeface="Calibri" panose="020F0502020204030204" pitchFamily="34" charset="0"/>
              </a:rPr>
              <a:t>Spring</a:t>
            </a:r>
            <a:r>
              <a:rPr lang="es-ES" sz="3200" dirty="0">
                <a:latin typeface="Calibri" panose="020F0502020204030204" pitchFamily="34" charset="0"/>
                <a:cs typeface="Calibri" panose="020F0502020204030204" pitchFamily="34" charset="0"/>
              </a:rPr>
              <a:t> y utilizando </a:t>
            </a:r>
            <a:r>
              <a:rPr lang="es-ES" sz="3200" b="1" i="1" dirty="0">
                <a:latin typeface="Calibri" panose="020F0502020204030204" pitchFamily="34" charset="0"/>
                <a:cs typeface="Calibri" panose="020F0502020204030204" pitchFamily="34" charset="0"/>
              </a:rPr>
              <a:t>MySQL</a:t>
            </a:r>
            <a:r>
              <a:rPr lang="es-ES" sz="3200" dirty="0">
                <a:latin typeface="Calibri" panose="020F0502020204030204" pitchFamily="34" charset="0"/>
                <a:cs typeface="Calibri" panose="020F0502020204030204" pitchFamily="34" charset="0"/>
              </a:rPr>
              <a:t> para la persistencia de datos.</a:t>
            </a:r>
          </a:p>
        </p:txBody>
      </p:sp>
      <p:pic>
        <p:nvPicPr>
          <p:cNvPr id="1026" name="Picture 2" descr="Spring Boot | Create Spring Boot Projects with Apache Maven">
            <a:extLst>
              <a:ext uri="{FF2B5EF4-FFF2-40B4-BE49-F238E27FC236}">
                <a16:creationId xmlns:a16="http://schemas.microsoft.com/office/drawing/2014/main" id="{439DDF48-0185-488A-BA47-83746A2788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4423" b="14320"/>
          <a:stretch/>
        </p:blipFill>
        <p:spPr bwMode="auto">
          <a:xfrm>
            <a:off x="3339400" y="4912573"/>
            <a:ext cx="5744677" cy="1099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paldar y Restaurar Bases de Datos Mysql desde Shell">
            <a:extLst>
              <a:ext uri="{FF2B5EF4-FFF2-40B4-BE49-F238E27FC236}">
                <a16:creationId xmlns:a16="http://schemas.microsoft.com/office/drawing/2014/main" id="{2010A875-36B5-48C9-B0B6-37D8F3DE6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3533" y="4191165"/>
            <a:ext cx="2511425" cy="25114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pring Boot | Create Spring Boot Projects with Apache Maven">
            <a:extLst>
              <a:ext uri="{FF2B5EF4-FFF2-40B4-BE49-F238E27FC236}">
                <a16:creationId xmlns:a16="http://schemas.microsoft.com/office/drawing/2014/main" id="{6837B14C-1D77-4E99-BA98-FAEDFC57F0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49" r="17174" b="49334"/>
          <a:stretch/>
        </p:blipFill>
        <p:spPr bwMode="auto">
          <a:xfrm>
            <a:off x="1807042" y="4228678"/>
            <a:ext cx="3064717" cy="2198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2503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81E94B54-7E0F-4B8F-AECA-C278C3E75BEB}"/>
              </a:ext>
            </a:extLst>
          </p:cNvPr>
          <p:cNvGrpSpPr/>
          <p:nvPr/>
        </p:nvGrpSpPr>
        <p:grpSpPr>
          <a:xfrm>
            <a:off x="1" y="714375"/>
            <a:ext cx="11889104" cy="506730"/>
            <a:chOff x="465761" y="714375"/>
            <a:chExt cx="11423343" cy="506730"/>
          </a:xfrm>
        </p:grpSpPr>
        <p:sp>
          <p:nvSpPr>
            <p:cNvPr id="12" name="Rectángulo 11">
              <a:extLst>
                <a:ext uri="{FF2B5EF4-FFF2-40B4-BE49-F238E27FC236}">
                  <a16:creationId xmlns:a16="http://schemas.microsoft.com/office/drawing/2014/main" id="{531720F0-D26E-4CCE-BEF1-5AE14C8D9FC1}"/>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isósceles 12">
              <a:extLst>
                <a:ext uri="{FF2B5EF4-FFF2-40B4-BE49-F238E27FC236}">
                  <a16:creationId xmlns:a16="http://schemas.microsoft.com/office/drawing/2014/main" id="{1D9B3DDA-5683-4C34-9F15-04D657A959A4}"/>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ítulo 1">
            <a:extLst>
              <a:ext uri="{FF2B5EF4-FFF2-40B4-BE49-F238E27FC236}">
                <a16:creationId xmlns:a16="http://schemas.microsoft.com/office/drawing/2014/main" id="{FF8EDDF9-7E1F-4D14-8164-BDFE0CC487A4}"/>
              </a:ext>
            </a:extLst>
          </p:cNvPr>
          <p:cNvSpPr>
            <a:spLocks noGrp="1"/>
          </p:cNvSpPr>
          <p:nvPr>
            <p:ph type="title"/>
          </p:nvPr>
        </p:nvSpPr>
        <p:spPr/>
        <p:txBody>
          <a:bodyPr/>
          <a:lstStyle/>
          <a:p>
            <a:r>
              <a:rPr lang="es-ES" dirty="0">
                <a:solidFill>
                  <a:schemeClr val="bg1"/>
                </a:solidFill>
                <a:latin typeface="Calibri" panose="020F0502020204030204" pitchFamily="34" charset="0"/>
                <a:cs typeface="Calibri" panose="020F0502020204030204" pitchFamily="34" charset="0"/>
              </a:rPr>
              <a:t>App Spring: Modelo datos</a:t>
            </a:r>
          </a:p>
        </p:txBody>
      </p:sp>
      <p:pic>
        <p:nvPicPr>
          <p:cNvPr id="16" name="Imagen 15">
            <a:extLst>
              <a:ext uri="{FF2B5EF4-FFF2-40B4-BE49-F238E27FC236}">
                <a16:creationId xmlns:a16="http://schemas.microsoft.com/office/drawing/2014/main" id="{D7D1293E-FB75-4A56-B999-F04249FB32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27511" y="518576"/>
            <a:ext cx="3428361" cy="5820848"/>
          </a:xfrm>
          <a:prstGeom prst="rect">
            <a:avLst/>
          </a:prstGeom>
          <a:noFill/>
          <a:ln w="12700">
            <a:solidFill>
              <a:schemeClr val="tx1"/>
            </a:solidFill>
          </a:ln>
        </p:spPr>
      </p:pic>
      <p:sp>
        <p:nvSpPr>
          <p:cNvPr id="18" name="Marcador de contenido 2">
            <a:extLst>
              <a:ext uri="{FF2B5EF4-FFF2-40B4-BE49-F238E27FC236}">
                <a16:creationId xmlns:a16="http://schemas.microsoft.com/office/drawing/2014/main" id="{7DD7D3A2-2FC3-47CC-9123-A812CE879C3F}"/>
              </a:ext>
            </a:extLst>
          </p:cNvPr>
          <p:cNvSpPr>
            <a:spLocks noGrp="1"/>
          </p:cNvSpPr>
          <p:nvPr>
            <p:ph idx="1"/>
          </p:nvPr>
        </p:nvSpPr>
        <p:spPr>
          <a:xfrm>
            <a:off x="2342479" y="2010534"/>
            <a:ext cx="5021249" cy="3706392"/>
          </a:xfrm>
        </p:spPr>
        <p:txBody>
          <a:bodyPr>
            <a:normAutofit/>
          </a:bodyPr>
          <a:lstStyle/>
          <a:p>
            <a:pPr marL="0" indent="0" algn="just">
              <a:buNone/>
            </a:pPr>
            <a:r>
              <a:rPr lang="es-ES" dirty="0">
                <a:latin typeface="Calibri" panose="020F0502020204030204" pitchFamily="34" charset="0"/>
                <a:cs typeface="Calibri" panose="020F0502020204030204" pitchFamily="34" charset="0"/>
              </a:rPr>
              <a:t>Este es el diagrama </a:t>
            </a:r>
            <a:r>
              <a:rPr lang="es-ES" b="1" dirty="0">
                <a:latin typeface="Calibri" panose="020F0502020204030204" pitchFamily="34" charset="0"/>
                <a:cs typeface="Calibri" panose="020F0502020204030204" pitchFamily="34" charset="0"/>
              </a:rPr>
              <a:t>UML</a:t>
            </a:r>
            <a:r>
              <a:rPr lang="es-ES" dirty="0">
                <a:latin typeface="Calibri" panose="020F0502020204030204" pitchFamily="34" charset="0"/>
                <a:cs typeface="Calibri" panose="020F0502020204030204" pitchFamily="34" charset="0"/>
              </a:rPr>
              <a:t> que describe las entidades que componen la aplicación.</a:t>
            </a: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r>
              <a:rPr lang="es-ES" dirty="0">
                <a:latin typeface="Calibri" panose="020F0502020204030204" pitchFamily="34" charset="0"/>
                <a:cs typeface="Calibri" panose="020F0502020204030204" pitchFamily="34" charset="0"/>
              </a:rPr>
              <a:t>La capa de persistencia se fundamenta en un patrón </a:t>
            </a:r>
            <a:r>
              <a:rPr lang="es-ES" b="1" i="1" dirty="0">
                <a:latin typeface="Calibri" panose="020F0502020204030204" pitchFamily="34" charset="0"/>
                <a:cs typeface="Calibri" panose="020F0502020204030204" pitchFamily="34" charset="0"/>
              </a:rPr>
              <a:t>DTO (Data Transfer </a:t>
            </a:r>
            <a:r>
              <a:rPr lang="es-ES" b="1" i="1" dirty="0" err="1">
                <a:latin typeface="Calibri" panose="020F0502020204030204" pitchFamily="34" charset="0"/>
                <a:cs typeface="Calibri" panose="020F0502020204030204" pitchFamily="34" charset="0"/>
              </a:rPr>
              <a:t>Object</a:t>
            </a:r>
            <a:r>
              <a:rPr lang="es-ES" b="1" i="1" dirty="0">
                <a:latin typeface="Calibri" panose="020F0502020204030204" pitchFamily="34" charset="0"/>
                <a:cs typeface="Calibri" panose="020F0502020204030204" pitchFamily="34" charset="0"/>
              </a:rPr>
              <a:t>)</a:t>
            </a:r>
            <a:r>
              <a:rPr lang="es-ES" i="1" dirty="0">
                <a:latin typeface="Calibri" panose="020F0502020204030204" pitchFamily="34" charset="0"/>
                <a:cs typeface="Calibri" panose="020F0502020204030204" pitchFamily="34" charset="0"/>
              </a:rPr>
              <a:t>,</a:t>
            </a:r>
            <a:r>
              <a:rPr lang="es-ES" b="1" i="1" dirty="0">
                <a:latin typeface="Calibri" panose="020F0502020204030204" pitchFamily="34" charset="0"/>
                <a:cs typeface="Calibri" panose="020F0502020204030204" pitchFamily="34" charset="0"/>
              </a:rPr>
              <a:t> </a:t>
            </a:r>
            <a:r>
              <a:rPr lang="es-ES" dirty="0">
                <a:latin typeface="Calibri" panose="020F0502020204030204" pitchFamily="34" charset="0"/>
                <a:cs typeface="Calibri" panose="020F0502020204030204" pitchFamily="34" charset="0"/>
              </a:rPr>
              <a:t>que permite el acceso a los datos desde componentes de otras capas, reduce las peticiones a la capa de persistencia y oculta los detalles de implementación de la persistencia de los datos.</a:t>
            </a:r>
          </a:p>
        </p:txBody>
      </p:sp>
    </p:spTree>
    <p:extLst>
      <p:ext uri="{BB962C8B-B14F-4D97-AF65-F5344CB8AC3E}">
        <p14:creationId xmlns:p14="http://schemas.microsoft.com/office/powerpoint/2010/main" val="28117502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81E94B54-7E0F-4B8F-AECA-C278C3E75BEB}"/>
              </a:ext>
            </a:extLst>
          </p:cNvPr>
          <p:cNvGrpSpPr/>
          <p:nvPr/>
        </p:nvGrpSpPr>
        <p:grpSpPr>
          <a:xfrm>
            <a:off x="1" y="714375"/>
            <a:ext cx="11889104" cy="506730"/>
            <a:chOff x="465761" y="714375"/>
            <a:chExt cx="11423343" cy="506730"/>
          </a:xfrm>
        </p:grpSpPr>
        <p:sp>
          <p:nvSpPr>
            <p:cNvPr id="12" name="Rectángulo 11">
              <a:extLst>
                <a:ext uri="{FF2B5EF4-FFF2-40B4-BE49-F238E27FC236}">
                  <a16:creationId xmlns:a16="http://schemas.microsoft.com/office/drawing/2014/main" id="{531720F0-D26E-4CCE-BEF1-5AE14C8D9FC1}"/>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isósceles 12">
              <a:extLst>
                <a:ext uri="{FF2B5EF4-FFF2-40B4-BE49-F238E27FC236}">
                  <a16:creationId xmlns:a16="http://schemas.microsoft.com/office/drawing/2014/main" id="{1D9B3DDA-5683-4C34-9F15-04D657A959A4}"/>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ítulo 1">
            <a:extLst>
              <a:ext uri="{FF2B5EF4-FFF2-40B4-BE49-F238E27FC236}">
                <a16:creationId xmlns:a16="http://schemas.microsoft.com/office/drawing/2014/main" id="{FF8EDDF9-7E1F-4D14-8164-BDFE0CC487A4}"/>
              </a:ext>
            </a:extLst>
          </p:cNvPr>
          <p:cNvSpPr>
            <a:spLocks noGrp="1"/>
          </p:cNvSpPr>
          <p:nvPr>
            <p:ph type="title"/>
          </p:nvPr>
        </p:nvSpPr>
        <p:spPr/>
        <p:txBody>
          <a:bodyPr/>
          <a:lstStyle/>
          <a:p>
            <a:r>
              <a:rPr lang="es-ES" dirty="0">
                <a:solidFill>
                  <a:schemeClr val="bg1"/>
                </a:solidFill>
                <a:latin typeface="Calibri" panose="020F0502020204030204" pitchFamily="34" charset="0"/>
                <a:cs typeface="Calibri" panose="020F0502020204030204" pitchFamily="34" charset="0"/>
              </a:rPr>
              <a:t>App Spring: Test de aplicación</a:t>
            </a:r>
          </a:p>
        </p:txBody>
      </p:sp>
      <p:sp>
        <p:nvSpPr>
          <p:cNvPr id="18" name="Marcador de contenido 2">
            <a:extLst>
              <a:ext uri="{FF2B5EF4-FFF2-40B4-BE49-F238E27FC236}">
                <a16:creationId xmlns:a16="http://schemas.microsoft.com/office/drawing/2014/main" id="{7DD7D3A2-2FC3-47CC-9123-A812CE879C3F}"/>
              </a:ext>
            </a:extLst>
          </p:cNvPr>
          <p:cNvSpPr>
            <a:spLocks noGrp="1"/>
          </p:cNvSpPr>
          <p:nvPr>
            <p:ph idx="1"/>
          </p:nvPr>
        </p:nvSpPr>
        <p:spPr>
          <a:xfrm>
            <a:off x="2036397" y="1905000"/>
            <a:ext cx="9527336" cy="4565333"/>
          </a:xfrm>
        </p:spPr>
        <p:txBody>
          <a:bodyPr>
            <a:normAutofit lnSpcReduction="10000"/>
          </a:bodyPr>
          <a:lstStyle/>
          <a:p>
            <a:pPr marL="0" indent="0" algn="just">
              <a:buNone/>
            </a:pPr>
            <a:r>
              <a:rPr lang="es-ES" dirty="0">
                <a:latin typeface="Calibri" panose="020F0502020204030204" pitchFamily="34" charset="0"/>
                <a:cs typeface="Calibri" panose="020F0502020204030204" pitchFamily="34" charset="0"/>
              </a:rPr>
              <a:t>Respecto a la cobertura de test de la aplicación se han planteado unas baterías de pruebas que comparten funcionalidad, pero poseen diferente naturaleza de ejecución:</a:t>
            </a:r>
          </a:p>
          <a:p>
            <a:pPr marL="0" indent="0" algn="just">
              <a:buNone/>
            </a:pPr>
            <a:endParaRPr lang="es-ES" dirty="0">
              <a:latin typeface="Calibri" panose="020F0502020204030204" pitchFamily="34" charset="0"/>
              <a:cs typeface="Calibri" panose="020F0502020204030204" pitchFamily="34" charset="0"/>
            </a:endParaRPr>
          </a:p>
          <a:p>
            <a:pPr algn="just"/>
            <a:r>
              <a:rPr lang="es-ES" dirty="0">
                <a:latin typeface="Calibri" panose="020F0502020204030204" pitchFamily="34" charset="0"/>
                <a:cs typeface="Calibri" panose="020F0502020204030204" pitchFamily="34" charset="0"/>
              </a:rPr>
              <a:t>Test de integración utilizando </a:t>
            </a:r>
            <a:r>
              <a:rPr lang="es-ES" b="1" i="1" dirty="0" err="1">
                <a:latin typeface="Calibri" panose="020F0502020204030204" pitchFamily="34" charset="0"/>
                <a:cs typeface="Calibri" panose="020F0502020204030204" pitchFamily="34" charset="0"/>
              </a:rPr>
              <a:t>MockMVC</a:t>
            </a:r>
            <a:endParaRPr lang="es-ES" b="1" i="1" dirty="0">
              <a:latin typeface="Calibri" panose="020F0502020204030204" pitchFamily="34" charset="0"/>
              <a:cs typeface="Calibri" panose="020F0502020204030204" pitchFamily="34" charset="0"/>
            </a:endParaRPr>
          </a:p>
          <a:p>
            <a:pPr marL="0" indent="0" algn="just">
              <a:buNone/>
            </a:pPr>
            <a:endParaRPr lang="es-ES" b="1" i="1" dirty="0">
              <a:latin typeface="Calibri" panose="020F0502020204030204" pitchFamily="34" charset="0"/>
              <a:cs typeface="Calibri" panose="020F0502020204030204" pitchFamily="34" charset="0"/>
            </a:endParaRPr>
          </a:p>
          <a:p>
            <a:pPr algn="just"/>
            <a:r>
              <a:rPr lang="es-ES" dirty="0">
                <a:latin typeface="Calibri" panose="020F0502020204030204" pitchFamily="34" charset="0"/>
                <a:cs typeface="Calibri" panose="020F0502020204030204" pitchFamily="34" charset="0"/>
              </a:rPr>
              <a:t>Test E2E con </a:t>
            </a:r>
            <a:r>
              <a:rPr lang="es-ES" b="1" i="1" dirty="0" err="1">
                <a:latin typeface="Calibri" panose="020F0502020204030204" pitchFamily="34" charset="0"/>
                <a:cs typeface="Calibri" panose="020F0502020204030204" pitchFamily="34" charset="0"/>
              </a:rPr>
              <a:t>Restassured</a:t>
            </a:r>
            <a:endParaRPr lang="es-ES" b="1" i="1" dirty="0">
              <a:latin typeface="Calibri" panose="020F0502020204030204" pitchFamily="34" charset="0"/>
              <a:cs typeface="Calibri" panose="020F0502020204030204" pitchFamily="34" charset="0"/>
            </a:endParaRPr>
          </a:p>
          <a:p>
            <a:pPr marL="0" indent="0" algn="just">
              <a:buNone/>
            </a:pPr>
            <a:endParaRPr lang="es-ES" b="1" i="1" dirty="0">
              <a:latin typeface="Calibri" panose="020F0502020204030204" pitchFamily="34" charset="0"/>
              <a:cs typeface="Calibri" panose="020F0502020204030204" pitchFamily="34" charset="0"/>
            </a:endParaRPr>
          </a:p>
          <a:p>
            <a:pPr algn="just"/>
            <a:r>
              <a:rPr lang="es-ES" dirty="0">
                <a:latin typeface="Calibri" panose="020F0502020204030204" pitchFamily="34" charset="0"/>
                <a:cs typeface="Calibri" panose="020F0502020204030204" pitchFamily="34" charset="0"/>
              </a:rPr>
              <a:t>Test unitarios</a:t>
            </a:r>
          </a:p>
          <a:p>
            <a:pPr marL="0" indent="0" algn="just">
              <a:buNone/>
            </a:pPr>
            <a:endParaRPr lang="es-ES" dirty="0">
              <a:latin typeface="Calibri" panose="020F0502020204030204" pitchFamily="34" charset="0"/>
              <a:cs typeface="Calibri" panose="020F0502020204030204" pitchFamily="34" charset="0"/>
            </a:endParaRPr>
          </a:p>
          <a:p>
            <a:pPr algn="just"/>
            <a:r>
              <a:rPr lang="es-ES" dirty="0">
                <a:latin typeface="Calibri" panose="020F0502020204030204" pitchFamily="34" charset="0"/>
                <a:cs typeface="Calibri" panose="020F0502020204030204" pitchFamily="34" charset="0"/>
              </a:rPr>
              <a:t>Test de uso, empleando:</a:t>
            </a:r>
          </a:p>
          <a:p>
            <a:pPr lvl="1" algn="just"/>
            <a:r>
              <a:rPr lang="es-ES" i="1" dirty="0">
                <a:latin typeface="Calibri" panose="020F0502020204030204" pitchFamily="34" charset="0"/>
                <a:cs typeface="Calibri" panose="020F0502020204030204" pitchFamily="34" charset="0"/>
              </a:rPr>
              <a:t>Chaos-</a:t>
            </a:r>
            <a:r>
              <a:rPr lang="es-ES" i="1" dirty="0" err="1">
                <a:latin typeface="Calibri" panose="020F0502020204030204" pitchFamily="34" charset="0"/>
                <a:cs typeface="Calibri" panose="020F0502020204030204" pitchFamily="34" charset="0"/>
              </a:rPr>
              <a:t>pod</a:t>
            </a:r>
            <a:r>
              <a:rPr lang="es-ES" i="1" dirty="0">
                <a:latin typeface="Calibri" panose="020F0502020204030204" pitchFamily="34" charset="0"/>
                <a:cs typeface="Calibri" panose="020F0502020204030204" pitchFamily="34" charset="0"/>
              </a:rPr>
              <a:t>-</a:t>
            </a:r>
            <a:r>
              <a:rPr lang="es-ES" i="1" dirty="0" err="1">
                <a:latin typeface="Calibri" panose="020F0502020204030204" pitchFamily="34" charset="0"/>
                <a:cs typeface="Calibri" panose="020F0502020204030204" pitchFamily="34" charset="0"/>
              </a:rPr>
              <a:t>monkey</a:t>
            </a:r>
            <a:r>
              <a:rPr lang="es-ES" dirty="0">
                <a:latin typeface="Calibri" panose="020F0502020204030204" pitchFamily="34" charset="0"/>
                <a:cs typeface="Calibri" panose="020F0502020204030204" pitchFamily="34" charset="0"/>
              </a:rPr>
              <a:t> (chaos-test)</a:t>
            </a:r>
          </a:p>
          <a:p>
            <a:pPr lvl="1" algn="just"/>
            <a:r>
              <a:rPr lang="es-ES" i="1" dirty="0" err="1">
                <a:latin typeface="Calibri" panose="020F0502020204030204" pitchFamily="34" charset="0"/>
                <a:cs typeface="Calibri" panose="020F0502020204030204" pitchFamily="34" charset="0"/>
              </a:rPr>
              <a:t>Jmeter</a:t>
            </a:r>
            <a:endParaRPr lang="es-ES" i="1" dirty="0">
              <a:latin typeface="Calibri" panose="020F0502020204030204" pitchFamily="34" charset="0"/>
              <a:cs typeface="Calibri" panose="020F0502020204030204" pitchFamily="34" charset="0"/>
            </a:endParaRPr>
          </a:p>
          <a:p>
            <a:pPr algn="just"/>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p:txBody>
      </p:sp>
      <p:pic>
        <p:nvPicPr>
          <p:cNvPr id="1030" name="Picture 6" descr="Apache JMeter - Apache JMeter™">
            <a:extLst>
              <a:ext uri="{FF2B5EF4-FFF2-40B4-BE49-F238E27FC236}">
                <a16:creationId xmlns:a16="http://schemas.microsoft.com/office/drawing/2014/main" id="{D2CB747E-55E8-4F8E-AB3E-430FD813D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5684" y="5233461"/>
            <a:ext cx="3640735" cy="12368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haos engineering - Wikipedia">
            <a:extLst>
              <a:ext uri="{FF2B5EF4-FFF2-40B4-BE49-F238E27FC236}">
                <a16:creationId xmlns:a16="http://schemas.microsoft.com/office/drawing/2014/main" id="{0E85C196-0642-497E-8FE3-FD8DC4FD4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0652" y="3049668"/>
            <a:ext cx="1689902" cy="1705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1748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81E94B54-7E0F-4B8F-AECA-C278C3E75BEB}"/>
              </a:ext>
            </a:extLst>
          </p:cNvPr>
          <p:cNvGrpSpPr/>
          <p:nvPr/>
        </p:nvGrpSpPr>
        <p:grpSpPr>
          <a:xfrm>
            <a:off x="1" y="714375"/>
            <a:ext cx="11889104" cy="506730"/>
            <a:chOff x="465761" y="714375"/>
            <a:chExt cx="11423343" cy="506730"/>
          </a:xfrm>
        </p:grpSpPr>
        <p:sp>
          <p:nvSpPr>
            <p:cNvPr id="12" name="Rectángulo 11">
              <a:extLst>
                <a:ext uri="{FF2B5EF4-FFF2-40B4-BE49-F238E27FC236}">
                  <a16:creationId xmlns:a16="http://schemas.microsoft.com/office/drawing/2014/main" id="{531720F0-D26E-4CCE-BEF1-5AE14C8D9FC1}"/>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isósceles 12">
              <a:extLst>
                <a:ext uri="{FF2B5EF4-FFF2-40B4-BE49-F238E27FC236}">
                  <a16:creationId xmlns:a16="http://schemas.microsoft.com/office/drawing/2014/main" id="{1D9B3DDA-5683-4C34-9F15-04D657A959A4}"/>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ítulo 1">
            <a:extLst>
              <a:ext uri="{FF2B5EF4-FFF2-40B4-BE49-F238E27FC236}">
                <a16:creationId xmlns:a16="http://schemas.microsoft.com/office/drawing/2014/main" id="{FF8EDDF9-7E1F-4D14-8164-BDFE0CC487A4}"/>
              </a:ext>
            </a:extLst>
          </p:cNvPr>
          <p:cNvSpPr>
            <a:spLocks noGrp="1"/>
          </p:cNvSpPr>
          <p:nvPr>
            <p:ph type="title"/>
          </p:nvPr>
        </p:nvSpPr>
        <p:spPr/>
        <p:txBody>
          <a:bodyPr/>
          <a:lstStyle/>
          <a:p>
            <a:r>
              <a:rPr lang="es-ES" dirty="0">
                <a:solidFill>
                  <a:schemeClr val="bg1"/>
                </a:solidFill>
                <a:latin typeface="Calibri" panose="020F0502020204030204" pitchFamily="34" charset="0"/>
                <a:cs typeface="Calibri" panose="020F0502020204030204" pitchFamily="34" charset="0"/>
              </a:rPr>
              <a:t>App Spring: API</a:t>
            </a:r>
          </a:p>
        </p:txBody>
      </p:sp>
      <p:sp>
        <p:nvSpPr>
          <p:cNvPr id="18" name="Marcador de contenido 2">
            <a:extLst>
              <a:ext uri="{FF2B5EF4-FFF2-40B4-BE49-F238E27FC236}">
                <a16:creationId xmlns:a16="http://schemas.microsoft.com/office/drawing/2014/main" id="{7DD7D3A2-2FC3-47CC-9123-A812CE879C3F}"/>
              </a:ext>
            </a:extLst>
          </p:cNvPr>
          <p:cNvSpPr>
            <a:spLocks noGrp="1"/>
          </p:cNvSpPr>
          <p:nvPr>
            <p:ph idx="1"/>
          </p:nvPr>
        </p:nvSpPr>
        <p:spPr>
          <a:xfrm>
            <a:off x="2036397" y="1905000"/>
            <a:ext cx="9527336" cy="4565333"/>
          </a:xfrm>
        </p:spPr>
        <p:txBody>
          <a:bodyPr>
            <a:normAutofit/>
          </a:bodyPr>
          <a:lstStyle/>
          <a:p>
            <a:pPr marL="0" indent="0" algn="just">
              <a:buNone/>
            </a:pPr>
            <a:r>
              <a:rPr lang="es-ES" sz="2400" dirty="0">
                <a:latin typeface="Calibri" panose="020F0502020204030204" pitchFamily="34" charset="0"/>
                <a:cs typeface="Calibri" panose="020F0502020204030204" pitchFamily="34" charset="0"/>
              </a:rPr>
              <a:t>La aplicación </a:t>
            </a:r>
            <a:r>
              <a:rPr lang="es-ES" sz="2400" b="1" i="1" dirty="0">
                <a:latin typeface="Calibri" panose="020F0502020204030204" pitchFamily="34" charset="0"/>
                <a:cs typeface="Calibri" panose="020F0502020204030204" pitchFamily="34" charset="0"/>
              </a:rPr>
              <a:t>Spring</a:t>
            </a:r>
            <a:r>
              <a:rPr lang="es-ES" sz="2400" dirty="0">
                <a:latin typeface="Calibri" panose="020F0502020204030204" pitchFamily="34" charset="0"/>
                <a:cs typeface="Calibri" panose="020F0502020204030204" pitchFamily="34" charset="0"/>
              </a:rPr>
              <a:t> contará con dos versiones de API:</a:t>
            </a:r>
          </a:p>
          <a:p>
            <a:pPr marL="0" indent="0" algn="just">
              <a:buNone/>
            </a:pPr>
            <a:endParaRPr lang="es-ES" sz="2400" dirty="0">
              <a:latin typeface="Calibri" panose="020F0502020204030204" pitchFamily="34" charset="0"/>
              <a:cs typeface="Calibri" panose="020F0502020204030204" pitchFamily="34" charset="0"/>
            </a:endParaRPr>
          </a:p>
          <a:p>
            <a:pPr algn="just"/>
            <a:r>
              <a:rPr lang="es-ES" sz="2400" dirty="0">
                <a:latin typeface="Calibri" panose="020F0502020204030204" pitchFamily="34" charset="0"/>
                <a:cs typeface="Calibri" panose="020F0502020204030204" pitchFamily="34" charset="0"/>
                <a:hlinkClick r:id="rId2"/>
              </a:rPr>
              <a:t>REST</a:t>
            </a:r>
            <a:endParaRPr lang="es-ES" sz="2400" dirty="0">
              <a:latin typeface="Calibri" panose="020F0502020204030204" pitchFamily="34" charset="0"/>
              <a:cs typeface="Calibri" panose="020F0502020204030204" pitchFamily="34" charset="0"/>
            </a:endParaRPr>
          </a:p>
          <a:p>
            <a:pPr marL="0" indent="0" algn="just">
              <a:buNone/>
            </a:pPr>
            <a:endParaRPr lang="es-ES" sz="2400" dirty="0">
              <a:latin typeface="Calibri" panose="020F0502020204030204" pitchFamily="34" charset="0"/>
              <a:cs typeface="Calibri" panose="020F0502020204030204" pitchFamily="34" charset="0"/>
            </a:endParaRPr>
          </a:p>
          <a:p>
            <a:pPr algn="just"/>
            <a:r>
              <a:rPr lang="es-ES" sz="2400" dirty="0">
                <a:latin typeface="Calibri" panose="020F0502020204030204" pitchFamily="34" charset="0"/>
                <a:cs typeface="Calibri" panose="020F0502020204030204" pitchFamily="34" charset="0"/>
                <a:hlinkClick r:id="rId3"/>
              </a:rPr>
              <a:t>WEB</a:t>
            </a:r>
            <a:endParaRPr lang="es-ES" sz="2400" dirty="0">
              <a:latin typeface="Calibri" panose="020F0502020204030204" pitchFamily="34" charset="0"/>
              <a:cs typeface="Calibri" panose="020F0502020204030204" pitchFamily="34" charset="0"/>
            </a:endParaRPr>
          </a:p>
          <a:p>
            <a:pPr marL="0" indent="0" algn="just">
              <a:buNone/>
            </a:pPr>
            <a:endParaRPr lang="es-ES" sz="2400" dirty="0">
              <a:latin typeface="Calibri" panose="020F0502020204030204" pitchFamily="34" charset="0"/>
              <a:cs typeface="Calibri" panose="020F0502020204030204" pitchFamily="34" charset="0"/>
            </a:endParaRPr>
          </a:p>
          <a:p>
            <a:pPr marL="0" indent="0" algn="just">
              <a:buNone/>
            </a:pPr>
            <a:r>
              <a:rPr lang="es-ES" sz="2400" dirty="0">
                <a:latin typeface="Calibri" panose="020F0502020204030204" pitchFamily="34" charset="0"/>
                <a:cs typeface="Calibri" panose="020F0502020204030204" pitchFamily="34" charset="0"/>
              </a:rPr>
              <a:t>Cuyo detalle se indica en el </a:t>
            </a:r>
            <a:r>
              <a:rPr lang="es-ES" sz="2400" dirty="0">
                <a:latin typeface="Calibri" panose="020F0502020204030204" pitchFamily="34" charset="0"/>
                <a:cs typeface="Calibri" panose="020F0502020204030204" pitchFamily="34" charset="0"/>
                <a:hlinkClick r:id="rId4"/>
              </a:rPr>
              <a:t>repositorio GitHub </a:t>
            </a:r>
            <a:r>
              <a:rPr lang="es-ES" sz="2400" dirty="0">
                <a:latin typeface="Calibri" panose="020F0502020204030204" pitchFamily="34" charset="0"/>
                <a:cs typeface="Calibri" panose="020F0502020204030204" pitchFamily="34" charset="0"/>
              </a:rPr>
              <a:t>de la aplicación.</a:t>
            </a:r>
          </a:p>
        </p:txBody>
      </p:sp>
      <p:pic>
        <p:nvPicPr>
          <p:cNvPr id="2050" name="Picture 2" descr="Jr. a los 30+">
            <a:extLst>
              <a:ext uri="{FF2B5EF4-FFF2-40B4-BE49-F238E27FC236}">
                <a16:creationId xmlns:a16="http://schemas.microsoft.com/office/drawing/2014/main" id="{0128CE38-33A3-423C-9DEC-7B3992F480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9774" y="1816223"/>
            <a:ext cx="3563959" cy="3563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3347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81E94B54-7E0F-4B8F-AECA-C278C3E75BEB}"/>
              </a:ext>
            </a:extLst>
          </p:cNvPr>
          <p:cNvGrpSpPr/>
          <p:nvPr/>
        </p:nvGrpSpPr>
        <p:grpSpPr>
          <a:xfrm>
            <a:off x="1" y="714375"/>
            <a:ext cx="11889104" cy="506730"/>
            <a:chOff x="465761" y="714375"/>
            <a:chExt cx="11423343" cy="506730"/>
          </a:xfrm>
        </p:grpSpPr>
        <p:sp>
          <p:nvSpPr>
            <p:cNvPr id="12" name="Rectángulo 11">
              <a:extLst>
                <a:ext uri="{FF2B5EF4-FFF2-40B4-BE49-F238E27FC236}">
                  <a16:creationId xmlns:a16="http://schemas.microsoft.com/office/drawing/2014/main" id="{531720F0-D26E-4CCE-BEF1-5AE14C8D9FC1}"/>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isósceles 12">
              <a:extLst>
                <a:ext uri="{FF2B5EF4-FFF2-40B4-BE49-F238E27FC236}">
                  <a16:creationId xmlns:a16="http://schemas.microsoft.com/office/drawing/2014/main" id="{1D9B3DDA-5683-4C34-9F15-04D657A959A4}"/>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ítulo 1">
            <a:extLst>
              <a:ext uri="{FF2B5EF4-FFF2-40B4-BE49-F238E27FC236}">
                <a16:creationId xmlns:a16="http://schemas.microsoft.com/office/drawing/2014/main" id="{FF8EDDF9-7E1F-4D14-8164-BDFE0CC487A4}"/>
              </a:ext>
            </a:extLst>
          </p:cNvPr>
          <p:cNvSpPr>
            <a:spLocks noGrp="1"/>
          </p:cNvSpPr>
          <p:nvPr>
            <p:ph type="title"/>
          </p:nvPr>
        </p:nvSpPr>
        <p:spPr/>
        <p:txBody>
          <a:bodyPr/>
          <a:lstStyle/>
          <a:p>
            <a:r>
              <a:rPr lang="es-ES" dirty="0">
                <a:solidFill>
                  <a:schemeClr val="bg1"/>
                </a:solidFill>
                <a:latin typeface="Calibri" panose="020F0502020204030204" pitchFamily="34" charset="0"/>
                <a:cs typeface="Calibri" panose="020F0502020204030204" pitchFamily="34" charset="0"/>
              </a:rPr>
              <a:t>App Spring: Integración continua</a:t>
            </a:r>
          </a:p>
        </p:txBody>
      </p:sp>
      <p:sp>
        <p:nvSpPr>
          <p:cNvPr id="18" name="Marcador de contenido 2">
            <a:extLst>
              <a:ext uri="{FF2B5EF4-FFF2-40B4-BE49-F238E27FC236}">
                <a16:creationId xmlns:a16="http://schemas.microsoft.com/office/drawing/2014/main" id="{7DD7D3A2-2FC3-47CC-9123-A812CE879C3F}"/>
              </a:ext>
            </a:extLst>
          </p:cNvPr>
          <p:cNvSpPr>
            <a:spLocks noGrp="1"/>
          </p:cNvSpPr>
          <p:nvPr>
            <p:ph idx="1"/>
          </p:nvPr>
        </p:nvSpPr>
        <p:spPr>
          <a:xfrm>
            <a:off x="2036397" y="1905000"/>
            <a:ext cx="9527336" cy="4565333"/>
          </a:xfrm>
        </p:spPr>
        <p:txBody>
          <a:bodyPr>
            <a:normAutofit/>
          </a:bodyPr>
          <a:lstStyle/>
          <a:p>
            <a:pPr marL="0" indent="0" algn="just">
              <a:buNone/>
            </a:pPr>
            <a:r>
              <a:rPr lang="es-ES" dirty="0">
                <a:latin typeface="Calibri" panose="020F0502020204030204" pitchFamily="34" charset="0"/>
                <a:cs typeface="Calibri" panose="020F0502020204030204" pitchFamily="34" charset="0"/>
              </a:rPr>
              <a:t>Para esta alternativa, el </a:t>
            </a:r>
            <a:r>
              <a:rPr lang="es-ES" b="1" dirty="0">
                <a:latin typeface="Calibri" panose="020F0502020204030204" pitchFamily="34" charset="0"/>
                <a:cs typeface="Calibri" panose="020F0502020204030204" pitchFamily="34" charset="0"/>
              </a:rPr>
              <a:t>entorno de CI </a:t>
            </a:r>
            <a:r>
              <a:rPr lang="es-ES" dirty="0">
                <a:latin typeface="Calibri" panose="020F0502020204030204" pitchFamily="34" charset="0"/>
                <a:cs typeface="Calibri" panose="020F0502020204030204" pitchFamily="34" charset="0"/>
              </a:rPr>
              <a:t>se ha elaborado empleando </a:t>
            </a:r>
            <a:r>
              <a:rPr lang="es-ES" b="1" i="1" dirty="0">
                <a:latin typeface="Calibri" panose="020F0502020204030204" pitchFamily="34" charset="0"/>
                <a:cs typeface="Calibri" panose="020F0502020204030204" pitchFamily="34" charset="0"/>
              </a:rPr>
              <a:t>GitHub </a:t>
            </a:r>
            <a:r>
              <a:rPr lang="es-ES" b="1" i="1" dirty="0" err="1">
                <a:latin typeface="Calibri" panose="020F0502020204030204" pitchFamily="34" charset="0"/>
                <a:cs typeface="Calibri" panose="020F0502020204030204" pitchFamily="34" charset="0"/>
              </a:rPr>
              <a:t>Actions</a:t>
            </a:r>
            <a:r>
              <a:rPr lang="es-ES" b="1" i="1" dirty="0">
                <a:latin typeface="Calibri" panose="020F0502020204030204" pitchFamily="34" charset="0"/>
                <a:cs typeface="Calibri" panose="020F0502020204030204" pitchFamily="34" charset="0"/>
              </a:rPr>
              <a:t>: </a:t>
            </a:r>
            <a:r>
              <a:rPr lang="es-ES" dirty="0">
                <a:latin typeface="Calibri" panose="020F0502020204030204" pitchFamily="34" charset="0"/>
                <a:cs typeface="Calibri" panose="020F0502020204030204" pitchFamily="34" charset="0"/>
              </a:rPr>
              <a:t>flujos de trabajo de desarrollo de software localizados en el propio repositorio </a:t>
            </a:r>
            <a:r>
              <a:rPr lang="es-ES" i="1" dirty="0">
                <a:latin typeface="Calibri" panose="020F0502020204030204" pitchFamily="34" charset="0"/>
                <a:cs typeface="Calibri" panose="020F0502020204030204" pitchFamily="34" charset="0"/>
              </a:rPr>
              <a:t>GitHub.</a:t>
            </a:r>
            <a:r>
              <a:rPr lang="es-ES" dirty="0">
                <a:latin typeface="Calibri" panose="020F0502020204030204" pitchFamily="34" charset="0"/>
                <a:cs typeface="Calibri" panose="020F0502020204030204" pitchFamily="34" charset="0"/>
              </a:rPr>
              <a:t> Mismo lugar donde se almacena el código y se colabora con informes de problemas y </a:t>
            </a:r>
            <a:r>
              <a:rPr lang="es-ES" i="1" dirty="0" err="1">
                <a:latin typeface="Calibri" panose="020F0502020204030204" pitchFamily="34" charset="0"/>
                <a:cs typeface="Calibri" panose="020F0502020204030204" pitchFamily="34" charset="0"/>
              </a:rPr>
              <a:t>pull</a:t>
            </a:r>
            <a:r>
              <a:rPr lang="es-ES" i="1" dirty="0">
                <a:latin typeface="Calibri" panose="020F0502020204030204" pitchFamily="34" charset="0"/>
                <a:cs typeface="Calibri" panose="020F0502020204030204" pitchFamily="34" charset="0"/>
              </a:rPr>
              <a:t> </a:t>
            </a:r>
            <a:r>
              <a:rPr lang="es-ES" i="1" dirty="0" err="1">
                <a:latin typeface="Calibri" panose="020F0502020204030204" pitchFamily="34" charset="0"/>
                <a:cs typeface="Calibri" panose="020F0502020204030204" pitchFamily="34" charset="0"/>
              </a:rPr>
              <a:t>requests</a:t>
            </a:r>
            <a:r>
              <a:rPr lang="es-ES" i="1" dirty="0">
                <a:latin typeface="Calibri" panose="020F0502020204030204" pitchFamily="34" charset="0"/>
                <a:cs typeface="Calibri" panose="020F0502020204030204" pitchFamily="34" charset="0"/>
              </a:rPr>
              <a:t>.</a:t>
            </a:r>
          </a:p>
          <a:p>
            <a:pPr marL="0" indent="0" algn="just">
              <a:buNone/>
            </a:pPr>
            <a:endParaRPr lang="es-ES" i="1" dirty="0">
              <a:latin typeface="Calibri" panose="020F0502020204030204" pitchFamily="34" charset="0"/>
              <a:cs typeface="Calibri" panose="020F0502020204030204" pitchFamily="34" charset="0"/>
            </a:endParaRPr>
          </a:p>
          <a:p>
            <a:pPr marL="0" indent="0" algn="just">
              <a:buNone/>
            </a:pPr>
            <a:r>
              <a:rPr lang="es-ES" dirty="0">
                <a:latin typeface="Calibri" panose="020F0502020204030204" pitchFamily="34" charset="0"/>
                <a:cs typeface="Calibri" panose="020F0502020204030204" pitchFamily="34" charset="0"/>
              </a:rPr>
              <a:t>Estos </a:t>
            </a:r>
            <a:r>
              <a:rPr lang="es-ES" b="1" i="1" dirty="0" err="1">
                <a:latin typeface="Calibri" panose="020F0502020204030204" pitchFamily="34" charset="0"/>
                <a:cs typeface="Calibri" panose="020F0502020204030204" pitchFamily="34" charset="0"/>
              </a:rPr>
              <a:t>workflows</a:t>
            </a:r>
            <a:r>
              <a:rPr lang="es-ES" i="1" dirty="0">
                <a:latin typeface="Calibri" panose="020F0502020204030204" pitchFamily="34" charset="0"/>
                <a:cs typeface="Calibri" panose="020F0502020204030204" pitchFamily="34" charset="0"/>
              </a:rPr>
              <a:t> </a:t>
            </a:r>
            <a:r>
              <a:rPr lang="es-ES" dirty="0">
                <a:latin typeface="Calibri" panose="020F0502020204030204" pitchFamily="34" charset="0"/>
                <a:cs typeface="Calibri" panose="020F0502020204030204" pitchFamily="34" charset="0"/>
              </a:rPr>
              <a:t>se han definido según los eventos de interacción con el repositorio, y cuentan con diferentes etapas, denominadas </a:t>
            </a:r>
            <a:r>
              <a:rPr lang="es-ES" b="1" i="1" dirty="0" err="1">
                <a:latin typeface="Calibri" panose="020F0502020204030204" pitchFamily="34" charset="0"/>
                <a:cs typeface="Calibri" panose="020F0502020204030204" pitchFamily="34" charset="0"/>
              </a:rPr>
              <a:t>jobs</a:t>
            </a:r>
            <a:r>
              <a:rPr lang="es-ES" dirty="0">
                <a:latin typeface="Calibri" panose="020F0502020204030204" pitchFamily="34" charset="0"/>
                <a:cs typeface="Calibri" panose="020F0502020204030204" pitchFamily="34" charset="0"/>
              </a:rPr>
              <a:t>:</a:t>
            </a:r>
          </a:p>
          <a:p>
            <a:pPr marL="0" indent="0" algn="just">
              <a:buNone/>
            </a:pPr>
            <a:endParaRPr lang="es-ES" sz="1800" dirty="0">
              <a:latin typeface="Calibri" panose="020F0502020204030204" pitchFamily="34" charset="0"/>
              <a:cs typeface="Calibri" panose="020F0502020204030204" pitchFamily="34" charset="0"/>
            </a:endParaRPr>
          </a:p>
          <a:p>
            <a:pPr algn="just"/>
            <a:r>
              <a:rPr lang="es-ES" b="1" dirty="0" err="1">
                <a:latin typeface="Calibri" panose="020F0502020204030204" pitchFamily="34" charset="0"/>
                <a:cs typeface="Calibri" panose="020F0502020204030204" pitchFamily="34" charset="0"/>
              </a:rPr>
              <a:t>m</a:t>
            </a:r>
            <a:r>
              <a:rPr lang="es-ES" sz="1800" b="1" dirty="0" err="1">
                <a:latin typeface="Calibri" panose="020F0502020204030204" pitchFamily="34" charset="0"/>
                <a:cs typeface="Calibri" panose="020F0502020204030204" pitchFamily="34" charset="0"/>
              </a:rPr>
              <a:t>ain</a:t>
            </a:r>
            <a:r>
              <a:rPr lang="es-ES" sz="1800" dirty="0">
                <a:latin typeface="Calibri" panose="020F0502020204030204" pitchFamily="34" charset="0"/>
                <a:cs typeface="Calibri" panose="020F0502020204030204" pitchFamily="34" charset="0"/>
              </a:rPr>
              <a:t>: Se disparará por cada </a:t>
            </a:r>
            <a:r>
              <a:rPr lang="es-ES" sz="1800" i="1" dirty="0" err="1">
                <a:latin typeface="Calibri" panose="020F0502020204030204" pitchFamily="34" charset="0"/>
                <a:cs typeface="Calibri" panose="020F0502020204030204" pitchFamily="34" charset="0"/>
              </a:rPr>
              <a:t>push</a:t>
            </a:r>
            <a:r>
              <a:rPr lang="es-ES" sz="1800" i="1" dirty="0">
                <a:latin typeface="Calibri" panose="020F0502020204030204" pitchFamily="34" charset="0"/>
                <a:cs typeface="Calibri" panose="020F0502020204030204" pitchFamily="34" charset="0"/>
              </a:rPr>
              <a:t> </a:t>
            </a:r>
            <a:r>
              <a:rPr lang="es-ES" sz="1800" dirty="0">
                <a:latin typeface="Calibri" panose="020F0502020204030204" pitchFamily="34" charset="0"/>
                <a:cs typeface="Calibri" panose="020F0502020204030204" pitchFamily="34" charset="0"/>
              </a:rPr>
              <a:t>a máster, y se divide en 3 </a:t>
            </a:r>
            <a:r>
              <a:rPr lang="es-ES" sz="1800" i="1" dirty="0" err="1">
                <a:latin typeface="Calibri" panose="020F0502020204030204" pitchFamily="34" charset="0"/>
                <a:cs typeface="Calibri" panose="020F0502020204030204" pitchFamily="34" charset="0"/>
              </a:rPr>
              <a:t>jobs</a:t>
            </a:r>
            <a:endParaRPr lang="es-ES" sz="1800" i="1" dirty="0">
              <a:latin typeface="Calibri" panose="020F0502020204030204" pitchFamily="34" charset="0"/>
              <a:cs typeface="Calibri" panose="020F0502020204030204" pitchFamily="34" charset="0"/>
            </a:endParaRPr>
          </a:p>
          <a:p>
            <a:pPr lvl="1" algn="just"/>
            <a:r>
              <a:rPr lang="en-US" i="1" u="sng" dirty="0">
                <a:latin typeface="Calibri" panose="020F0502020204030204" pitchFamily="34" charset="0"/>
                <a:cs typeface="Calibri" panose="020F0502020204030204" pitchFamily="34" charset="0"/>
              </a:rPr>
              <a:t>Build app without test </a:t>
            </a:r>
            <a:r>
              <a:rPr lang="en-US" dirty="0">
                <a:latin typeface="Calibri" panose="020F0502020204030204" pitchFamily="34" charset="0"/>
                <a:cs typeface="Calibri" panose="020F0502020204030204" pitchFamily="34" charset="0"/>
                <a:sym typeface="Wingdings" panose="05000000000000000000" pitchFamily="2" charset="2"/>
              </a:rPr>
              <a:t> </a:t>
            </a:r>
            <a:r>
              <a:rPr lang="es-ES" dirty="0">
                <a:latin typeface="Calibri" panose="020F0502020204030204" pitchFamily="34" charset="0"/>
                <a:cs typeface="Calibri" panose="020F0502020204030204" pitchFamily="34" charset="0"/>
                <a:sym typeface="Wingdings" panose="05000000000000000000" pitchFamily="2" charset="2"/>
              </a:rPr>
              <a:t>Construye la aplicación sin pasar test y almacena el binario como artefacto.</a:t>
            </a:r>
            <a:endParaRPr lang="en-US" dirty="0">
              <a:latin typeface="Calibri" panose="020F0502020204030204" pitchFamily="34" charset="0"/>
              <a:cs typeface="Calibri" panose="020F0502020204030204" pitchFamily="34" charset="0"/>
            </a:endParaRPr>
          </a:p>
          <a:p>
            <a:pPr lvl="1" algn="just"/>
            <a:r>
              <a:rPr lang="en-US" i="1" u="sng" dirty="0">
                <a:latin typeface="Calibri" panose="020F0502020204030204" pitchFamily="34" charset="0"/>
                <a:cs typeface="Calibri" panose="020F0502020204030204" pitchFamily="34" charset="0"/>
              </a:rPr>
              <a:t>Pass unit test</a:t>
            </a:r>
            <a:r>
              <a:rPr lang="en-US"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sym typeface="Wingdings" panose="05000000000000000000" pitchFamily="2" charset="2"/>
              </a:rPr>
              <a:t> </a:t>
            </a:r>
            <a:r>
              <a:rPr lang="es-ES" dirty="0">
                <a:latin typeface="Calibri" panose="020F0502020204030204" pitchFamily="34" charset="0"/>
                <a:cs typeface="Calibri" panose="020F0502020204030204" pitchFamily="34" charset="0"/>
                <a:sym typeface="Wingdings" panose="05000000000000000000" pitchFamily="2" charset="2"/>
              </a:rPr>
              <a:t>Se pasan </a:t>
            </a:r>
            <a:r>
              <a:rPr lang="es-ES" b="1" dirty="0">
                <a:latin typeface="Calibri" panose="020F0502020204030204" pitchFamily="34" charset="0"/>
                <a:cs typeface="Calibri" panose="020F0502020204030204" pitchFamily="34" charset="0"/>
                <a:sym typeface="Wingdings" panose="05000000000000000000" pitchFamily="2" charset="2"/>
              </a:rPr>
              <a:t>test unitarios </a:t>
            </a:r>
            <a:r>
              <a:rPr lang="es-ES" dirty="0">
                <a:latin typeface="Calibri" panose="020F0502020204030204" pitchFamily="34" charset="0"/>
                <a:cs typeface="Calibri" panose="020F0502020204030204" pitchFamily="34" charset="0"/>
                <a:sym typeface="Wingdings" panose="05000000000000000000" pitchFamily="2" charset="2"/>
              </a:rPr>
              <a:t>empleando el artefacto construido en el </a:t>
            </a:r>
            <a:r>
              <a:rPr lang="es-ES" i="1" dirty="0" err="1">
                <a:latin typeface="Calibri" panose="020F0502020204030204" pitchFamily="34" charset="0"/>
                <a:cs typeface="Calibri" panose="020F0502020204030204" pitchFamily="34" charset="0"/>
                <a:sym typeface="Wingdings" panose="05000000000000000000" pitchFamily="2" charset="2"/>
              </a:rPr>
              <a:t>job</a:t>
            </a:r>
            <a:r>
              <a:rPr lang="es-ES" dirty="0">
                <a:latin typeface="Calibri" panose="020F0502020204030204" pitchFamily="34" charset="0"/>
                <a:cs typeface="Calibri" panose="020F0502020204030204" pitchFamily="34" charset="0"/>
                <a:sym typeface="Wingdings" panose="05000000000000000000" pitchFamily="2" charset="2"/>
              </a:rPr>
              <a:t> anterior.</a:t>
            </a:r>
            <a:endParaRPr lang="en-US" u="sng" dirty="0">
              <a:latin typeface="Calibri" panose="020F0502020204030204" pitchFamily="34" charset="0"/>
              <a:cs typeface="Calibri" panose="020F0502020204030204" pitchFamily="34" charset="0"/>
            </a:endParaRPr>
          </a:p>
          <a:p>
            <a:pPr lvl="1" algn="just"/>
            <a:r>
              <a:rPr lang="es-ES" i="1" u="sng" dirty="0" err="1">
                <a:latin typeface="Calibri" panose="020F0502020204030204" pitchFamily="34" charset="0"/>
                <a:cs typeface="Calibri" panose="020F0502020204030204" pitchFamily="34" charset="0"/>
              </a:rPr>
              <a:t>Analyze</a:t>
            </a:r>
            <a:r>
              <a:rPr lang="es-ES" i="1" u="sng" dirty="0">
                <a:latin typeface="Calibri" panose="020F0502020204030204" pitchFamily="34" charset="0"/>
                <a:cs typeface="Calibri" panose="020F0502020204030204" pitchFamily="34" charset="0"/>
              </a:rPr>
              <a:t> </a:t>
            </a:r>
            <a:r>
              <a:rPr lang="es-ES" i="1" u="sng" dirty="0" err="1">
                <a:latin typeface="Calibri" panose="020F0502020204030204" pitchFamily="34" charset="0"/>
                <a:cs typeface="Calibri" panose="020F0502020204030204" pitchFamily="34" charset="0"/>
              </a:rPr>
              <a:t>code</a:t>
            </a:r>
            <a:r>
              <a:rPr lang="es-ES" i="1" u="sng" dirty="0">
                <a:latin typeface="Calibri" panose="020F0502020204030204" pitchFamily="34" charset="0"/>
                <a:cs typeface="Calibri" panose="020F0502020204030204" pitchFamily="34" charset="0"/>
              </a:rPr>
              <a:t> </a:t>
            </a:r>
            <a:r>
              <a:rPr lang="es-ES" i="1" u="sng" dirty="0" err="1">
                <a:latin typeface="Calibri" panose="020F0502020204030204" pitchFamily="34" charset="0"/>
                <a:cs typeface="Calibri" panose="020F0502020204030204" pitchFamily="34" charset="0"/>
              </a:rPr>
              <a:t>with</a:t>
            </a:r>
            <a:r>
              <a:rPr lang="es-ES" i="1" u="sng" dirty="0">
                <a:latin typeface="Calibri" panose="020F0502020204030204" pitchFamily="34" charset="0"/>
                <a:cs typeface="Calibri" panose="020F0502020204030204" pitchFamily="34" charset="0"/>
              </a:rPr>
              <a:t> </a:t>
            </a:r>
            <a:r>
              <a:rPr lang="es-ES" i="1" u="sng" dirty="0" err="1">
                <a:latin typeface="Calibri" panose="020F0502020204030204" pitchFamily="34" charset="0"/>
                <a:cs typeface="Calibri" panose="020F0502020204030204" pitchFamily="34" charset="0"/>
              </a:rPr>
              <a:t>SonarCloud</a:t>
            </a:r>
            <a:r>
              <a:rPr lang="es-ES" i="1" dirty="0">
                <a:latin typeface="Calibri" panose="020F0502020204030204" pitchFamily="34" charset="0"/>
                <a:cs typeface="Calibri" panose="020F0502020204030204" pitchFamily="34" charset="0"/>
              </a:rPr>
              <a:t> </a:t>
            </a:r>
            <a:r>
              <a:rPr lang="es-ES" dirty="0">
                <a:latin typeface="Calibri" panose="020F0502020204030204" pitchFamily="34" charset="0"/>
                <a:cs typeface="Calibri" panose="020F0502020204030204" pitchFamily="34" charset="0"/>
                <a:sym typeface="Wingdings" panose="05000000000000000000" pitchFamily="2" charset="2"/>
              </a:rPr>
              <a:t> Se analiza la calidad del código empleando el artefacto del </a:t>
            </a:r>
            <a:r>
              <a:rPr lang="es-ES" i="1" dirty="0" err="1">
                <a:latin typeface="Calibri" panose="020F0502020204030204" pitchFamily="34" charset="0"/>
                <a:cs typeface="Calibri" panose="020F0502020204030204" pitchFamily="34" charset="0"/>
                <a:sym typeface="Wingdings" panose="05000000000000000000" pitchFamily="2" charset="2"/>
              </a:rPr>
              <a:t>job</a:t>
            </a:r>
            <a:r>
              <a:rPr lang="es-ES" i="1" dirty="0">
                <a:latin typeface="Calibri" panose="020F0502020204030204" pitchFamily="34" charset="0"/>
                <a:cs typeface="Calibri" panose="020F0502020204030204" pitchFamily="34" charset="0"/>
                <a:sym typeface="Wingdings" panose="05000000000000000000" pitchFamily="2" charset="2"/>
              </a:rPr>
              <a:t> </a:t>
            </a:r>
            <a:r>
              <a:rPr lang="es-ES" dirty="0">
                <a:latin typeface="Calibri" panose="020F0502020204030204" pitchFamily="34" charset="0"/>
                <a:cs typeface="Calibri" panose="020F0502020204030204" pitchFamily="34" charset="0"/>
                <a:sym typeface="Wingdings" panose="05000000000000000000" pitchFamily="2" charset="2"/>
              </a:rPr>
              <a:t>inicial.</a:t>
            </a:r>
            <a:endParaRPr lang="es-ES" u="sng"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85629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81E94B54-7E0F-4B8F-AECA-C278C3E75BEB}"/>
              </a:ext>
            </a:extLst>
          </p:cNvPr>
          <p:cNvGrpSpPr/>
          <p:nvPr/>
        </p:nvGrpSpPr>
        <p:grpSpPr>
          <a:xfrm>
            <a:off x="1" y="714375"/>
            <a:ext cx="11889104" cy="506730"/>
            <a:chOff x="465761" y="714375"/>
            <a:chExt cx="11423343" cy="506730"/>
          </a:xfrm>
        </p:grpSpPr>
        <p:sp>
          <p:nvSpPr>
            <p:cNvPr id="12" name="Rectángulo 11">
              <a:extLst>
                <a:ext uri="{FF2B5EF4-FFF2-40B4-BE49-F238E27FC236}">
                  <a16:creationId xmlns:a16="http://schemas.microsoft.com/office/drawing/2014/main" id="{531720F0-D26E-4CCE-BEF1-5AE14C8D9FC1}"/>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isósceles 12">
              <a:extLst>
                <a:ext uri="{FF2B5EF4-FFF2-40B4-BE49-F238E27FC236}">
                  <a16:creationId xmlns:a16="http://schemas.microsoft.com/office/drawing/2014/main" id="{1D9B3DDA-5683-4C34-9F15-04D657A959A4}"/>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ítulo 1">
            <a:extLst>
              <a:ext uri="{FF2B5EF4-FFF2-40B4-BE49-F238E27FC236}">
                <a16:creationId xmlns:a16="http://schemas.microsoft.com/office/drawing/2014/main" id="{FF8EDDF9-7E1F-4D14-8164-BDFE0CC487A4}"/>
              </a:ext>
            </a:extLst>
          </p:cNvPr>
          <p:cNvSpPr>
            <a:spLocks noGrp="1"/>
          </p:cNvSpPr>
          <p:nvPr>
            <p:ph type="title"/>
          </p:nvPr>
        </p:nvSpPr>
        <p:spPr/>
        <p:txBody>
          <a:bodyPr/>
          <a:lstStyle/>
          <a:p>
            <a:r>
              <a:rPr lang="es-ES" dirty="0">
                <a:solidFill>
                  <a:schemeClr val="bg1"/>
                </a:solidFill>
                <a:latin typeface="Calibri" panose="020F0502020204030204" pitchFamily="34" charset="0"/>
                <a:cs typeface="Calibri" panose="020F0502020204030204" pitchFamily="34" charset="0"/>
              </a:rPr>
              <a:t>App Spring: Integración continua</a:t>
            </a:r>
          </a:p>
        </p:txBody>
      </p:sp>
      <p:sp>
        <p:nvSpPr>
          <p:cNvPr id="18" name="Marcador de contenido 2">
            <a:extLst>
              <a:ext uri="{FF2B5EF4-FFF2-40B4-BE49-F238E27FC236}">
                <a16:creationId xmlns:a16="http://schemas.microsoft.com/office/drawing/2014/main" id="{7DD7D3A2-2FC3-47CC-9123-A812CE879C3F}"/>
              </a:ext>
            </a:extLst>
          </p:cNvPr>
          <p:cNvSpPr>
            <a:spLocks noGrp="1"/>
          </p:cNvSpPr>
          <p:nvPr>
            <p:ph idx="1"/>
          </p:nvPr>
        </p:nvSpPr>
        <p:spPr>
          <a:xfrm>
            <a:off x="2036397" y="1905000"/>
            <a:ext cx="9527336" cy="4565333"/>
          </a:xfrm>
        </p:spPr>
        <p:txBody>
          <a:bodyPr>
            <a:normAutofit/>
          </a:bodyPr>
          <a:lstStyle/>
          <a:p>
            <a:pPr algn="just"/>
            <a:r>
              <a:rPr lang="es-ES" sz="1800" b="1" dirty="0" err="1">
                <a:latin typeface="Calibri" panose="020F0502020204030204" pitchFamily="34" charset="0"/>
                <a:cs typeface="Calibri" panose="020F0502020204030204" pitchFamily="34" charset="0"/>
              </a:rPr>
              <a:t>pullrequest</a:t>
            </a:r>
            <a:r>
              <a:rPr lang="es-ES" sz="1800" dirty="0">
                <a:latin typeface="Calibri" panose="020F0502020204030204" pitchFamily="34" charset="0"/>
                <a:cs typeface="Calibri" panose="020F0502020204030204" pitchFamily="34" charset="0"/>
              </a:rPr>
              <a:t>: Por cada </a:t>
            </a:r>
            <a:r>
              <a:rPr lang="es-ES" sz="1800" i="1" dirty="0" err="1">
                <a:latin typeface="Calibri" panose="020F0502020204030204" pitchFamily="34" charset="0"/>
                <a:cs typeface="Calibri" panose="020F0502020204030204" pitchFamily="34" charset="0"/>
              </a:rPr>
              <a:t>merge</a:t>
            </a:r>
            <a:r>
              <a:rPr lang="es-ES" sz="1800" i="1" dirty="0">
                <a:latin typeface="Calibri" panose="020F0502020204030204" pitchFamily="34" charset="0"/>
                <a:cs typeface="Calibri" panose="020F0502020204030204" pitchFamily="34" charset="0"/>
              </a:rPr>
              <a:t> </a:t>
            </a:r>
            <a:r>
              <a:rPr lang="es-ES" sz="1800" dirty="0">
                <a:latin typeface="Calibri" panose="020F0502020204030204" pitchFamily="34" charset="0"/>
                <a:cs typeface="Calibri" panose="020F0502020204030204" pitchFamily="34" charset="0"/>
              </a:rPr>
              <a:t>a máster y de forma programada cada día a las 00:00 AM</a:t>
            </a:r>
            <a:endParaRPr lang="es-ES" sz="1800" i="1" dirty="0">
              <a:latin typeface="Calibri" panose="020F0502020204030204" pitchFamily="34" charset="0"/>
              <a:cs typeface="Calibri" panose="020F0502020204030204" pitchFamily="34" charset="0"/>
            </a:endParaRPr>
          </a:p>
          <a:p>
            <a:pPr lvl="1" algn="just"/>
            <a:r>
              <a:rPr lang="en-US" i="1" u="sng" dirty="0">
                <a:latin typeface="Calibri" panose="020F0502020204030204" pitchFamily="34" charset="0"/>
                <a:cs typeface="Calibri" panose="020F0502020204030204" pitchFamily="34" charset="0"/>
              </a:rPr>
              <a:t>Build app with all test </a:t>
            </a:r>
            <a:r>
              <a:rPr lang="en-US" dirty="0">
                <a:latin typeface="Calibri" panose="020F0502020204030204" pitchFamily="34" charset="0"/>
                <a:cs typeface="Calibri" panose="020F0502020204030204" pitchFamily="34" charset="0"/>
                <a:sym typeface="Wingdings" panose="05000000000000000000" pitchFamily="2" charset="2"/>
              </a:rPr>
              <a:t> </a:t>
            </a:r>
            <a:r>
              <a:rPr lang="es-ES" dirty="0">
                <a:latin typeface="Calibri" panose="020F0502020204030204" pitchFamily="34" charset="0"/>
                <a:cs typeface="Calibri" panose="020F0502020204030204" pitchFamily="34" charset="0"/>
                <a:sym typeface="Wingdings" panose="05000000000000000000" pitchFamily="2" charset="2"/>
              </a:rPr>
              <a:t>Construye la aplicación pasando todos los test.</a:t>
            </a:r>
            <a:endParaRPr lang="en-US" dirty="0">
              <a:latin typeface="Calibri" panose="020F0502020204030204" pitchFamily="34" charset="0"/>
              <a:cs typeface="Calibri" panose="020F0502020204030204" pitchFamily="34" charset="0"/>
            </a:endParaRPr>
          </a:p>
          <a:p>
            <a:pPr lvl="1" algn="just"/>
            <a:r>
              <a:rPr lang="es-ES" i="1" u="sng" dirty="0" err="1">
                <a:latin typeface="Calibri" panose="020F0502020204030204" pitchFamily="34" charset="0"/>
                <a:cs typeface="Calibri" panose="020F0502020204030204" pitchFamily="34" charset="0"/>
              </a:rPr>
              <a:t>Analyze</a:t>
            </a:r>
            <a:r>
              <a:rPr lang="es-ES" i="1" u="sng" dirty="0">
                <a:latin typeface="Calibri" panose="020F0502020204030204" pitchFamily="34" charset="0"/>
                <a:cs typeface="Calibri" panose="020F0502020204030204" pitchFamily="34" charset="0"/>
              </a:rPr>
              <a:t> </a:t>
            </a:r>
            <a:r>
              <a:rPr lang="es-ES" i="1" u="sng" dirty="0" err="1">
                <a:latin typeface="Calibri" panose="020F0502020204030204" pitchFamily="34" charset="0"/>
                <a:cs typeface="Calibri" panose="020F0502020204030204" pitchFamily="34" charset="0"/>
              </a:rPr>
              <a:t>code</a:t>
            </a:r>
            <a:r>
              <a:rPr lang="es-ES" i="1" u="sng" dirty="0">
                <a:latin typeface="Calibri" panose="020F0502020204030204" pitchFamily="34" charset="0"/>
                <a:cs typeface="Calibri" panose="020F0502020204030204" pitchFamily="34" charset="0"/>
              </a:rPr>
              <a:t> </a:t>
            </a:r>
            <a:r>
              <a:rPr lang="es-ES" i="1" u="sng" dirty="0" err="1">
                <a:latin typeface="Calibri" panose="020F0502020204030204" pitchFamily="34" charset="0"/>
                <a:cs typeface="Calibri" panose="020F0502020204030204" pitchFamily="34" charset="0"/>
              </a:rPr>
              <a:t>with</a:t>
            </a:r>
            <a:r>
              <a:rPr lang="es-ES" i="1" u="sng" dirty="0">
                <a:latin typeface="Calibri" panose="020F0502020204030204" pitchFamily="34" charset="0"/>
                <a:cs typeface="Calibri" panose="020F0502020204030204" pitchFamily="34" charset="0"/>
              </a:rPr>
              <a:t> </a:t>
            </a:r>
            <a:r>
              <a:rPr lang="es-ES" i="1" u="sng" dirty="0" err="1">
                <a:latin typeface="Calibri" panose="020F0502020204030204" pitchFamily="34" charset="0"/>
                <a:cs typeface="Calibri" panose="020F0502020204030204" pitchFamily="34" charset="0"/>
              </a:rPr>
              <a:t>SonarCloud</a:t>
            </a:r>
            <a:r>
              <a:rPr lang="es-ES" i="1" dirty="0">
                <a:latin typeface="Calibri" panose="020F0502020204030204" pitchFamily="34" charset="0"/>
                <a:cs typeface="Calibri" panose="020F0502020204030204" pitchFamily="34" charset="0"/>
              </a:rPr>
              <a:t> </a:t>
            </a:r>
            <a:r>
              <a:rPr lang="es-ES" dirty="0">
                <a:latin typeface="Calibri" panose="020F0502020204030204" pitchFamily="34" charset="0"/>
                <a:cs typeface="Calibri" panose="020F0502020204030204" pitchFamily="34" charset="0"/>
                <a:sym typeface="Wingdings" panose="05000000000000000000" pitchFamily="2" charset="2"/>
              </a:rPr>
              <a:t> Se analiza la calidad del código después de pasar todos los test.</a:t>
            </a:r>
            <a:endParaRPr lang="es-ES" u="sng"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algn="just"/>
            <a:r>
              <a:rPr lang="es-ES" sz="1800" b="1" dirty="0" err="1">
                <a:latin typeface="Calibri" panose="020F0502020204030204" pitchFamily="34" charset="0"/>
                <a:cs typeface="Calibri" panose="020F0502020204030204" pitchFamily="34" charset="0"/>
              </a:rPr>
              <a:t>release</a:t>
            </a:r>
            <a:r>
              <a:rPr lang="es-ES" sz="1800" dirty="0">
                <a:latin typeface="Calibri" panose="020F0502020204030204" pitchFamily="34" charset="0"/>
                <a:cs typeface="Calibri" panose="020F0502020204030204" pitchFamily="34" charset="0"/>
              </a:rPr>
              <a:t>: Se disparará con la publicación de cada nueva </a:t>
            </a:r>
            <a:r>
              <a:rPr lang="es-ES" sz="1800" i="1" dirty="0" err="1">
                <a:latin typeface="Calibri" panose="020F0502020204030204" pitchFamily="34" charset="0"/>
                <a:cs typeface="Calibri" panose="020F0502020204030204" pitchFamily="34" charset="0"/>
              </a:rPr>
              <a:t>release</a:t>
            </a:r>
            <a:endParaRPr lang="es-ES" sz="1800" i="1" dirty="0">
              <a:latin typeface="Calibri" panose="020F0502020204030204" pitchFamily="34" charset="0"/>
              <a:cs typeface="Calibri" panose="020F0502020204030204" pitchFamily="34" charset="0"/>
            </a:endParaRPr>
          </a:p>
          <a:p>
            <a:pPr lvl="1" algn="just"/>
            <a:r>
              <a:rPr lang="en-US" i="1" u="sng" dirty="0">
                <a:latin typeface="Calibri" panose="020F0502020204030204" pitchFamily="34" charset="0"/>
                <a:cs typeface="Calibri" panose="020F0502020204030204" pitchFamily="34" charset="0"/>
              </a:rPr>
              <a:t>Build app with all test </a:t>
            </a:r>
            <a:r>
              <a:rPr lang="en-US" dirty="0">
                <a:latin typeface="Calibri" panose="020F0502020204030204" pitchFamily="34" charset="0"/>
                <a:cs typeface="Calibri" panose="020F0502020204030204" pitchFamily="34" charset="0"/>
                <a:sym typeface="Wingdings" panose="05000000000000000000" pitchFamily="2" charset="2"/>
              </a:rPr>
              <a:t> </a:t>
            </a:r>
            <a:r>
              <a:rPr lang="es-ES" dirty="0">
                <a:latin typeface="Calibri" panose="020F0502020204030204" pitchFamily="34" charset="0"/>
                <a:cs typeface="Calibri" panose="020F0502020204030204" pitchFamily="34" charset="0"/>
                <a:sym typeface="Wingdings" panose="05000000000000000000" pitchFamily="2" charset="2"/>
              </a:rPr>
              <a:t>Construye la aplicación pasando todos los test.</a:t>
            </a:r>
            <a:endParaRPr lang="en-US" dirty="0">
              <a:latin typeface="Calibri" panose="020F0502020204030204" pitchFamily="34" charset="0"/>
              <a:cs typeface="Calibri" panose="020F0502020204030204" pitchFamily="34" charset="0"/>
            </a:endParaRPr>
          </a:p>
          <a:p>
            <a:pPr lvl="1" algn="just"/>
            <a:r>
              <a:rPr lang="en-US" i="1" u="sng" dirty="0">
                <a:latin typeface="Calibri" panose="020F0502020204030204" pitchFamily="34" charset="0"/>
                <a:cs typeface="Calibri" panose="020F0502020204030204" pitchFamily="34" charset="0"/>
              </a:rPr>
              <a:t>Build &amp; push docker image</a:t>
            </a:r>
            <a:r>
              <a:rPr lang="en-US"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sym typeface="Wingdings" panose="05000000000000000000" pitchFamily="2" charset="2"/>
              </a:rPr>
              <a:t> </a:t>
            </a:r>
            <a:r>
              <a:rPr lang="es-ES" dirty="0">
                <a:latin typeface="Calibri" panose="020F0502020204030204" pitchFamily="34" charset="0"/>
                <a:cs typeface="Calibri" panose="020F0502020204030204" pitchFamily="34" charset="0"/>
                <a:sym typeface="Wingdings" panose="05000000000000000000" pitchFamily="2" charset="2"/>
              </a:rPr>
              <a:t>Se construye y publica la imagen Docker en el repositorio </a:t>
            </a:r>
            <a:r>
              <a:rPr lang="es-ES" b="1" i="1" dirty="0" err="1">
                <a:latin typeface="Calibri" panose="020F0502020204030204" pitchFamily="34" charset="0"/>
                <a:cs typeface="Calibri" panose="020F0502020204030204" pitchFamily="34" charset="0"/>
                <a:sym typeface="Wingdings" panose="05000000000000000000" pitchFamily="2" charset="2"/>
              </a:rPr>
              <a:t>DockerHub</a:t>
            </a:r>
            <a:r>
              <a:rPr lang="es-ES" b="1" i="1" dirty="0">
                <a:latin typeface="Calibri" panose="020F0502020204030204" pitchFamily="34" charset="0"/>
                <a:cs typeface="Calibri" panose="020F0502020204030204" pitchFamily="34" charset="0"/>
                <a:sym typeface="Wingdings" panose="05000000000000000000" pitchFamily="2" charset="2"/>
              </a:rPr>
              <a:t>.</a:t>
            </a:r>
            <a:endParaRPr lang="en-US" b="1" i="1" u="sng"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p:txBody>
      </p:sp>
      <p:pic>
        <p:nvPicPr>
          <p:cNvPr id="4100" name="Picture 4" descr="From TravisCI to GitHub Actions - CustomInk Technology Blog">
            <a:extLst>
              <a:ext uri="{FF2B5EF4-FFF2-40B4-BE49-F238E27FC236}">
                <a16:creationId xmlns:a16="http://schemas.microsoft.com/office/drawing/2014/main" id="{48F26205-635F-4A98-B997-BB89CDEA8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186" y="5045585"/>
            <a:ext cx="4163628" cy="12907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7655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81E94B54-7E0F-4B8F-AECA-C278C3E75BEB}"/>
              </a:ext>
            </a:extLst>
          </p:cNvPr>
          <p:cNvGrpSpPr/>
          <p:nvPr/>
        </p:nvGrpSpPr>
        <p:grpSpPr>
          <a:xfrm>
            <a:off x="1" y="714375"/>
            <a:ext cx="11889104" cy="506730"/>
            <a:chOff x="465761" y="714375"/>
            <a:chExt cx="11423343" cy="506730"/>
          </a:xfrm>
        </p:grpSpPr>
        <p:sp>
          <p:nvSpPr>
            <p:cNvPr id="12" name="Rectángulo 11">
              <a:extLst>
                <a:ext uri="{FF2B5EF4-FFF2-40B4-BE49-F238E27FC236}">
                  <a16:creationId xmlns:a16="http://schemas.microsoft.com/office/drawing/2014/main" id="{531720F0-D26E-4CCE-BEF1-5AE14C8D9FC1}"/>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isósceles 12">
              <a:extLst>
                <a:ext uri="{FF2B5EF4-FFF2-40B4-BE49-F238E27FC236}">
                  <a16:creationId xmlns:a16="http://schemas.microsoft.com/office/drawing/2014/main" id="{1D9B3DDA-5683-4C34-9F15-04D657A959A4}"/>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ítulo 1">
            <a:extLst>
              <a:ext uri="{FF2B5EF4-FFF2-40B4-BE49-F238E27FC236}">
                <a16:creationId xmlns:a16="http://schemas.microsoft.com/office/drawing/2014/main" id="{FF8EDDF9-7E1F-4D14-8164-BDFE0CC487A4}"/>
              </a:ext>
            </a:extLst>
          </p:cNvPr>
          <p:cNvSpPr>
            <a:spLocks noGrp="1"/>
          </p:cNvSpPr>
          <p:nvPr>
            <p:ph type="title"/>
          </p:nvPr>
        </p:nvSpPr>
        <p:spPr/>
        <p:txBody>
          <a:bodyPr/>
          <a:lstStyle/>
          <a:p>
            <a:r>
              <a:rPr lang="es-ES" dirty="0">
                <a:solidFill>
                  <a:schemeClr val="bg1"/>
                </a:solidFill>
                <a:latin typeface="Calibri" panose="020F0502020204030204" pitchFamily="34" charset="0"/>
                <a:cs typeface="Calibri" panose="020F0502020204030204" pitchFamily="34" charset="0"/>
              </a:rPr>
              <a:t>App Spring: Despliegue continuo</a:t>
            </a:r>
          </a:p>
        </p:txBody>
      </p:sp>
      <p:sp>
        <p:nvSpPr>
          <p:cNvPr id="18" name="Marcador de contenido 2">
            <a:extLst>
              <a:ext uri="{FF2B5EF4-FFF2-40B4-BE49-F238E27FC236}">
                <a16:creationId xmlns:a16="http://schemas.microsoft.com/office/drawing/2014/main" id="{7DD7D3A2-2FC3-47CC-9123-A812CE879C3F}"/>
              </a:ext>
            </a:extLst>
          </p:cNvPr>
          <p:cNvSpPr>
            <a:spLocks noGrp="1"/>
          </p:cNvSpPr>
          <p:nvPr>
            <p:ph idx="1"/>
          </p:nvPr>
        </p:nvSpPr>
        <p:spPr>
          <a:xfrm>
            <a:off x="2036397" y="1482571"/>
            <a:ext cx="9527336" cy="5246703"/>
          </a:xfrm>
        </p:spPr>
        <p:txBody>
          <a:bodyPr>
            <a:normAutofit/>
          </a:bodyPr>
          <a:lstStyle/>
          <a:p>
            <a:pPr marL="0" indent="0" algn="just">
              <a:buNone/>
            </a:pPr>
            <a:r>
              <a:rPr lang="es-ES" dirty="0">
                <a:latin typeface="Calibri" panose="020F0502020204030204" pitchFamily="34" charset="0"/>
                <a:cs typeface="Calibri" panose="020F0502020204030204" pitchFamily="34" charset="0"/>
              </a:rPr>
              <a:t>Respecto al entorno </a:t>
            </a:r>
            <a:r>
              <a:rPr lang="es-ES" b="1" dirty="0">
                <a:latin typeface="Calibri" panose="020F0502020204030204" pitchFamily="34" charset="0"/>
                <a:cs typeface="Calibri" panose="020F0502020204030204" pitchFamily="34" charset="0"/>
              </a:rPr>
              <a:t>CD</a:t>
            </a:r>
            <a:r>
              <a:rPr lang="es-ES" dirty="0">
                <a:latin typeface="Calibri" panose="020F0502020204030204" pitchFamily="34" charset="0"/>
                <a:cs typeface="Calibri" panose="020F0502020204030204" pitchFamily="34" charset="0"/>
              </a:rPr>
              <a:t>, o implementación de despliegue continuo de aplicaciones, se decidió emplear la herramienta </a:t>
            </a:r>
            <a:r>
              <a:rPr lang="es-ES" b="1" i="1" dirty="0" err="1">
                <a:latin typeface="Calibri" panose="020F0502020204030204" pitchFamily="34" charset="0"/>
                <a:cs typeface="Calibri" panose="020F0502020204030204" pitchFamily="34" charset="0"/>
              </a:rPr>
              <a:t>FluxCD</a:t>
            </a:r>
            <a:r>
              <a:rPr lang="es-ES" b="1" i="1" dirty="0">
                <a:latin typeface="Calibri" panose="020F0502020204030204" pitchFamily="34" charset="0"/>
                <a:cs typeface="Calibri" panose="020F0502020204030204" pitchFamily="34" charset="0"/>
              </a:rPr>
              <a:t>.</a:t>
            </a:r>
          </a:p>
          <a:p>
            <a:pPr marL="0" indent="0" algn="just">
              <a:buNone/>
            </a:pPr>
            <a:r>
              <a:rPr lang="es-ES" dirty="0">
                <a:latin typeface="Calibri" panose="020F0502020204030204" pitchFamily="34" charset="0"/>
                <a:cs typeface="Calibri" panose="020F0502020204030204" pitchFamily="34" charset="0"/>
              </a:rPr>
              <a:t>Dicha utilidad aprovecha su máximo potencial en el contexto de un flujo de trabajo poniendo en el centro de atención los repositorios </a:t>
            </a:r>
            <a:r>
              <a:rPr lang="es-ES" i="1" dirty="0">
                <a:latin typeface="Calibri" panose="020F0502020204030204" pitchFamily="34" charset="0"/>
                <a:cs typeface="Calibri" panose="020F0502020204030204" pitchFamily="34" charset="0"/>
              </a:rPr>
              <a:t>Git</a:t>
            </a:r>
            <a:r>
              <a:rPr lang="es-ES" dirty="0">
                <a:latin typeface="Calibri" panose="020F0502020204030204" pitchFamily="34" charset="0"/>
                <a:cs typeface="Calibri" panose="020F0502020204030204" pitchFamily="34" charset="0"/>
              </a:rPr>
              <a:t>, utilizando estos como única fuente de verdad.</a:t>
            </a: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r>
              <a:rPr lang="es-ES" dirty="0">
                <a:latin typeface="Calibri" panose="020F0502020204030204" pitchFamily="34" charset="0"/>
                <a:cs typeface="Calibri" panose="020F0502020204030204" pitchFamily="34" charset="0"/>
              </a:rPr>
              <a:t>Esta resulta la base de la filosofía </a:t>
            </a:r>
            <a:r>
              <a:rPr lang="es-ES" b="1" i="1" dirty="0" err="1">
                <a:latin typeface="Calibri" panose="020F0502020204030204" pitchFamily="34" charset="0"/>
                <a:cs typeface="Calibri" panose="020F0502020204030204" pitchFamily="34" charset="0"/>
              </a:rPr>
              <a:t>GitOps</a:t>
            </a:r>
            <a:r>
              <a:rPr lang="es-ES" dirty="0">
                <a:latin typeface="Calibri" panose="020F0502020204030204" pitchFamily="34" charset="0"/>
                <a:cs typeface="Calibri" panose="020F0502020204030204" pitchFamily="34" charset="0"/>
              </a:rPr>
              <a:t>, un conjunto de buenas prácticas para unificar el despliegue, la gestión y monitorización del clúster y las aplicaciones.</a:t>
            </a:r>
          </a:p>
          <a:p>
            <a:pPr marL="0" indent="0" algn="just">
              <a:buNone/>
            </a:pPr>
            <a:endParaRPr lang="es-ES" b="1" dirty="0">
              <a:latin typeface="Calibri" panose="020F0502020204030204" pitchFamily="34" charset="0"/>
              <a:cs typeface="Calibri" panose="020F0502020204030204" pitchFamily="34" charset="0"/>
            </a:endParaRPr>
          </a:p>
        </p:txBody>
      </p:sp>
      <p:pic>
        <p:nvPicPr>
          <p:cNvPr id="15" name="Imagen11">
            <a:extLst>
              <a:ext uri="{FF2B5EF4-FFF2-40B4-BE49-F238E27FC236}">
                <a16:creationId xmlns:a16="http://schemas.microsoft.com/office/drawing/2014/main" id="{34524398-6AC2-414F-94E0-790E47B55310}"/>
              </a:ext>
            </a:extLst>
          </p:cNvPr>
          <p:cNvPicPr/>
          <p:nvPr/>
        </p:nvPicPr>
        <p:blipFill>
          <a:blip r:embed="rId2" cstate="print">
            <a:lum/>
            <a:alphaModFix/>
            <a:extLst>
              <a:ext uri="{28A0092B-C50C-407E-A947-70E740481C1C}">
                <a14:useLocalDpi xmlns:a14="http://schemas.microsoft.com/office/drawing/2010/main" val="0"/>
              </a:ext>
            </a:extLst>
          </a:blip>
          <a:srcRect/>
          <a:stretch>
            <a:fillRect/>
          </a:stretch>
        </p:blipFill>
        <p:spPr>
          <a:xfrm>
            <a:off x="3119986" y="3023058"/>
            <a:ext cx="5952027" cy="2352371"/>
          </a:xfrm>
          <a:prstGeom prst="rect">
            <a:avLst/>
          </a:prstGeom>
          <a:ln>
            <a:noFill/>
          </a:ln>
          <a:effectLst>
            <a:softEdge rad="112500"/>
          </a:effectLst>
        </p:spPr>
      </p:pic>
    </p:spTree>
    <p:extLst>
      <p:ext uri="{BB962C8B-B14F-4D97-AF65-F5344CB8AC3E}">
        <p14:creationId xmlns:p14="http://schemas.microsoft.com/office/powerpoint/2010/main" val="225155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81E94B54-7E0F-4B8F-AECA-C278C3E75BEB}"/>
              </a:ext>
            </a:extLst>
          </p:cNvPr>
          <p:cNvGrpSpPr/>
          <p:nvPr/>
        </p:nvGrpSpPr>
        <p:grpSpPr>
          <a:xfrm>
            <a:off x="1" y="714375"/>
            <a:ext cx="11889104" cy="506730"/>
            <a:chOff x="465761" y="714375"/>
            <a:chExt cx="11423343" cy="506730"/>
          </a:xfrm>
        </p:grpSpPr>
        <p:sp>
          <p:nvSpPr>
            <p:cNvPr id="12" name="Rectángulo 11">
              <a:extLst>
                <a:ext uri="{FF2B5EF4-FFF2-40B4-BE49-F238E27FC236}">
                  <a16:creationId xmlns:a16="http://schemas.microsoft.com/office/drawing/2014/main" id="{531720F0-D26E-4CCE-BEF1-5AE14C8D9FC1}"/>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isósceles 12">
              <a:extLst>
                <a:ext uri="{FF2B5EF4-FFF2-40B4-BE49-F238E27FC236}">
                  <a16:creationId xmlns:a16="http://schemas.microsoft.com/office/drawing/2014/main" id="{1D9B3DDA-5683-4C34-9F15-04D657A959A4}"/>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ítulo 1">
            <a:extLst>
              <a:ext uri="{FF2B5EF4-FFF2-40B4-BE49-F238E27FC236}">
                <a16:creationId xmlns:a16="http://schemas.microsoft.com/office/drawing/2014/main" id="{FF8EDDF9-7E1F-4D14-8164-BDFE0CC487A4}"/>
              </a:ext>
            </a:extLst>
          </p:cNvPr>
          <p:cNvSpPr>
            <a:spLocks noGrp="1"/>
          </p:cNvSpPr>
          <p:nvPr>
            <p:ph type="title"/>
          </p:nvPr>
        </p:nvSpPr>
        <p:spPr/>
        <p:txBody>
          <a:bodyPr/>
          <a:lstStyle/>
          <a:p>
            <a:r>
              <a:rPr lang="es-ES" dirty="0">
                <a:solidFill>
                  <a:schemeClr val="bg1"/>
                </a:solidFill>
                <a:latin typeface="Calibri" panose="020F0502020204030204" pitchFamily="34" charset="0"/>
                <a:cs typeface="Calibri" panose="020F0502020204030204" pitchFamily="34" charset="0"/>
              </a:rPr>
              <a:t>App Spring: Despliegue continuo</a:t>
            </a:r>
          </a:p>
        </p:txBody>
      </p:sp>
      <p:sp>
        <p:nvSpPr>
          <p:cNvPr id="18" name="Marcador de contenido 2">
            <a:extLst>
              <a:ext uri="{FF2B5EF4-FFF2-40B4-BE49-F238E27FC236}">
                <a16:creationId xmlns:a16="http://schemas.microsoft.com/office/drawing/2014/main" id="{7DD7D3A2-2FC3-47CC-9123-A812CE879C3F}"/>
              </a:ext>
            </a:extLst>
          </p:cNvPr>
          <p:cNvSpPr>
            <a:spLocks noGrp="1"/>
          </p:cNvSpPr>
          <p:nvPr>
            <p:ph idx="1"/>
          </p:nvPr>
        </p:nvSpPr>
        <p:spPr>
          <a:xfrm>
            <a:off x="2036397" y="1686757"/>
            <a:ext cx="9527336" cy="5042518"/>
          </a:xfrm>
        </p:spPr>
        <p:txBody>
          <a:bodyPr>
            <a:normAutofit/>
          </a:bodyPr>
          <a:lstStyle/>
          <a:p>
            <a:pPr marL="0" indent="0" algn="just">
              <a:buNone/>
            </a:pPr>
            <a:r>
              <a:rPr lang="es-ES" i="1" dirty="0">
                <a:latin typeface="Calibri" panose="020F0502020204030204" pitchFamily="34" charset="0"/>
                <a:cs typeface="Calibri" panose="020F0502020204030204" pitchFamily="34" charset="0"/>
              </a:rPr>
              <a:t>Flux</a:t>
            </a:r>
            <a:r>
              <a:rPr lang="es-ES" dirty="0">
                <a:latin typeface="Calibri" panose="020F0502020204030204" pitchFamily="34" charset="0"/>
                <a:cs typeface="Calibri" panose="020F0502020204030204" pitchFamily="34" charset="0"/>
              </a:rPr>
              <a:t> nos permite garantizar que el estado del clúster </a:t>
            </a:r>
            <a:r>
              <a:rPr lang="es-ES" i="1" dirty="0" err="1">
                <a:latin typeface="Calibri" panose="020F0502020204030204" pitchFamily="34" charset="0"/>
                <a:cs typeface="Calibri" panose="020F0502020204030204" pitchFamily="34" charset="0"/>
              </a:rPr>
              <a:t>Kubernetes</a:t>
            </a:r>
            <a:r>
              <a:rPr lang="es-ES" dirty="0">
                <a:latin typeface="Calibri" panose="020F0502020204030204" pitchFamily="34" charset="0"/>
                <a:cs typeface="Calibri" panose="020F0502020204030204" pitchFamily="34" charset="0"/>
              </a:rPr>
              <a:t> coincida con la configuración establecida en un repositorio Git, de manera completamente automática. </a:t>
            </a:r>
          </a:p>
          <a:p>
            <a:pPr marL="0" indent="0" algn="just">
              <a:buNone/>
            </a:pPr>
            <a:r>
              <a:rPr lang="es-ES" dirty="0">
                <a:latin typeface="Calibri" panose="020F0502020204030204" pitchFamily="34" charset="0"/>
                <a:cs typeface="Calibri" panose="020F0502020204030204" pitchFamily="34" charset="0"/>
              </a:rPr>
              <a:t>Esta herramienta utiliza un operador en el clúster para lanzar despliegues dentro de </a:t>
            </a:r>
            <a:r>
              <a:rPr lang="es-ES" i="1" dirty="0" err="1">
                <a:latin typeface="Calibri" panose="020F0502020204030204" pitchFamily="34" charset="0"/>
                <a:cs typeface="Calibri" panose="020F0502020204030204" pitchFamily="34" charset="0"/>
              </a:rPr>
              <a:t>Kubernetes</a:t>
            </a:r>
            <a:r>
              <a:rPr lang="es-ES" dirty="0">
                <a:latin typeface="Calibri" panose="020F0502020204030204" pitchFamily="34" charset="0"/>
                <a:cs typeface="Calibri" panose="020F0502020204030204" pitchFamily="34" charset="0"/>
              </a:rPr>
              <a:t>, lo que significa que no precisa de herramientas externas de entrega continua.</a:t>
            </a: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r>
              <a:rPr lang="es-ES" dirty="0">
                <a:latin typeface="Calibri" panose="020F0502020204030204" pitchFamily="34" charset="0"/>
                <a:cs typeface="Calibri" panose="020F0502020204030204" pitchFamily="34" charset="0"/>
              </a:rPr>
              <a:t>Una de sus características principales resulta la capacidad de actualizar opcionalmente los </a:t>
            </a:r>
            <a:r>
              <a:rPr lang="es-ES" i="1" dirty="0" err="1">
                <a:latin typeface="Calibri" panose="020F0502020204030204" pitchFamily="34" charset="0"/>
                <a:cs typeface="Calibri" panose="020F0502020204030204" pitchFamily="34" charset="0"/>
              </a:rPr>
              <a:t>workloads</a:t>
            </a:r>
            <a:r>
              <a:rPr lang="es-ES" dirty="0">
                <a:latin typeface="Calibri" panose="020F0502020204030204" pitchFamily="34" charset="0"/>
                <a:cs typeface="Calibri" panose="020F0502020204030204" pitchFamily="34" charset="0"/>
              </a:rPr>
              <a:t> en el clúster cuando estén disponibles nuevas versiones de imágenes de contenedor. </a:t>
            </a:r>
          </a:p>
          <a:p>
            <a:pPr marL="0" indent="0" algn="just">
              <a:buNone/>
            </a:pPr>
            <a:r>
              <a:rPr lang="es-ES" dirty="0">
                <a:latin typeface="Calibri" panose="020F0502020204030204" pitchFamily="34" charset="0"/>
                <a:cs typeface="Calibri" panose="020F0502020204030204" pitchFamily="34" charset="0"/>
              </a:rPr>
              <a:t>Si está habilitado, ya sea ejecutando una instrucción o agregando una anotación al fichero de implementación del </a:t>
            </a:r>
            <a:r>
              <a:rPr lang="es-ES" i="1" dirty="0" err="1">
                <a:latin typeface="Calibri" panose="020F0502020204030204" pitchFamily="34" charset="0"/>
                <a:cs typeface="Calibri" panose="020F0502020204030204" pitchFamily="34" charset="0"/>
              </a:rPr>
              <a:t>workload</a:t>
            </a:r>
            <a:r>
              <a:rPr lang="es-ES" dirty="0">
                <a:latin typeface="Calibri" panose="020F0502020204030204" pitchFamily="34" charset="0"/>
                <a:cs typeface="Calibri" panose="020F0502020204030204" pitchFamily="34" charset="0"/>
              </a:rPr>
              <a:t>, sondea el registro en busca de metadatos de imagen y si hay disponible una nueva versión de la imagen utilizada, puede actualizar la implementación con la nueva versión de esta. </a:t>
            </a:r>
          </a:p>
          <a:p>
            <a:pPr marL="0" indent="0" algn="just">
              <a:buNone/>
            </a:pPr>
            <a:endParaRPr lang="es-ES" dirty="0">
              <a:latin typeface="Calibri" panose="020F0502020204030204" pitchFamily="34" charset="0"/>
              <a:cs typeface="Calibri" panose="020F0502020204030204" pitchFamily="34" charset="0"/>
            </a:endParaRPr>
          </a:p>
        </p:txBody>
      </p:sp>
      <p:pic>
        <p:nvPicPr>
          <p:cNvPr id="3" name="Picture 2" descr="Flux CD">
            <a:extLst>
              <a:ext uri="{FF2B5EF4-FFF2-40B4-BE49-F238E27FC236}">
                <a16:creationId xmlns:a16="http://schemas.microsoft.com/office/drawing/2014/main" id="{4563B971-E403-4A65-A7C9-07AED4328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6868" y="3287043"/>
            <a:ext cx="1998263" cy="1030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9743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8" name="Rectangle 2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9AFE79B-E05B-40C3-8FEE-BD6CA3190F82}"/>
              </a:ext>
            </a:extLst>
          </p:cNvPr>
          <p:cNvSpPr>
            <a:spLocks noGrp="1"/>
          </p:cNvSpPr>
          <p:nvPr>
            <p:ph type="title"/>
          </p:nvPr>
        </p:nvSpPr>
        <p:spPr>
          <a:xfrm>
            <a:off x="2984582" y="3059101"/>
            <a:ext cx="8980302" cy="1218767"/>
          </a:xfrm>
        </p:spPr>
        <p:txBody>
          <a:bodyPr>
            <a:normAutofit/>
          </a:bodyPr>
          <a:lstStyle/>
          <a:p>
            <a:pPr algn="ctr"/>
            <a:r>
              <a:rPr lang="es-ES" sz="7200" dirty="0">
                <a:latin typeface="Calibri" panose="020F0502020204030204" pitchFamily="34" charset="0"/>
                <a:cs typeface="Calibri" panose="020F0502020204030204" pitchFamily="34" charset="0"/>
              </a:rPr>
              <a:t>INTRODUCCIÓN</a:t>
            </a:r>
          </a:p>
        </p:txBody>
      </p:sp>
      <p:sp>
        <p:nvSpPr>
          <p:cNvPr id="52" name="Rectangle 2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3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3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9" name="Group 3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4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9263832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81E94B54-7E0F-4B8F-AECA-C278C3E75BEB}"/>
              </a:ext>
            </a:extLst>
          </p:cNvPr>
          <p:cNvGrpSpPr/>
          <p:nvPr/>
        </p:nvGrpSpPr>
        <p:grpSpPr>
          <a:xfrm>
            <a:off x="1" y="714375"/>
            <a:ext cx="11889104" cy="506730"/>
            <a:chOff x="465761" y="714375"/>
            <a:chExt cx="11423343" cy="506730"/>
          </a:xfrm>
        </p:grpSpPr>
        <p:sp>
          <p:nvSpPr>
            <p:cNvPr id="12" name="Rectángulo 11">
              <a:extLst>
                <a:ext uri="{FF2B5EF4-FFF2-40B4-BE49-F238E27FC236}">
                  <a16:creationId xmlns:a16="http://schemas.microsoft.com/office/drawing/2014/main" id="{531720F0-D26E-4CCE-BEF1-5AE14C8D9FC1}"/>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isósceles 12">
              <a:extLst>
                <a:ext uri="{FF2B5EF4-FFF2-40B4-BE49-F238E27FC236}">
                  <a16:creationId xmlns:a16="http://schemas.microsoft.com/office/drawing/2014/main" id="{1D9B3DDA-5683-4C34-9F15-04D657A959A4}"/>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ítulo 1">
            <a:extLst>
              <a:ext uri="{FF2B5EF4-FFF2-40B4-BE49-F238E27FC236}">
                <a16:creationId xmlns:a16="http://schemas.microsoft.com/office/drawing/2014/main" id="{FF8EDDF9-7E1F-4D14-8164-BDFE0CC487A4}"/>
              </a:ext>
            </a:extLst>
          </p:cNvPr>
          <p:cNvSpPr>
            <a:spLocks noGrp="1"/>
          </p:cNvSpPr>
          <p:nvPr>
            <p:ph type="title"/>
          </p:nvPr>
        </p:nvSpPr>
        <p:spPr/>
        <p:txBody>
          <a:bodyPr/>
          <a:lstStyle/>
          <a:p>
            <a:r>
              <a:rPr lang="es-ES" dirty="0">
                <a:solidFill>
                  <a:schemeClr val="bg1"/>
                </a:solidFill>
                <a:latin typeface="Calibri" panose="020F0502020204030204" pitchFamily="34" charset="0"/>
                <a:cs typeface="Calibri" panose="020F0502020204030204" pitchFamily="34" charset="0"/>
              </a:rPr>
              <a:t>App Spring: Despliegue continuo</a:t>
            </a:r>
          </a:p>
        </p:txBody>
      </p:sp>
      <p:sp>
        <p:nvSpPr>
          <p:cNvPr id="18" name="Marcador de contenido 2">
            <a:extLst>
              <a:ext uri="{FF2B5EF4-FFF2-40B4-BE49-F238E27FC236}">
                <a16:creationId xmlns:a16="http://schemas.microsoft.com/office/drawing/2014/main" id="{7DD7D3A2-2FC3-47CC-9123-A812CE879C3F}"/>
              </a:ext>
            </a:extLst>
          </p:cNvPr>
          <p:cNvSpPr>
            <a:spLocks noGrp="1"/>
          </p:cNvSpPr>
          <p:nvPr>
            <p:ph idx="1"/>
          </p:nvPr>
        </p:nvSpPr>
        <p:spPr>
          <a:xfrm>
            <a:off x="2036397" y="1591507"/>
            <a:ext cx="9527336" cy="4918229"/>
          </a:xfrm>
        </p:spPr>
        <p:txBody>
          <a:bodyPr>
            <a:normAutofit/>
          </a:bodyPr>
          <a:lstStyle/>
          <a:p>
            <a:pPr marL="0" indent="0" algn="just">
              <a:buNone/>
            </a:pPr>
            <a:r>
              <a:rPr lang="es-ES" dirty="0">
                <a:latin typeface="Calibri" panose="020F0502020204030204" pitchFamily="34" charset="0"/>
                <a:cs typeface="Calibri" panose="020F0502020204030204" pitchFamily="34" charset="0"/>
              </a:rPr>
              <a:t>Una vez instalado en el clúster, es preciso establecer la comunicación entre </a:t>
            </a:r>
            <a:r>
              <a:rPr lang="es-ES" i="1" dirty="0">
                <a:latin typeface="Calibri" panose="020F0502020204030204" pitchFamily="34" charset="0"/>
                <a:cs typeface="Calibri" panose="020F0502020204030204" pitchFamily="34" charset="0"/>
              </a:rPr>
              <a:t>Flux</a:t>
            </a:r>
            <a:r>
              <a:rPr lang="es-ES" dirty="0">
                <a:latin typeface="Calibri" panose="020F0502020204030204" pitchFamily="34" charset="0"/>
                <a:cs typeface="Calibri" panose="020F0502020204030204" pitchFamily="34" charset="0"/>
              </a:rPr>
              <a:t> y el repositorio </a:t>
            </a:r>
            <a:r>
              <a:rPr lang="es-ES" i="1" dirty="0">
                <a:latin typeface="Calibri" panose="020F0502020204030204" pitchFamily="34" charset="0"/>
                <a:cs typeface="Calibri" panose="020F0502020204030204" pitchFamily="34" charset="0"/>
              </a:rPr>
              <a:t>GitHub</a:t>
            </a:r>
            <a:r>
              <a:rPr lang="es-ES" dirty="0">
                <a:latin typeface="Calibri" panose="020F0502020204030204" pitchFamily="34" charset="0"/>
                <a:cs typeface="Calibri" panose="020F0502020204030204" pitchFamily="34" charset="0"/>
              </a:rPr>
              <a:t> empleando una clave </a:t>
            </a:r>
            <a:r>
              <a:rPr lang="es-ES" i="1" dirty="0" err="1">
                <a:latin typeface="Calibri" panose="020F0502020204030204" pitchFamily="34" charset="0"/>
                <a:cs typeface="Calibri" panose="020F0502020204030204" pitchFamily="34" charset="0"/>
              </a:rPr>
              <a:t>ssh</a:t>
            </a:r>
            <a:r>
              <a:rPr lang="es-ES" i="1" dirty="0">
                <a:latin typeface="Calibri" panose="020F0502020204030204" pitchFamily="34" charset="0"/>
                <a:cs typeface="Calibri" panose="020F0502020204030204" pitchFamily="34" charset="0"/>
              </a:rPr>
              <a:t> </a:t>
            </a:r>
            <a:r>
              <a:rPr lang="es-ES" dirty="0">
                <a:latin typeface="Calibri" panose="020F0502020204030204" pitchFamily="34" charset="0"/>
                <a:cs typeface="Calibri" panose="020F0502020204030204" pitchFamily="34" charset="0"/>
              </a:rPr>
              <a:t>única que deberemos añadir como </a:t>
            </a:r>
            <a:r>
              <a:rPr lang="es-ES" i="1" dirty="0">
                <a:latin typeface="Calibri" panose="020F0502020204030204" pitchFamily="34" charset="0"/>
                <a:cs typeface="Calibri" panose="020F0502020204030204" pitchFamily="34" charset="0"/>
              </a:rPr>
              <a:t>“</a:t>
            </a:r>
            <a:r>
              <a:rPr lang="es-ES" i="1" dirty="0" err="1">
                <a:latin typeface="Calibri" panose="020F0502020204030204" pitchFamily="34" charset="0"/>
                <a:cs typeface="Calibri" panose="020F0502020204030204" pitchFamily="34" charset="0"/>
              </a:rPr>
              <a:t>deploy</a:t>
            </a:r>
            <a:r>
              <a:rPr lang="es-ES" i="1" dirty="0">
                <a:latin typeface="Calibri" panose="020F0502020204030204" pitchFamily="34" charset="0"/>
                <a:cs typeface="Calibri" panose="020F0502020204030204" pitchFamily="34" charset="0"/>
              </a:rPr>
              <a:t> </a:t>
            </a:r>
            <a:r>
              <a:rPr lang="es-ES" i="1" dirty="0" err="1">
                <a:latin typeface="Calibri" panose="020F0502020204030204" pitchFamily="34" charset="0"/>
                <a:cs typeface="Calibri" panose="020F0502020204030204" pitchFamily="34" charset="0"/>
              </a:rPr>
              <a:t>key</a:t>
            </a:r>
            <a:r>
              <a:rPr lang="es-ES" i="1" dirty="0">
                <a:latin typeface="Calibri" panose="020F0502020204030204" pitchFamily="34" charset="0"/>
                <a:cs typeface="Calibri" panose="020F0502020204030204" pitchFamily="34" charset="0"/>
              </a:rPr>
              <a:t>” </a:t>
            </a:r>
            <a:r>
              <a:rPr lang="es-ES" dirty="0">
                <a:latin typeface="Calibri" panose="020F0502020204030204" pitchFamily="34" charset="0"/>
                <a:cs typeface="Calibri" panose="020F0502020204030204" pitchFamily="34" charset="0"/>
              </a:rPr>
              <a:t>en el repo activando la opción </a:t>
            </a:r>
            <a:r>
              <a:rPr lang="es-ES" i="1" dirty="0">
                <a:latin typeface="Calibri" panose="020F0502020204030204" pitchFamily="34" charset="0"/>
                <a:cs typeface="Calibri" panose="020F0502020204030204" pitchFamily="34" charset="0"/>
              </a:rPr>
              <a:t>“</a:t>
            </a:r>
            <a:r>
              <a:rPr lang="es-ES" i="1" dirty="0" err="1">
                <a:latin typeface="Calibri" panose="020F0502020204030204" pitchFamily="34" charset="0"/>
                <a:cs typeface="Calibri" panose="020F0502020204030204" pitchFamily="34" charset="0"/>
              </a:rPr>
              <a:t>Allow</a:t>
            </a:r>
            <a:r>
              <a:rPr lang="es-ES" i="1" dirty="0">
                <a:latin typeface="Calibri" panose="020F0502020204030204" pitchFamily="34" charset="0"/>
                <a:cs typeface="Calibri" panose="020F0502020204030204" pitchFamily="34" charset="0"/>
              </a:rPr>
              <a:t> </a:t>
            </a:r>
            <a:r>
              <a:rPr lang="es-ES" i="1" dirty="0" err="1">
                <a:latin typeface="Calibri" panose="020F0502020204030204" pitchFamily="34" charset="0"/>
                <a:cs typeface="Calibri" panose="020F0502020204030204" pitchFamily="34" charset="0"/>
              </a:rPr>
              <a:t>write</a:t>
            </a:r>
            <a:r>
              <a:rPr lang="es-ES" i="1" dirty="0">
                <a:latin typeface="Calibri" panose="020F0502020204030204" pitchFamily="34" charset="0"/>
                <a:cs typeface="Calibri" panose="020F0502020204030204" pitchFamily="34" charset="0"/>
              </a:rPr>
              <a:t> </a:t>
            </a:r>
            <a:r>
              <a:rPr lang="es-ES" i="1" dirty="0" err="1">
                <a:latin typeface="Calibri" panose="020F0502020204030204" pitchFamily="34" charset="0"/>
                <a:cs typeface="Calibri" panose="020F0502020204030204" pitchFamily="34" charset="0"/>
              </a:rPr>
              <a:t>access</a:t>
            </a:r>
            <a:r>
              <a:rPr lang="es-ES" i="1" dirty="0">
                <a:latin typeface="Calibri" panose="020F0502020204030204" pitchFamily="34" charset="0"/>
                <a:cs typeface="Calibri" panose="020F0502020204030204" pitchFamily="34" charset="0"/>
              </a:rPr>
              <a:t>”</a:t>
            </a:r>
            <a:r>
              <a:rPr lang="es-ES" dirty="0">
                <a:latin typeface="Calibri" panose="020F0502020204030204" pitchFamily="34" charset="0"/>
                <a:cs typeface="Calibri" panose="020F0502020204030204" pitchFamily="34" charset="0"/>
              </a:rPr>
              <a:t>.</a:t>
            </a: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r>
              <a:rPr lang="es-ES" dirty="0">
                <a:latin typeface="Calibri" panose="020F0502020204030204" pitchFamily="34" charset="0"/>
                <a:cs typeface="Calibri" panose="020F0502020204030204" pitchFamily="34" charset="0"/>
              </a:rPr>
              <a:t>Una vez la </a:t>
            </a:r>
            <a:r>
              <a:rPr lang="es-ES" i="1" dirty="0">
                <a:latin typeface="Calibri" panose="020F0502020204030204" pitchFamily="34" charset="0"/>
                <a:cs typeface="Calibri" panose="020F0502020204030204" pitchFamily="34" charset="0"/>
              </a:rPr>
              <a:t>“</a:t>
            </a:r>
            <a:r>
              <a:rPr lang="es-ES" i="1" dirty="0" err="1">
                <a:latin typeface="Calibri" panose="020F0502020204030204" pitchFamily="34" charset="0"/>
                <a:cs typeface="Calibri" panose="020F0502020204030204" pitchFamily="34" charset="0"/>
              </a:rPr>
              <a:t>deploy</a:t>
            </a:r>
            <a:r>
              <a:rPr lang="es-ES" i="1" dirty="0">
                <a:latin typeface="Calibri" panose="020F0502020204030204" pitchFamily="34" charset="0"/>
                <a:cs typeface="Calibri" panose="020F0502020204030204" pitchFamily="34" charset="0"/>
              </a:rPr>
              <a:t> </a:t>
            </a:r>
            <a:r>
              <a:rPr lang="es-ES" i="1" dirty="0" err="1">
                <a:latin typeface="Calibri" panose="020F0502020204030204" pitchFamily="34" charset="0"/>
                <a:cs typeface="Calibri" panose="020F0502020204030204" pitchFamily="34" charset="0"/>
              </a:rPr>
              <a:t>key</a:t>
            </a:r>
            <a:r>
              <a:rPr lang="es-ES" i="1" dirty="0">
                <a:latin typeface="Calibri" panose="020F0502020204030204" pitchFamily="34" charset="0"/>
                <a:cs typeface="Calibri" panose="020F0502020204030204" pitchFamily="34" charset="0"/>
              </a:rPr>
              <a:t>” </a:t>
            </a:r>
            <a:r>
              <a:rPr lang="es-ES" dirty="0">
                <a:latin typeface="Calibri" panose="020F0502020204030204" pitchFamily="34" charset="0"/>
                <a:cs typeface="Calibri" panose="020F0502020204030204" pitchFamily="34" charset="0"/>
              </a:rPr>
              <a:t>sea validada, el clúster se sincronizará automáticamente en el periodo establecido, no obstante, también podemos sincronizarlo de manera manual en cualquier momento.</a:t>
            </a:r>
          </a:p>
        </p:txBody>
      </p:sp>
      <p:pic>
        <p:nvPicPr>
          <p:cNvPr id="15" name="Imagen13">
            <a:extLst>
              <a:ext uri="{FF2B5EF4-FFF2-40B4-BE49-F238E27FC236}">
                <a16:creationId xmlns:a16="http://schemas.microsoft.com/office/drawing/2014/main" id="{EA107794-1D14-4F21-B0E5-3FCBCACD5853}"/>
              </a:ext>
            </a:extLst>
          </p:cNvPr>
          <p:cNvPicPr/>
          <p:nvPr/>
        </p:nvPicPr>
        <p:blipFill>
          <a:blip r:embed="rId2" cstate="print">
            <a:lum/>
            <a:alphaModFix/>
            <a:extLst>
              <a:ext uri="{28A0092B-C50C-407E-A947-70E740481C1C}">
                <a14:useLocalDpi xmlns:a14="http://schemas.microsoft.com/office/drawing/2010/main" val="0"/>
              </a:ext>
            </a:extLst>
          </a:blip>
          <a:srcRect/>
          <a:stretch>
            <a:fillRect/>
          </a:stretch>
        </p:blipFill>
        <p:spPr>
          <a:xfrm>
            <a:off x="2804650" y="2791645"/>
            <a:ext cx="6582700" cy="2517951"/>
          </a:xfrm>
          <a:prstGeom prst="rect">
            <a:avLst/>
          </a:prstGeom>
          <a:ln w="12700">
            <a:solidFill>
              <a:schemeClr val="tx1"/>
            </a:solidFill>
            <a:prstDash/>
          </a:ln>
        </p:spPr>
      </p:pic>
    </p:spTree>
    <p:extLst>
      <p:ext uri="{BB962C8B-B14F-4D97-AF65-F5344CB8AC3E}">
        <p14:creationId xmlns:p14="http://schemas.microsoft.com/office/powerpoint/2010/main" val="20725520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81E94B54-7E0F-4B8F-AECA-C278C3E75BEB}"/>
              </a:ext>
            </a:extLst>
          </p:cNvPr>
          <p:cNvGrpSpPr/>
          <p:nvPr/>
        </p:nvGrpSpPr>
        <p:grpSpPr>
          <a:xfrm>
            <a:off x="1" y="714375"/>
            <a:ext cx="11889104" cy="506730"/>
            <a:chOff x="465761" y="714375"/>
            <a:chExt cx="11423343" cy="506730"/>
          </a:xfrm>
        </p:grpSpPr>
        <p:sp>
          <p:nvSpPr>
            <p:cNvPr id="12" name="Rectángulo 11">
              <a:extLst>
                <a:ext uri="{FF2B5EF4-FFF2-40B4-BE49-F238E27FC236}">
                  <a16:creationId xmlns:a16="http://schemas.microsoft.com/office/drawing/2014/main" id="{531720F0-D26E-4CCE-BEF1-5AE14C8D9FC1}"/>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isósceles 12">
              <a:extLst>
                <a:ext uri="{FF2B5EF4-FFF2-40B4-BE49-F238E27FC236}">
                  <a16:creationId xmlns:a16="http://schemas.microsoft.com/office/drawing/2014/main" id="{1D9B3DDA-5683-4C34-9F15-04D657A959A4}"/>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ítulo 1">
            <a:extLst>
              <a:ext uri="{FF2B5EF4-FFF2-40B4-BE49-F238E27FC236}">
                <a16:creationId xmlns:a16="http://schemas.microsoft.com/office/drawing/2014/main" id="{FF8EDDF9-7E1F-4D14-8164-BDFE0CC487A4}"/>
              </a:ext>
            </a:extLst>
          </p:cNvPr>
          <p:cNvSpPr>
            <a:spLocks noGrp="1"/>
          </p:cNvSpPr>
          <p:nvPr>
            <p:ph type="title"/>
          </p:nvPr>
        </p:nvSpPr>
        <p:spPr/>
        <p:txBody>
          <a:bodyPr/>
          <a:lstStyle/>
          <a:p>
            <a:r>
              <a:rPr lang="es-ES" dirty="0">
                <a:solidFill>
                  <a:schemeClr val="bg1"/>
                </a:solidFill>
                <a:latin typeface="Calibri" panose="020F0502020204030204" pitchFamily="34" charset="0"/>
                <a:cs typeface="Calibri" panose="020F0502020204030204" pitchFamily="34" charset="0"/>
              </a:rPr>
              <a:t>App Spring: Despliegue continuo</a:t>
            </a:r>
          </a:p>
        </p:txBody>
      </p:sp>
      <p:sp>
        <p:nvSpPr>
          <p:cNvPr id="18" name="Marcador de contenido 2">
            <a:extLst>
              <a:ext uri="{FF2B5EF4-FFF2-40B4-BE49-F238E27FC236}">
                <a16:creationId xmlns:a16="http://schemas.microsoft.com/office/drawing/2014/main" id="{7DD7D3A2-2FC3-47CC-9123-A812CE879C3F}"/>
              </a:ext>
            </a:extLst>
          </p:cNvPr>
          <p:cNvSpPr>
            <a:spLocks noGrp="1"/>
          </p:cNvSpPr>
          <p:nvPr>
            <p:ph idx="1"/>
          </p:nvPr>
        </p:nvSpPr>
        <p:spPr>
          <a:xfrm>
            <a:off x="2036397" y="1591507"/>
            <a:ext cx="9527336" cy="4918229"/>
          </a:xfrm>
        </p:spPr>
        <p:txBody>
          <a:bodyPr>
            <a:normAutofit/>
          </a:bodyPr>
          <a:lstStyle/>
          <a:p>
            <a:pPr marL="0" indent="0" algn="just">
              <a:buNone/>
            </a:pPr>
            <a:r>
              <a:rPr lang="es-ES" dirty="0">
                <a:latin typeface="Calibri" panose="020F0502020204030204" pitchFamily="34" charset="0"/>
                <a:cs typeface="Calibri" panose="020F0502020204030204" pitchFamily="34" charset="0"/>
              </a:rPr>
              <a:t>Una vez completada la puesta en marcha, </a:t>
            </a:r>
            <a:r>
              <a:rPr lang="es-ES" i="1" dirty="0">
                <a:latin typeface="Calibri" panose="020F0502020204030204" pitchFamily="34" charset="0"/>
                <a:cs typeface="Calibri" panose="020F0502020204030204" pitchFamily="34" charset="0"/>
              </a:rPr>
              <a:t>Flux</a:t>
            </a:r>
            <a:r>
              <a:rPr lang="es-ES" dirty="0">
                <a:latin typeface="Calibri" panose="020F0502020204030204" pitchFamily="34" charset="0"/>
                <a:cs typeface="Calibri" panose="020F0502020204030204" pitchFamily="34" charset="0"/>
              </a:rPr>
              <a:t> se encargará de mantener el clúster actualizado en todo momento con respecto al repositorio de código, garantizando la automatización del despliegue, en este caso mediante </a:t>
            </a:r>
            <a:r>
              <a:rPr lang="es-ES" b="1" dirty="0">
                <a:latin typeface="Calibri" panose="020F0502020204030204" pitchFamily="34" charset="0"/>
                <a:cs typeface="Calibri" panose="020F0502020204030204" pitchFamily="34" charset="0"/>
              </a:rPr>
              <a:t>versionado semántico</a:t>
            </a:r>
            <a:r>
              <a:rPr lang="es-ES" dirty="0">
                <a:latin typeface="Calibri" panose="020F0502020204030204" pitchFamily="34" charset="0"/>
                <a:cs typeface="Calibri" panose="020F0502020204030204" pitchFamily="34" charset="0"/>
              </a:rPr>
              <a:t>, en función de la versión de la imagen utilizada.</a:t>
            </a:r>
          </a:p>
          <a:p>
            <a:pPr marL="0" indent="0" algn="just">
              <a:buNone/>
            </a:pPr>
            <a:r>
              <a:rPr lang="es-ES" dirty="0">
                <a:latin typeface="Calibri" panose="020F0502020204030204" pitchFamily="34" charset="0"/>
                <a:cs typeface="Calibri" panose="020F0502020204030204" pitchFamily="34" charset="0"/>
              </a:rPr>
              <a:t>Tal y como se ha detallado en el apartado de </a:t>
            </a:r>
            <a:r>
              <a:rPr lang="es-ES" b="1" dirty="0">
                <a:latin typeface="Calibri" panose="020F0502020204030204" pitchFamily="34" charset="0"/>
                <a:cs typeface="Calibri" panose="020F0502020204030204" pitchFamily="34" charset="0"/>
              </a:rPr>
              <a:t>CI</a:t>
            </a:r>
            <a:r>
              <a:rPr lang="es-ES" dirty="0">
                <a:latin typeface="Calibri" panose="020F0502020204030204" pitchFamily="34" charset="0"/>
                <a:cs typeface="Calibri" panose="020F0502020204030204" pitchFamily="34" charset="0"/>
              </a:rPr>
              <a:t>, el </a:t>
            </a:r>
            <a:r>
              <a:rPr lang="es-ES" i="1" dirty="0" err="1">
                <a:latin typeface="Calibri" panose="020F0502020204030204" pitchFamily="34" charset="0"/>
                <a:cs typeface="Calibri" panose="020F0502020204030204" pitchFamily="34" charset="0"/>
              </a:rPr>
              <a:t>workflow</a:t>
            </a:r>
            <a:r>
              <a:rPr lang="es-ES" dirty="0">
                <a:latin typeface="Calibri" panose="020F0502020204030204" pitchFamily="34" charset="0"/>
                <a:cs typeface="Calibri" panose="020F0502020204030204" pitchFamily="34" charset="0"/>
              </a:rPr>
              <a:t> de </a:t>
            </a:r>
            <a:r>
              <a:rPr lang="es-ES" i="1" dirty="0" err="1">
                <a:latin typeface="Calibri" panose="020F0502020204030204" pitchFamily="34" charset="0"/>
                <a:cs typeface="Calibri" panose="020F0502020204030204" pitchFamily="34" charset="0"/>
              </a:rPr>
              <a:t>release</a:t>
            </a:r>
            <a:r>
              <a:rPr lang="es-ES" i="1" dirty="0">
                <a:latin typeface="Calibri" panose="020F0502020204030204" pitchFamily="34" charset="0"/>
                <a:cs typeface="Calibri" panose="020F0502020204030204" pitchFamily="34" charset="0"/>
              </a:rPr>
              <a:t> </a:t>
            </a:r>
            <a:r>
              <a:rPr lang="es-ES" dirty="0">
                <a:latin typeface="Calibri" panose="020F0502020204030204" pitchFamily="34" charset="0"/>
                <a:cs typeface="Calibri" panose="020F0502020204030204" pitchFamily="34" charset="0"/>
              </a:rPr>
              <a:t>construirá y publicará en </a:t>
            </a:r>
            <a:r>
              <a:rPr lang="es-ES" b="1" i="1" dirty="0" err="1">
                <a:latin typeface="Calibri" panose="020F0502020204030204" pitchFamily="34" charset="0"/>
                <a:cs typeface="Calibri" panose="020F0502020204030204" pitchFamily="34" charset="0"/>
              </a:rPr>
              <a:t>Dockerhub</a:t>
            </a:r>
            <a:r>
              <a:rPr lang="es-ES" dirty="0">
                <a:latin typeface="Calibri" panose="020F0502020204030204" pitchFamily="34" charset="0"/>
                <a:cs typeface="Calibri" panose="020F0502020204030204" pitchFamily="34" charset="0"/>
              </a:rPr>
              <a:t> la última versión de la aplicación.</a:t>
            </a:r>
          </a:p>
          <a:p>
            <a:pPr marL="0" indent="0" algn="just">
              <a:buNone/>
            </a:pPr>
            <a:r>
              <a:rPr lang="es-ES" dirty="0">
                <a:latin typeface="Calibri" panose="020F0502020204030204" pitchFamily="34" charset="0"/>
                <a:cs typeface="Calibri" panose="020F0502020204030204" pitchFamily="34" charset="0"/>
              </a:rPr>
              <a:t> </a:t>
            </a:r>
          </a:p>
          <a:p>
            <a:pPr marL="0" indent="0" algn="just">
              <a:buNone/>
            </a:pPr>
            <a:r>
              <a:rPr lang="es-ES" dirty="0">
                <a:latin typeface="Calibri" panose="020F0502020204030204" pitchFamily="34" charset="0"/>
                <a:cs typeface="Calibri" panose="020F0502020204030204" pitchFamily="34" charset="0"/>
              </a:rPr>
              <a:t>En el momento en que </a:t>
            </a:r>
            <a:r>
              <a:rPr lang="es-ES" i="1" dirty="0">
                <a:latin typeface="Calibri" panose="020F0502020204030204" pitchFamily="34" charset="0"/>
                <a:cs typeface="Calibri" panose="020F0502020204030204" pitchFamily="34" charset="0"/>
              </a:rPr>
              <a:t>Flux </a:t>
            </a:r>
            <a:r>
              <a:rPr lang="es-ES" dirty="0">
                <a:latin typeface="Calibri" panose="020F0502020204030204" pitchFamily="34" charset="0"/>
                <a:cs typeface="Calibri" panose="020F0502020204030204" pitchFamily="34" charset="0"/>
              </a:rPr>
              <a:t>detecte una </a:t>
            </a:r>
            <a:r>
              <a:rPr lang="es-ES" i="1" dirty="0" err="1">
                <a:latin typeface="Calibri" panose="020F0502020204030204" pitchFamily="34" charset="0"/>
                <a:cs typeface="Calibri" panose="020F0502020204030204" pitchFamily="34" charset="0"/>
              </a:rPr>
              <a:t>release</a:t>
            </a:r>
            <a:r>
              <a:rPr lang="es-ES" dirty="0">
                <a:latin typeface="Calibri" panose="020F0502020204030204" pitchFamily="34" charset="0"/>
                <a:cs typeface="Calibri" panose="020F0502020204030204" pitchFamily="34" charset="0"/>
              </a:rPr>
              <a:t> publicada con versión superior a la actualmente ejecutada en el clúster, se encargará de desplegar la misma de forma inmediata, manteniendo de este modo la aplicación continuamente en su última versión.</a:t>
            </a: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r>
              <a:rPr lang="es-ES" dirty="0">
                <a:latin typeface="Calibri" panose="020F0502020204030204" pitchFamily="34" charset="0"/>
                <a:cs typeface="Calibri" panose="020F0502020204030204" pitchFamily="34" charset="0"/>
              </a:rPr>
              <a:t>Como resultado, podremos observar en nuestro repositorio, nuevos </a:t>
            </a:r>
            <a:r>
              <a:rPr lang="es-ES" i="1" dirty="0" err="1">
                <a:latin typeface="Calibri" panose="020F0502020204030204" pitchFamily="34" charset="0"/>
                <a:cs typeface="Calibri" panose="020F0502020204030204" pitchFamily="34" charset="0"/>
              </a:rPr>
              <a:t>commits</a:t>
            </a:r>
            <a:r>
              <a:rPr lang="es-ES" dirty="0">
                <a:latin typeface="Calibri" panose="020F0502020204030204" pitchFamily="34" charset="0"/>
                <a:cs typeface="Calibri" panose="020F0502020204030204" pitchFamily="34" charset="0"/>
              </a:rPr>
              <a:t> que verifican el proceso.</a:t>
            </a:r>
          </a:p>
          <a:p>
            <a:pPr marL="0" indent="0" algn="just">
              <a:buNone/>
            </a:pPr>
            <a:endParaRPr lang="es-ES" dirty="0">
              <a:latin typeface="Calibri" panose="020F0502020204030204" pitchFamily="34" charset="0"/>
              <a:cs typeface="Calibri" panose="020F0502020204030204" pitchFamily="34" charset="0"/>
            </a:endParaRPr>
          </a:p>
        </p:txBody>
      </p:sp>
      <p:pic>
        <p:nvPicPr>
          <p:cNvPr id="3" name="Imagen16">
            <a:extLst>
              <a:ext uri="{FF2B5EF4-FFF2-40B4-BE49-F238E27FC236}">
                <a16:creationId xmlns:a16="http://schemas.microsoft.com/office/drawing/2014/main" id="{A34CF63D-9F24-4494-AA1D-353CF26B2C3B}"/>
              </a:ext>
            </a:extLst>
          </p:cNvPr>
          <p:cNvPicPr/>
          <p:nvPr/>
        </p:nvPicPr>
        <p:blipFill>
          <a:blip r:embed="rId2">
            <a:lum/>
            <a:alphaModFix/>
            <a:extLst>
              <a:ext uri="{28A0092B-C50C-407E-A947-70E740481C1C}">
                <a14:useLocalDpi xmlns:a14="http://schemas.microsoft.com/office/drawing/2010/main" val="0"/>
              </a:ext>
            </a:extLst>
          </a:blip>
          <a:srcRect/>
          <a:stretch>
            <a:fillRect/>
          </a:stretch>
        </p:blipFill>
        <p:spPr>
          <a:xfrm>
            <a:off x="3740317" y="5040433"/>
            <a:ext cx="6119495" cy="452120"/>
          </a:xfrm>
          <a:prstGeom prst="rect">
            <a:avLst/>
          </a:prstGeom>
          <a:ln w="12700">
            <a:solidFill>
              <a:schemeClr val="tx1"/>
            </a:solidFill>
            <a:prstDash/>
          </a:ln>
        </p:spPr>
      </p:pic>
    </p:spTree>
    <p:extLst>
      <p:ext uri="{BB962C8B-B14F-4D97-AF65-F5344CB8AC3E}">
        <p14:creationId xmlns:p14="http://schemas.microsoft.com/office/powerpoint/2010/main" val="30445768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8" name="Rectangle 2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9AFE79B-E05B-40C3-8FEE-BD6CA3190F82}"/>
              </a:ext>
            </a:extLst>
          </p:cNvPr>
          <p:cNvSpPr>
            <a:spLocks noGrp="1"/>
          </p:cNvSpPr>
          <p:nvPr>
            <p:ph type="title"/>
          </p:nvPr>
        </p:nvSpPr>
        <p:spPr>
          <a:xfrm>
            <a:off x="2952165" y="2963869"/>
            <a:ext cx="9078810" cy="1409232"/>
          </a:xfrm>
        </p:spPr>
        <p:txBody>
          <a:bodyPr>
            <a:normAutofit/>
          </a:bodyPr>
          <a:lstStyle/>
          <a:p>
            <a:pPr algn="ctr"/>
            <a:r>
              <a:rPr lang="es-ES" sz="7200" dirty="0">
                <a:latin typeface="Calibri" panose="020F0502020204030204" pitchFamily="34" charset="0"/>
                <a:cs typeface="Calibri" panose="020F0502020204030204" pitchFamily="34" charset="0"/>
              </a:rPr>
              <a:t>APP AWS SERVERLESS</a:t>
            </a:r>
          </a:p>
        </p:txBody>
      </p:sp>
      <p:sp>
        <p:nvSpPr>
          <p:cNvPr id="52" name="Rectangle 2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3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3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9" name="Group 3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4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8737729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81E94B54-7E0F-4B8F-AECA-C278C3E75BEB}"/>
              </a:ext>
            </a:extLst>
          </p:cNvPr>
          <p:cNvGrpSpPr/>
          <p:nvPr/>
        </p:nvGrpSpPr>
        <p:grpSpPr>
          <a:xfrm>
            <a:off x="1" y="714375"/>
            <a:ext cx="11889104" cy="506730"/>
            <a:chOff x="465761" y="714375"/>
            <a:chExt cx="11423343" cy="506730"/>
          </a:xfrm>
        </p:grpSpPr>
        <p:sp>
          <p:nvSpPr>
            <p:cNvPr id="12" name="Rectángulo 11">
              <a:extLst>
                <a:ext uri="{FF2B5EF4-FFF2-40B4-BE49-F238E27FC236}">
                  <a16:creationId xmlns:a16="http://schemas.microsoft.com/office/drawing/2014/main" id="{531720F0-D26E-4CCE-BEF1-5AE14C8D9FC1}"/>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isósceles 12">
              <a:extLst>
                <a:ext uri="{FF2B5EF4-FFF2-40B4-BE49-F238E27FC236}">
                  <a16:creationId xmlns:a16="http://schemas.microsoft.com/office/drawing/2014/main" id="{1D9B3DDA-5683-4C34-9F15-04D657A959A4}"/>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ítulo 1">
            <a:extLst>
              <a:ext uri="{FF2B5EF4-FFF2-40B4-BE49-F238E27FC236}">
                <a16:creationId xmlns:a16="http://schemas.microsoft.com/office/drawing/2014/main" id="{FF8EDDF9-7E1F-4D14-8164-BDFE0CC487A4}"/>
              </a:ext>
            </a:extLst>
          </p:cNvPr>
          <p:cNvSpPr>
            <a:spLocks noGrp="1"/>
          </p:cNvSpPr>
          <p:nvPr>
            <p:ph type="title"/>
          </p:nvPr>
        </p:nvSpPr>
        <p:spPr/>
        <p:txBody>
          <a:bodyPr/>
          <a:lstStyle/>
          <a:p>
            <a:r>
              <a:rPr lang="es-ES" dirty="0">
                <a:solidFill>
                  <a:schemeClr val="bg1"/>
                </a:solidFill>
                <a:latin typeface="Calibri" panose="020F0502020204030204" pitchFamily="34" charset="0"/>
                <a:cs typeface="Calibri" panose="020F0502020204030204" pitchFamily="34" charset="0"/>
              </a:rPr>
              <a:t>Desarrollo: App AWS</a:t>
            </a:r>
          </a:p>
        </p:txBody>
      </p:sp>
      <p:sp>
        <p:nvSpPr>
          <p:cNvPr id="7" name="Marcador de contenido 2">
            <a:extLst>
              <a:ext uri="{FF2B5EF4-FFF2-40B4-BE49-F238E27FC236}">
                <a16:creationId xmlns:a16="http://schemas.microsoft.com/office/drawing/2014/main" id="{A66FF89F-45D3-430C-97BA-651E2CEC18C9}"/>
              </a:ext>
            </a:extLst>
          </p:cNvPr>
          <p:cNvSpPr>
            <a:spLocks noGrp="1"/>
          </p:cNvSpPr>
          <p:nvPr>
            <p:ph idx="1"/>
          </p:nvPr>
        </p:nvSpPr>
        <p:spPr>
          <a:xfrm>
            <a:off x="2133663" y="1636961"/>
            <a:ext cx="9370949" cy="2877948"/>
          </a:xfrm>
        </p:spPr>
        <p:txBody>
          <a:bodyPr>
            <a:normAutofit lnSpcReduction="10000"/>
          </a:bodyPr>
          <a:lstStyle/>
          <a:p>
            <a:pPr marL="0" indent="0" algn="just">
              <a:buNone/>
            </a:pPr>
            <a:r>
              <a:rPr lang="es-ES" sz="3200" dirty="0">
                <a:latin typeface="Calibri" panose="020F0502020204030204" pitchFamily="34" charset="0"/>
                <a:cs typeface="Calibri" panose="020F0502020204030204" pitchFamily="34" charset="0"/>
              </a:rPr>
              <a:t>El núcleo base de la segunda alternativa para la construcción de la aplicación es un proyecto </a:t>
            </a:r>
            <a:r>
              <a:rPr lang="es-ES" sz="3200" i="1" dirty="0" err="1">
                <a:latin typeface="Calibri" panose="020F0502020204030204" pitchFamily="34" charset="0"/>
                <a:cs typeface="Calibri" panose="020F0502020204030204" pitchFamily="34" charset="0"/>
              </a:rPr>
              <a:t>Node</a:t>
            </a:r>
            <a:r>
              <a:rPr lang="es-ES" sz="3200" dirty="0">
                <a:latin typeface="Calibri" panose="020F0502020204030204" pitchFamily="34" charset="0"/>
                <a:cs typeface="Calibri" panose="020F0502020204030204" pitchFamily="34" charset="0"/>
              </a:rPr>
              <a:t> con tecnología </a:t>
            </a:r>
            <a:r>
              <a:rPr lang="es-ES" sz="3200" b="1" i="1" dirty="0">
                <a:latin typeface="Calibri" panose="020F0502020204030204" pitchFamily="34" charset="0"/>
                <a:cs typeface="Calibri" panose="020F0502020204030204" pitchFamily="34" charset="0"/>
              </a:rPr>
              <a:t>Serverless </a:t>
            </a:r>
            <a:r>
              <a:rPr lang="es-ES" sz="3200" dirty="0">
                <a:latin typeface="Calibri" panose="020F0502020204030204" pitchFamily="34" charset="0"/>
                <a:cs typeface="Calibri" panose="020F0502020204030204" pitchFamily="34" charset="0"/>
              </a:rPr>
              <a:t>proporcionada por </a:t>
            </a:r>
            <a:r>
              <a:rPr lang="es-ES" sz="3200" b="1" i="1" dirty="0">
                <a:latin typeface="Calibri" panose="020F0502020204030204" pitchFamily="34" charset="0"/>
                <a:cs typeface="Calibri" panose="020F0502020204030204" pitchFamily="34" charset="0"/>
              </a:rPr>
              <a:t>AWS, </a:t>
            </a:r>
            <a:r>
              <a:rPr lang="es-ES" sz="3200" dirty="0">
                <a:latin typeface="Calibri" panose="020F0502020204030204" pitchFamily="34" charset="0"/>
                <a:cs typeface="Calibri" panose="020F0502020204030204" pitchFamily="34" charset="0"/>
              </a:rPr>
              <a:t>y</a:t>
            </a:r>
            <a:r>
              <a:rPr lang="es-ES" sz="3200" b="1" i="1" dirty="0">
                <a:latin typeface="Calibri" panose="020F0502020204030204" pitchFamily="34" charset="0"/>
                <a:cs typeface="Calibri" panose="020F0502020204030204" pitchFamily="34" charset="0"/>
              </a:rPr>
              <a:t> </a:t>
            </a:r>
            <a:r>
              <a:rPr lang="es-ES" sz="3200" dirty="0">
                <a:latin typeface="Calibri" panose="020F0502020204030204" pitchFamily="34" charset="0"/>
                <a:cs typeface="Calibri" panose="020F0502020204030204" pitchFamily="34" charset="0"/>
              </a:rPr>
              <a:t>constituido principalmente por funciones </a:t>
            </a:r>
            <a:r>
              <a:rPr lang="es-ES" sz="3200" b="1" i="1" dirty="0">
                <a:latin typeface="Calibri" panose="020F0502020204030204" pitchFamily="34" charset="0"/>
                <a:cs typeface="Calibri" panose="020F0502020204030204" pitchFamily="34" charset="0"/>
              </a:rPr>
              <a:t>Lambdas</a:t>
            </a:r>
            <a:r>
              <a:rPr lang="es-ES" sz="3200" dirty="0">
                <a:latin typeface="Calibri" panose="020F0502020204030204" pitchFamily="34" charset="0"/>
                <a:cs typeface="Calibri" panose="020F0502020204030204" pitchFamily="34" charset="0"/>
              </a:rPr>
              <a:t> y </a:t>
            </a:r>
            <a:r>
              <a:rPr lang="es-ES" sz="3200" b="1" i="1" dirty="0">
                <a:latin typeface="Calibri" panose="020F0502020204030204" pitchFamily="34" charset="0"/>
                <a:cs typeface="Calibri" panose="020F0502020204030204" pitchFamily="34" charset="0"/>
              </a:rPr>
              <a:t>API Gateway </a:t>
            </a:r>
            <a:r>
              <a:rPr lang="es-ES" sz="3200" dirty="0">
                <a:latin typeface="Calibri" panose="020F0502020204030204" pitchFamily="34" charset="0"/>
                <a:cs typeface="Calibri" panose="020F0502020204030204" pitchFamily="34" charset="0"/>
              </a:rPr>
              <a:t>para la ejecución de los procesos y </a:t>
            </a:r>
            <a:r>
              <a:rPr lang="es-ES" sz="3200" b="1" i="1" dirty="0">
                <a:latin typeface="Calibri" panose="020F0502020204030204" pitchFamily="34" charset="0"/>
                <a:cs typeface="Calibri" panose="020F0502020204030204" pitchFamily="34" charset="0"/>
              </a:rPr>
              <a:t>DynamoDB</a:t>
            </a:r>
            <a:r>
              <a:rPr lang="es-ES" sz="3200" dirty="0">
                <a:latin typeface="Calibri" panose="020F0502020204030204" pitchFamily="34" charset="0"/>
                <a:cs typeface="Calibri" panose="020F0502020204030204" pitchFamily="34" charset="0"/>
              </a:rPr>
              <a:t> para la persistencia de datos.</a:t>
            </a:r>
          </a:p>
        </p:txBody>
      </p:sp>
      <p:pic>
        <p:nvPicPr>
          <p:cNvPr id="4" name="Imagen 3" descr="Arrancar NodeJS como servicio en Linux (Debian) | LINUX/*NIX Tips &amp; Tricks">
            <a:extLst>
              <a:ext uri="{FF2B5EF4-FFF2-40B4-BE49-F238E27FC236}">
                <a16:creationId xmlns:a16="http://schemas.microsoft.com/office/drawing/2014/main" id="{69049961-09EB-4103-954B-F3BB17B35D9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33663" y="4532307"/>
            <a:ext cx="2686051" cy="1234292"/>
          </a:xfrm>
          <a:prstGeom prst="rect">
            <a:avLst/>
          </a:prstGeom>
          <a:noFill/>
          <a:ln>
            <a:noFill/>
          </a:ln>
        </p:spPr>
      </p:pic>
      <p:pic>
        <p:nvPicPr>
          <p:cNvPr id="5" name="Imagen 4" descr="What is AWS Lambda | The Iron.io Blog">
            <a:extLst>
              <a:ext uri="{FF2B5EF4-FFF2-40B4-BE49-F238E27FC236}">
                <a16:creationId xmlns:a16="http://schemas.microsoft.com/office/drawing/2014/main" id="{C6F42080-B946-4191-A8F1-DA8A3C2DC46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61811" y="4520318"/>
            <a:ext cx="2294020" cy="1449189"/>
          </a:xfrm>
          <a:prstGeom prst="rect">
            <a:avLst/>
          </a:prstGeom>
          <a:noFill/>
          <a:ln>
            <a:noFill/>
          </a:ln>
        </p:spPr>
      </p:pic>
      <p:pic>
        <p:nvPicPr>
          <p:cNvPr id="9" name="Imagen 8" descr="Imagen que contiene reloj, luz&#10;&#10;Descripción generada automáticamente">
            <a:extLst>
              <a:ext uri="{FF2B5EF4-FFF2-40B4-BE49-F238E27FC236}">
                <a16:creationId xmlns:a16="http://schemas.microsoft.com/office/drawing/2014/main" id="{E9A63256-A61E-49AC-87D7-FE1A88F3DF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2517" y="4408403"/>
            <a:ext cx="3122207" cy="1561104"/>
          </a:xfrm>
          <a:prstGeom prst="rect">
            <a:avLst/>
          </a:prstGeom>
        </p:spPr>
      </p:pic>
    </p:spTree>
    <p:extLst>
      <p:ext uri="{BB962C8B-B14F-4D97-AF65-F5344CB8AC3E}">
        <p14:creationId xmlns:p14="http://schemas.microsoft.com/office/powerpoint/2010/main" val="42852364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7800B643-B9A6-42A3-A39E-B810D3CB74C7}"/>
              </a:ext>
            </a:extLst>
          </p:cNvPr>
          <p:cNvGrpSpPr/>
          <p:nvPr/>
        </p:nvGrpSpPr>
        <p:grpSpPr>
          <a:xfrm>
            <a:off x="1" y="714375"/>
            <a:ext cx="11889104" cy="506730"/>
            <a:chOff x="465761" y="714375"/>
            <a:chExt cx="11423343" cy="506730"/>
          </a:xfrm>
        </p:grpSpPr>
        <p:sp>
          <p:nvSpPr>
            <p:cNvPr id="8" name="Rectángulo 7">
              <a:extLst>
                <a:ext uri="{FF2B5EF4-FFF2-40B4-BE49-F238E27FC236}">
                  <a16:creationId xmlns:a16="http://schemas.microsoft.com/office/drawing/2014/main" id="{776D7443-2A24-4A3F-967E-399AD7AA6B1E}"/>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Triángulo isósceles 8">
              <a:extLst>
                <a:ext uri="{FF2B5EF4-FFF2-40B4-BE49-F238E27FC236}">
                  <a16:creationId xmlns:a16="http://schemas.microsoft.com/office/drawing/2014/main" id="{6A4AB4CC-5FCE-4681-988B-1CAA11238455}"/>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0" name="Título 1">
            <a:extLst>
              <a:ext uri="{FF2B5EF4-FFF2-40B4-BE49-F238E27FC236}">
                <a16:creationId xmlns:a16="http://schemas.microsoft.com/office/drawing/2014/main" id="{D91961F1-135D-4ABE-A767-738C1BD91B5E}"/>
              </a:ext>
            </a:extLst>
          </p:cNvPr>
          <p:cNvSpPr>
            <a:spLocks noGrp="1"/>
          </p:cNvSpPr>
          <p:nvPr>
            <p:ph type="title"/>
          </p:nvPr>
        </p:nvSpPr>
        <p:spPr>
          <a:xfrm>
            <a:off x="2592925" y="624110"/>
            <a:ext cx="8911687" cy="1280890"/>
          </a:xfrm>
        </p:spPr>
        <p:txBody>
          <a:bodyPr/>
          <a:lstStyle/>
          <a:p>
            <a:r>
              <a:rPr lang="es-ES" dirty="0">
                <a:solidFill>
                  <a:schemeClr val="bg1"/>
                </a:solidFill>
                <a:latin typeface="Calibri" panose="020F0502020204030204" pitchFamily="34" charset="0"/>
                <a:cs typeface="Calibri" panose="020F0502020204030204" pitchFamily="34" charset="0"/>
              </a:rPr>
              <a:t>App AWS: Modelo datos</a:t>
            </a:r>
          </a:p>
        </p:txBody>
      </p:sp>
      <p:pic>
        <p:nvPicPr>
          <p:cNvPr id="13" name="Imagen 12">
            <a:extLst>
              <a:ext uri="{FF2B5EF4-FFF2-40B4-BE49-F238E27FC236}">
                <a16:creationId xmlns:a16="http://schemas.microsoft.com/office/drawing/2014/main" id="{01079B12-11D4-462B-90CA-1FA38A223D9C}"/>
              </a:ext>
            </a:extLst>
          </p:cNvPr>
          <p:cNvPicPr/>
          <p:nvPr/>
        </p:nvPicPr>
        <p:blipFill>
          <a:blip r:embed="rId2">
            <a:extLst>
              <a:ext uri="{28A0092B-C50C-407E-A947-70E740481C1C}">
                <a14:useLocalDpi xmlns:a14="http://schemas.microsoft.com/office/drawing/2010/main" val="0"/>
              </a:ext>
            </a:extLst>
          </a:blip>
          <a:stretch>
            <a:fillRect/>
          </a:stretch>
        </p:blipFill>
        <p:spPr>
          <a:xfrm>
            <a:off x="7877174" y="510393"/>
            <a:ext cx="3361189" cy="5452258"/>
          </a:xfrm>
          <a:prstGeom prst="rect">
            <a:avLst/>
          </a:prstGeom>
          <a:ln w="12700">
            <a:solidFill>
              <a:schemeClr val="tx1"/>
            </a:solidFill>
          </a:ln>
        </p:spPr>
      </p:pic>
      <p:sp>
        <p:nvSpPr>
          <p:cNvPr id="14" name="Marcador de contenido 2">
            <a:extLst>
              <a:ext uri="{FF2B5EF4-FFF2-40B4-BE49-F238E27FC236}">
                <a16:creationId xmlns:a16="http://schemas.microsoft.com/office/drawing/2014/main" id="{A92EC33E-BB25-497A-8F46-5F91E9D39C89}"/>
              </a:ext>
            </a:extLst>
          </p:cNvPr>
          <p:cNvSpPr>
            <a:spLocks noGrp="1"/>
          </p:cNvSpPr>
          <p:nvPr>
            <p:ph idx="1"/>
          </p:nvPr>
        </p:nvSpPr>
        <p:spPr>
          <a:xfrm>
            <a:off x="1395663" y="1904999"/>
            <a:ext cx="6095999" cy="4057652"/>
          </a:xfrm>
        </p:spPr>
        <p:txBody>
          <a:bodyPr>
            <a:normAutofit lnSpcReduction="10000"/>
          </a:bodyPr>
          <a:lstStyle/>
          <a:p>
            <a:pPr marL="0" indent="0" algn="just">
              <a:buNone/>
            </a:pPr>
            <a:r>
              <a:rPr lang="es-ES" dirty="0">
                <a:latin typeface="Calibri" panose="020F0502020204030204" pitchFamily="34" charset="0"/>
                <a:cs typeface="Calibri" panose="020F0502020204030204" pitchFamily="34" charset="0"/>
              </a:rPr>
              <a:t>Este es el diagrama </a:t>
            </a:r>
            <a:r>
              <a:rPr lang="es-ES" b="1" dirty="0">
                <a:latin typeface="Calibri" panose="020F0502020204030204" pitchFamily="34" charset="0"/>
                <a:cs typeface="Calibri" panose="020F0502020204030204" pitchFamily="34" charset="0"/>
              </a:rPr>
              <a:t>UML</a:t>
            </a:r>
            <a:r>
              <a:rPr lang="es-ES" dirty="0">
                <a:latin typeface="Calibri" panose="020F0502020204030204" pitchFamily="34" charset="0"/>
                <a:cs typeface="Calibri" panose="020F0502020204030204" pitchFamily="34" charset="0"/>
              </a:rPr>
              <a:t> que describe las entidades que componen la aplicación </a:t>
            </a:r>
            <a:r>
              <a:rPr lang="es-ES" b="1" i="1" dirty="0">
                <a:latin typeface="Calibri" panose="020F0502020204030204" pitchFamily="34" charset="0"/>
                <a:cs typeface="Calibri" panose="020F0502020204030204" pitchFamily="34" charset="0"/>
              </a:rPr>
              <a:t>AWS </a:t>
            </a:r>
            <a:r>
              <a:rPr lang="es-ES" dirty="0">
                <a:latin typeface="Calibri" panose="020F0502020204030204" pitchFamily="34" charset="0"/>
                <a:cs typeface="Calibri" panose="020F0502020204030204" pitchFamily="34" charset="0"/>
              </a:rPr>
              <a:t>y</a:t>
            </a:r>
            <a:r>
              <a:rPr lang="es-ES" b="1" i="1" dirty="0">
                <a:latin typeface="Calibri" panose="020F0502020204030204" pitchFamily="34" charset="0"/>
                <a:cs typeface="Calibri" panose="020F0502020204030204" pitchFamily="34" charset="0"/>
              </a:rPr>
              <a:t> </a:t>
            </a:r>
            <a:r>
              <a:rPr lang="es-ES" dirty="0">
                <a:latin typeface="Calibri" panose="020F0502020204030204" pitchFamily="34" charset="0"/>
                <a:cs typeface="Calibri" panose="020F0502020204030204" pitchFamily="34" charset="0"/>
              </a:rPr>
              <a:t>cuya infraestructura es la siguiente:</a:t>
            </a:r>
          </a:p>
          <a:p>
            <a:pPr lvl="1" algn="just"/>
            <a:r>
              <a:rPr lang="es-ES" b="1" i="1" dirty="0">
                <a:latin typeface="Calibri" panose="020F0502020204030204" pitchFamily="34" charset="0"/>
                <a:cs typeface="Calibri" panose="020F0502020204030204" pitchFamily="34" charset="0"/>
              </a:rPr>
              <a:t>DynamoDB</a:t>
            </a:r>
            <a:r>
              <a:rPr lang="es-E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sym typeface="Wingdings" panose="05000000000000000000" pitchFamily="2" charset="2"/>
              </a:rPr>
              <a:t></a:t>
            </a:r>
            <a:r>
              <a:rPr lang="es-ES" dirty="0">
                <a:latin typeface="Calibri" panose="020F0502020204030204" pitchFamily="34" charset="0"/>
                <a:cs typeface="Calibri" panose="020F0502020204030204" pitchFamily="34" charset="0"/>
              </a:rPr>
              <a:t> Persistencia de Datos.</a:t>
            </a:r>
          </a:p>
          <a:p>
            <a:pPr lvl="1" algn="just"/>
            <a:r>
              <a:rPr lang="es-ES" b="1" i="1" dirty="0">
                <a:latin typeface="Calibri" panose="020F0502020204030204" pitchFamily="34" charset="0"/>
                <a:cs typeface="Calibri" panose="020F0502020204030204" pitchFamily="34" charset="0"/>
              </a:rPr>
              <a:t>Funciones Lambda y API Gateway </a:t>
            </a:r>
            <a:r>
              <a:rPr lang="es-ES" dirty="0">
                <a:latin typeface="Calibri" panose="020F0502020204030204" pitchFamily="34" charset="0"/>
                <a:cs typeface="Calibri" panose="020F0502020204030204" pitchFamily="34" charset="0"/>
                <a:sym typeface="Wingdings" panose="05000000000000000000" pitchFamily="2" charset="2"/>
              </a:rPr>
              <a:t> Ejecución del código de la aplicación a través de las </a:t>
            </a:r>
            <a:r>
              <a:rPr lang="es-ES" i="1" dirty="0" err="1">
                <a:latin typeface="Calibri" panose="020F0502020204030204" pitchFamily="34" charset="0"/>
                <a:cs typeface="Calibri" panose="020F0502020204030204" pitchFamily="34" charset="0"/>
                <a:sym typeface="Wingdings" panose="05000000000000000000" pitchFamily="2" charset="2"/>
              </a:rPr>
              <a:t>APIs</a:t>
            </a:r>
            <a:r>
              <a:rPr lang="es-ES" dirty="0">
                <a:latin typeface="Calibri" panose="020F0502020204030204" pitchFamily="34" charset="0"/>
                <a:cs typeface="Calibri" panose="020F0502020204030204" pitchFamily="34" charset="0"/>
                <a:sym typeface="Wingdings" panose="05000000000000000000" pitchFamily="2" charset="2"/>
              </a:rPr>
              <a:t> creadas mediante </a:t>
            </a:r>
            <a:r>
              <a:rPr lang="es-ES" i="1" dirty="0">
                <a:latin typeface="Calibri" panose="020F0502020204030204" pitchFamily="34" charset="0"/>
                <a:cs typeface="Calibri" panose="020F0502020204030204" pitchFamily="34" charset="0"/>
                <a:sym typeface="Wingdings" panose="05000000000000000000" pitchFamily="2" charset="2"/>
              </a:rPr>
              <a:t>API Gateway</a:t>
            </a:r>
            <a:r>
              <a:rPr lang="es-ES" dirty="0">
                <a:latin typeface="Calibri" panose="020F0502020204030204" pitchFamily="34" charset="0"/>
                <a:cs typeface="Calibri" panose="020F0502020204030204" pitchFamily="34" charset="0"/>
                <a:sym typeface="Wingdings" panose="05000000000000000000" pitchFamily="2" charset="2"/>
              </a:rPr>
              <a:t>.</a:t>
            </a:r>
            <a:r>
              <a:rPr lang="es-ES" dirty="0">
                <a:latin typeface="Calibri" panose="020F0502020204030204" pitchFamily="34" charset="0"/>
                <a:cs typeface="Calibri" panose="020F0502020204030204" pitchFamily="34" charset="0"/>
              </a:rPr>
              <a:t> </a:t>
            </a:r>
          </a:p>
          <a:p>
            <a:pPr lvl="1" algn="just"/>
            <a:r>
              <a:rPr lang="es-ES" b="1" i="1" dirty="0">
                <a:latin typeface="Calibri" panose="020F0502020204030204" pitchFamily="34" charset="0"/>
                <a:cs typeface="Calibri" panose="020F0502020204030204" pitchFamily="34" charset="0"/>
              </a:rPr>
              <a:t>Políticas</a:t>
            </a:r>
            <a:r>
              <a:rPr lang="es-ES" dirty="0">
                <a:latin typeface="Calibri" panose="020F0502020204030204" pitchFamily="34" charset="0"/>
                <a:cs typeface="Calibri" panose="020F0502020204030204" pitchFamily="34" charset="0"/>
              </a:rPr>
              <a:t> </a:t>
            </a:r>
            <a:r>
              <a:rPr lang="es-ES" dirty="0">
                <a:latin typeface="Calibri" panose="020F0502020204030204" pitchFamily="34" charset="0"/>
                <a:cs typeface="Calibri" panose="020F0502020204030204" pitchFamily="34" charset="0"/>
                <a:sym typeface="Wingdings" panose="05000000000000000000" pitchFamily="2" charset="2"/>
              </a:rPr>
              <a:t></a:t>
            </a:r>
            <a:r>
              <a:rPr lang="es-ES" dirty="0">
                <a:latin typeface="Calibri" panose="020F0502020204030204" pitchFamily="34" charset="0"/>
                <a:cs typeface="Calibri" panose="020F0502020204030204" pitchFamily="34" charset="0"/>
              </a:rPr>
              <a:t> Permiso de accesos entre tablas de </a:t>
            </a:r>
            <a:r>
              <a:rPr lang="es-ES" i="1" dirty="0">
                <a:latin typeface="Calibri" panose="020F0502020204030204" pitchFamily="34" charset="0"/>
                <a:cs typeface="Calibri" panose="020F0502020204030204" pitchFamily="34" charset="0"/>
              </a:rPr>
              <a:t>DynamoDB</a:t>
            </a:r>
            <a:r>
              <a:rPr lang="es-ES" dirty="0">
                <a:latin typeface="Calibri" panose="020F0502020204030204" pitchFamily="34" charset="0"/>
                <a:cs typeface="Calibri" panose="020F0502020204030204" pitchFamily="34" charset="0"/>
              </a:rPr>
              <a:t>.</a:t>
            </a:r>
          </a:p>
          <a:p>
            <a:pPr lvl="1" algn="just"/>
            <a:r>
              <a:rPr lang="es-ES" b="1" i="1" dirty="0">
                <a:latin typeface="Calibri" panose="020F0502020204030204" pitchFamily="34" charset="0"/>
                <a:cs typeface="Calibri" panose="020F0502020204030204" pitchFamily="34" charset="0"/>
              </a:rPr>
              <a:t>Directorio de Trabajo </a:t>
            </a:r>
            <a:r>
              <a:rPr lang="es-ES" dirty="0">
                <a:latin typeface="Calibri" panose="020F0502020204030204" pitchFamily="34" charset="0"/>
                <a:cs typeface="Calibri" panose="020F0502020204030204" pitchFamily="34" charset="0"/>
                <a:sym typeface="Wingdings" panose="05000000000000000000" pitchFamily="2" charset="2"/>
              </a:rPr>
              <a:t> </a:t>
            </a:r>
            <a:r>
              <a:rPr lang="es-ES" dirty="0">
                <a:latin typeface="Calibri" panose="020F0502020204030204" pitchFamily="34" charset="0"/>
                <a:cs typeface="Calibri" panose="020F0502020204030204" pitchFamily="34" charset="0"/>
              </a:rPr>
              <a:t>Código de la Aplicación.</a:t>
            </a:r>
          </a:p>
          <a:p>
            <a:pPr lvl="1" algn="just"/>
            <a:r>
              <a:rPr lang="es-ES" b="1" i="1" dirty="0">
                <a:latin typeface="Calibri" panose="020F0502020204030204" pitchFamily="34" charset="0"/>
                <a:cs typeface="Calibri" panose="020F0502020204030204" pitchFamily="34" charset="0"/>
              </a:rPr>
              <a:t>CloudFormation</a:t>
            </a:r>
            <a:r>
              <a:rPr lang="es-ES" dirty="0">
                <a:latin typeface="Calibri" panose="020F0502020204030204" pitchFamily="34" charset="0"/>
                <a:cs typeface="Calibri" panose="020F0502020204030204" pitchFamily="34" charset="0"/>
              </a:rPr>
              <a:t> </a:t>
            </a:r>
            <a:r>
              <a:rPr lang="es-ES" dirty="0">
                <a:latin typeface="Calibri" panose="020F0502020204030204" pitchFamily="34" charset="0"/>
                <a:cs typeface="Calibri" panose="020F0502020204030204" pitchFamily="34" charset="0"/>
                <a:sym typeface="Wingdings" panose="05000000000000000000" pitchFamily="2" charset="2"/>
              </a:rPr>
              <a:t> </a:t>
            </a:r>
            <a:r>
              <a:rPr lang="es-ES" dirty="0">
                <a:latin typeface="Calibri" panose="020F0502020204030204" pitchFamily="34" charset="0"/>
                <a:cs typeface="Calibri" panose="020F0502020204030204" pitchFamily="34" charset="0"/>
              </a:rPr>
              <a:t>Creación y configuración de toda la infraestructura en </a:t>
            </a:r>
            <a:r>
              <a:rPr lang="es-ES" i="1" dirty="0">
                <a:latin typeface="Calibri" panose="020F0502020204030204" pitchFamily="34" charset="0"/>
                <a:cs typeface="Calibri" panose="020F0502020204030204" pitchFamily="34" charset="0"/>
              </a:rPr>
              <a:t>AWS</a:t>
            </a:r>
            <a:r>
              <a:rPr lang="es-ES" dirty="0">
                <a:latin typeface="Calibri" panose="020F0502020204030204" pitchFamily="34" charset="0"/>
                <a:cs typeface="Calibri" panose="020F0502020204030204" pitchFamily="34" charset="0"/>
              </a:rPr>
              <a:t>.</a:t>
            </a:r>
          </a:p>
          <a:p>
            <a:pPr lvl="1" algn="just"/>
            <a:r>
              <a:rPr lang="es-ES" b="1" i="1" dirty="0">
                <a:latin typeface="Calibri" panose="020F0502020204030204" pitchFamily="34" charset="0"/>
                <a:cs typeface="Calibri" panose="020F0502020204030204" pitchFamily="34" charset="0"/>
              </a:rPr>
              <a:t>SAM</a:t>
            </a:r>
            <a:r>
              <a:rPr lang="es-ES" dirty="0">
                <a:latin typeface="Calibri" panose="020F0502020204030204" pitchFamily="34" charset="0"/>
                <a:cs typeface="Calibri" panose="020F0502020204030204" pitchFamily="34" charset="0"/>
              </a:rPr>
              <a:t> </a:t>
            </a:r>
            <a:r>
              <a:rPr lang="es-ES" dirty="0">
                <a:latin typeface="Calibri" panose="020F0502020204030204" pitchFamily="34" charset="0"/>
                <a:cs typeface="Calibri" panose="020F0502020204030204" pitchFamily="34" charset="0"/>
                <a:sym typeface="Wingdings" panose="05000000000000000000" pitchFamily="2" charset="2"/>
              </a:rPr>
              <a:t></a:t>
            </a:r>
            <a:r>
              <a:rPr lang="es-ES" dirty="0">
                <a:latin typeface="Calibri" panose="020F0502020204030204" pitchFamily="34" charset="0"/>
                <a:cs typeface="Calibri" panose="020F0502020204030204" pitchFamily="34" charset="0"/>
              </a:rPr>
              <a:t> </a:t>
            </a:r>
            <a:r>
              <a:rPr lang="es-ES" i="1" dirty="0">
                <a:latin typeface="Calibri" panose="020F0502020204030204" pitchFamily="34" charset="0"/>
                <a:cs typeface="Calibri" panose="020F0502020204030204" pitchFamily="34" charset="0"/>
              </a:rPr>
              <a:t>Framework</a:t>
            </a:r>
            <a:r>
              <a:rPr lang="es-ES" dirty="0">
                <a:latin typeface="Calibri" panose="020F0502020204030204" pitchFamily="34" charset="0"/>
                <a:cs typeface="Calibri" panose="020F0502020204030204" pitchFamily="34" charset="0"/>
              </a:rPr>
              <a:t> para la construcción de la aplicación Serverless.</a:t>
            </a:r>
          </a:p>
        </p:txBody>
      </p:sp>
    </p:spTree>
    <p:extLst>
      <p:ext uri="{BB962C8B-B14F-4D97-AF65-F5344CB8AC3E}">
        <p14:creationId xmlns:p14="http://schemas.microsoft.com/office/powerpoint/2010/main" val="18433206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81E94B54-7E0F-4B8F-AECA-C278C3E75BEB}"/>
              </a:ext>
            </a:extLst>
          </p:cNvPr>
          <p:cNvGrpSpPr/>
          <p:nvPr/>
        </p:nvGrpSpPr>
        <p:grpSpPr>
          <a:xfrm>
            <a:off x="1" y="714375"/>
            <a:ext cx="11889104" cy="506730"/>
            <a:chOff x="465761" y="714375"/>
            <a:chExt cx="11423343" cy="506730"/>
          </a:xfrm>
        </p:grpSpPr>
        <p:sp>
          <p:nvSpPr>
            <p:cNvPr id="12" name="Rectángulo 11">
              <a:extLst>
                <a:ext uri="{FF2B5EF4-FFF2-40B4-BE49-F238E27FC236}">
                  <a16:creationId xmlns:a16="http://schemas.microsoft.com/office/drawing/2014/main" id="{531720F0-D26E-4CCE-BEF1-5AE14C8D9FC1}"/>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Triángulo isósceles 12">
              <a:extLst>
                <a:ext uri="{FF2B5EF4-FFF2-40B4-BE49-F238E27FC236}">
                  <a16:creationId xmlns:a16="http://schemas.microsoft.com/office/drawing/2014/main" id="{1D9B3DDA-5683-4C34-9F15-04D657A959A4}"/>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ítulo 1">
            <a:extLst>
              <a:ext uri="{FF2B5EF4-FFF2-40B4-BE49-F238E27FC236}">
                <a16:creationId xmlns:a16="http://schemas.microsoft.com/office/drawing/2014/main" id="{FF8EDDF9-7E1F-4D14-8164-BDFE0CC487A4}"/>
              </a:ext>
            </a:extLst>
          </p:cNvPr>
          <p:cNvSpPr>
            <a:spLocks noGrp="1"/>
          </p:cNvSpPr>
          <p:nvPr>
            <p:ph type="title"/>
          </p:nvPr>
        </p:nvSpPr>
        <p:spPr/>
        <p:txBody>
          <a:bodyPr/>
          <a:lstStyle/>
          <a:p>
            <a:r>
              <a:rPr lang="es-ES" dirty="0">
                <a:solidFill>
                  <a:schemeClr val="bg1"/>
                </a:solidFill>
                <a:latin typeface="Calibri" panose="020F0502020204030204" pitchFamily="34" charset="0"/>
                <a:cs typeface="Calibri" panose="020F0502020204030204" pitchFamily="34" charset="0"/>
              </a:rPr>
              <a:t>App AWS: Test de aplicación</a:t>
            </a:r>
          </a:p>
        </p:txBody>
      </p:sp>
      <p:sp>
        <p:nvSpPr>
          <p:cNvPr id="18" name="Marcador de contenido 2">
            <a:extLst>
              <a:ext uri="{FF2B5EF4-FFF2-40B4-BE49-F238E27FC236}">
                <a16:creationId xmlns:a16="http://schemas.microsoft.com/office/drawing/2014/main" id="{7DD7D3A2-2FC3-47CC-9123-A812CE879C3F}"/>
              </a:ext>
            </a:extLst>
          </p:cNvPr>
          <p:cNvSpPr>
            <a:spLocks noGrp="1"/>
          </p:cNvSpPr>
          <p:nvPr>
            <p:ph idx="1"/>
          </p:nvPr>
        </p:nvSpPr>
        <p:spPr>
          <a:xfrm>
            <a:off x="2021637" y="1911044"/>
            <a:ext cx="9221254" cy="3706392"/>
          </a:xfrm>
        </p:spPr>
        <p:txBody>
          <a:bodyPr>
            <a:normAutofit fontScale="92500"/>
          </a:bodyPr>
          <a:lstStyle/>
          <a:p>
            <a:pPr marL="0" indent="0" algn="just">
              <a:lnSpc>
                <a:spcPct val="115000"/>
              </a:lnSpc>
              <a:buNone/>
            </a:pPr>
            <a:r>
              <a:rPr lang="es-ES" sz="2400" dirty="0">
                <a:latin typeface="Calibri" panose="020F0502020204030204" pitchFamily="34" charset="0"/>
                <a:cs typeface="Calibri" panose="020F0502020204030204" pitchFamily="34" charset="0"/>
              </a:rPr>
              <a:t>En las pruebas para la solución </a:t>
            </a:r>
            <a:r>
              <a:rPr lang="es-ES" sz="2400" i="1" dirty="0">
                <a:latin typeface="Calibri" panose="020F0502020204030204" pitchFamily="34" charset="0"/>
                <a:cs typeface="Calibri" panose="020F0502020204030204" pitchFamily="34" charset="0"/>
              </a:rPr>
              <a:t>AWS </a:t>
            </a:r>
            <a:r>
              <a:rPr lang="es-ES" sz="2400" dirty="0">
                <a:latin typeface="Calibri" panose="020F0502020204030204" pitchFamily="34" charset="0"/>
                <a:cs typeface="Calibri" panose="020F0502020204030204" pitchFamily="34" charset="0"/>
              </a:rPr>
              <a:t>ocurrieron los siguientes problemas:</a:t>
            </a:r>
          </a:p>
          <a:p>
            <a:pPr lvl="1" algn="just">
              <a:lnSpc>
                <a:spcPct val="115000"/>
              </a:lnSpc>
            </a:pPr>
            <a:r>
              <a:rPr lang="es-ES" sz="2400" dirty="0">
                <a:latin typeface="Calibri" panose="020F0502020204030204" pitchFamily="34" charset="0"/>
                <a:cs typeface="Calibri" panose="020F0502020204030204" pitchFamily="34" charset="0"/>
              </a:rPr>
              <a:t>No se encontró la posibilidad de ejecutar </a:t>
            </a:r>
            <a:r>
              <a:rPr lang="es-ES" sz="2400" dirty="0" err="1">
                <a:latin typeface="Calibri" panose="020F0502020204030204" pitchFamily="34" charset="0"/>
                <a:cs typeface="Calibri" panose="020F0502020204030204" pitchFamily="34" charset="0"/>
              </a:rPr>
              <a:t>tests</a:t>
            </a:r>
            <a:r>
              <a:rPr lang="es-ES" sz="2400" dirty="0">
                <a:latin typeface="Calibri" panose="020F0502020204030204" pitchFamily="34" charset="0"/>
                <a:cs typeface="Calibri" panose="020F0502020204030204" pitchFamily="34" charset="0"/>
              </a:rPr>
              <a:t> para la plantilla CloudFormation</a:t>
            </a:r>
          </a:p>
          <a:p>
            <a:pPr lvl="1" algn="just">
              <a:lnSpc>
                <a:spcPct val="115000"/>
              </a:lnSpc>
            </a:pPr>
            <a:r>
              <a:rPr lang="es-ES" sz="2400" dirty="0">
                <a:latin typeface="Calibri" panose="020F0502020204030204" pitchFamily="34" charset="0"/>
                <a:cs typeface="Calibri" panose="020F0502020204030204" pitchFamily="34" charset="0"/>
              </a:rPr>
              <a:t>Intento de pruebas unitarias para el código de la aplicación con </a:t>
            </a:r>
            <a:r>
              <a:rPr lang="es-ES" sz="2400" i="1" dirty="0">
                <a:latin typeface="Calibri" panose="020F0502020204030204" pitchFamily="34" charset="0"/>
                <a:cs typeface="Calibri" panose="020F0502020204030204" pitchFamily="34" charset="0"/>
              </a:rPr>
              <a:t>JEST</a:t>
            </a:r>
            <a:r>
              <a:rPr lang="es-ES" sz="2400" dirty="0">
                <a:latin typeface="Calibri" panose="020F0502020204030204" pitchFamily="34" charset="0"/>
                <a:cs typeface="Calibri" panose="020F0502020204030204" pitchFamily="34" charset="0"/>
              </a:rPr>
              <a:t> fallidas debido a la necesidad de configurar una </a:t>
            </a:r>
            <a:r>
              <a:rPr lang="es-ES" sz="2400" i="1" dirty="0">
                <a:latin typeface="Calibri" panose="020F0502020204030204" pitchFamily="34" charset="0"/>
                <a:cs typeface="Calibri" panose="020F0502020204030204" pitchFamily="34" charset="0"/>
              </a:rPr>
              <a:t>DynamoDB</a:t>
            </a:r>
            <a:r>
              <a:rPr lang="es-ES" sz="2400" dirty="0">
                <a:latin typeface="Calibri" panose="020F0502020204030204" pitchFamily="34" charset="0"/>
                <a:cs typeface="Calibri" panose="020F0502020204030204" pitchFamily="34" charset="0"/>
              </a:rPr>
              <a:t> en local</a:t>
            </a:r>
          </a:p>
          <a:p>
            <a:pPr marL="57150" indent="0" algn="just">
              <a:lnSpc>
                <a:spcPct val="115000"/>
              </a:lnSpc>
              <a:buNone/>
            </a:pPr>
            <a:endParaRPr lang="es-ES" sz="2400" dirty="0">
              <a:latin typeface="Calibri" panose="020F0502020204030204" pitchFamily="34" charset="0"/>
              <a:cs typeface="Calibri" panose="020F0502020204030204" pitchFamily="34" charset="0"/>
            </a:endParaRPr>
          </a:p>
          <a:p>
            <a:pPr marL="57150" indent="0" algn="just">
              <a:lnSpc>
                <a:spcPct val="115000"/>
              </a:lnSpc>
              <a:buNone/>
            </a:pPr>
            <a:r>
              <a:rPr lang="es-ES" sz="2400" dirty="0">
                <a:latin typeface="Calibri" panose="020F0502020204030204" pitchFamily="34" charset="0"/>
                <a:cs typeface="Calibri" panose="020F0502020204030204" pitchFamily="34" charset="0"/>
              </a:rPr>
              <a:t>Debido a estos problemas se crearon </a:t>
            </a:r>
            <a:r>
              <a:rPr lang="es-ES" sz="2400" i="1" dirty="0">
                <a:latin typeface="Calibri" panose="020F0502020204030204" pitchFamily="34" charset="0"/>
                <a:cs typeface="Calibri" panose="020F0502020204030204" pitchFamily="34" charset="0"/>
              </a:rPr>
              <a:t>Test E2E </a:t>
            </a:r>
            <a:r>
              <a:rPr lang="es-ES" sz="2400" dirty="0">
                <a:latin typeface="Calibri" panose="020F0502020204030204" pitchFamily="34" charset="0"/>
                <a:cs typeface="Calibri" panose="020F0502020204030204" pitchFamily="34" charset="0"/>
              </a:rPr>
              <a:t>a través de una colección </a:t>
            </a:r>
            <a:r>
              <a:rPr lang="es-ES" sz="2400" i="1" dirty="0">
                <a:latin typeface="Calibri" panose="020F0502020204030204" pitchFamily="34" charset="0"/>
                <a:cs typeface="Calibri" panose="020F0502020204030204" pitchFamily="34" charset="0"/>
                <a:hlinkClick r:id="rId2"/>
              </a:rPr>
              <a:t>POSTMAN</a:t>
            </a:r>
            <a:r>
              <a:rPr lang="es-ES" sz="2400" i="1" dirty="0">
                <a:latin typeface="Calibri" panose="020F0502020204030204" pitchFamily="34" charset="0"/>
                <a:cs typeface="Calibri" panose="020F0502020204030204" pitchFamily="34" charset="0"/>
              </a:rPr>
              <a:t>.</a:t>
            </a:r>
            <a:endParaRPr lang="es-E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29045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68BD71C6-F5EA-4250-8895-95C2386D1C25}"/>
              </a:ext>
            </a:extLst>
          </p:cNvPr>
          <p:cNvGrpSpPr/>
          <p:nvPr/>
        </p:nvGrpSpPr>
        <p:grpSpPr>
          <a:xfrm>
            <a:off x="1" y="714375"/>
            <a:ext cx="11889104" cy="506730"/>
            <a:chOff x="465761" y="714375"/>
            <a:chExt cx="11423343" cy="506730"/>
          </a:xfrm>
        </p:grpSpPr>
        <p:sp>
          <p:nvSpPr>
            <p:cNvPr id="5" name="Rectángulo 4">
              <a:extLst>
                <a:ext uri="{FF2B5EF4-FFF2-40B4-BE49-F238E27FC236}">
                  <a16:creationId xmlns:a16="http://schemas.microsoft.com/office/drawing/2014/main" id="{7EE33AAE-2290-46D0-8007-A5B4FC846A0A}"/>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Triángulo isósceles 5">
              <a:extLst>
                <a:ext uri="{FF2B5EF4-FFF2-40B4-BE49-F238E27FC236}">
                  <a16:creationId xmlns:a16="http://schemas.microsoft.com/office/drawing/2014/main" id="{5DD3E020-6788-46FB-97DF-9E73FD584781}"/>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7" name="Título 1">
            <a:extLst>
              <a:ext uri="{FF2B5EF4-FFF2-40B4-BE49-F238E27FC236}">
                <a16:creationId xmlns:a16="http://schemas.microsoft.com/office/drawing/2014/main" id="{605655A0-B1B7-440D-B686-D8B653C4C658}"/>
              </a:ext>
            </a:extLst>
          </p:cNvPr>
          <p:cNvSpPr>
            <a:spLocks noGrp="1"/>
          </p:cNvSpPr>
          <p:nvPr>
            <p:ph type="title"/>
          </p:nvPr>
        </p:nvSpPr>
        <p:spPr>
          <a:xfrm>
            <a:off x="2592925" y="624110"/>
            <a:ext cx="8911687" cy="1280890"/>
          </a:xfrm>
        </p:spPr>
        <p:txBody>
          <a:bodyPr/>
          <a:lstStyle/>
          <a:p>
            <a:r>
              <a:rPr lang="es-ES" dirty="0">
                <a:solidFill>
                  <a:schemeClr val="bg1"/>
                </a:solidFill>
                <a:latin typeface="Calibri" panose="020F0502020204030204" pitchFamily="34" charset="0"/>
                <a:cs typeface="Calibri" panose="020F0502020204030204" pitchFamily="34" charset="0"/>
              </a:rPr>
              <a:t>App AWS: API</a:t>
            </a:r>
          </a:p>
        </p:txBody>
      </p:sp>
      <p:sp>
        <p:nvSpPr>
          <p:cNvPr id="8" name="Marcador de contenido 2">
            <a:extLst>
              <a:ext uri="{FF2B5EF4-FFF2-40B4-BE49-F238E27FC236}">
                <a16:creationId xmlns:a16="http://schemas.microsoft.com/office/drawing/2014/main" id="{151252B4-4AB6-443F-8D52-7731EF7BC0C5}"/>
              </a:ext>
            </a:extLst>
          </p:cNvPr>
          <p:cNvSpPr>
            <a:spLocks noGrp="1"/>
          </p:cNvSpPr>
          <p:nvPr>
            <p:ph idx="1"/>
          </p:nvPr>
        </p:nvSpPr>
        <p:spPr>
          <a:xfrm>
            <a:off x="2036397" y="1905000"/>
            <a:ext cx="9527336" cy="4565333"/>
          </a:xfrm>
        </p:spPr>
        <p:txBody>
          <a:bodyPr>
            <a:normAutofit/>
          </a:bodyPr>
          <a:lstStyle/>
          <a:p>
            <a:pPr marL="0" indent="0" algn="just">
              <a:buNone/>
            </a:pPr>
            <a:r>
              <a:rPr lang="es-ES" sz="2400" dirty="0">
                <a:latin typeface="Calibri" panose="020F0502020204030204" pitchFamily="34" charset="0"/>
                <a:cs typeface="Calibri" panose="020F0502020204030204" pitchFamily="34" charset="0"/>
              </a:rPr>
              <a:t>La aplicación </a:t>
            </a:r>
            <a:r>
              <a:rPr lang="es-ES" sz="2400" b="1" i="1" dirty="0">
                <a:latin typeface="Calibri" panose="020F0502020204030204" pitchFamily="34" charset="0"/>
                <a:cs typeface="Calibri" panose="020F0502020204030204" pitchFamily="34" charset="0"/>
              </a:rPr>
              <a:t>AWS</a:t>
            </a:r>
            <a:r>
              <a:rPr lang="es-ES" sz="2400" dirty="0">
                <a:latin typeface="Calibri" panose="020F0502020204030204" pitchFamily="34" charset="0"/>
                <a:cs typeface="Calibri" panose="020F0502020204030204" pitchFamily="34" charset="0"/>
              </a:rPr>
              <a:t> consta al igual que la solución </a:t>
            </a:r>
            <a:r>
              <a:rPr lang="es-ES" sz="2400" b="1" i="1" dirty="0">
                <a:latin typeface="Calibri" panose="020F0502020204030204" pitchFamily="34" charset="0"/>
                <a:cs typeface="Calibri" panose="020F0502020204030204" pitchFamily="34" charset="0"/>
              </a:rPr>
              <a:t>Spring </a:t>
            </a:r>
            <a:r>
              <a:rPr lang="es-ES" sz="2400" dirty="0">
                <a:latin typeface="Calibri" panose="020F0502020204030204" pitchFamily="34" charset="0"/>
                <a:cs typeface="Calibri" panose="020F0502020204030204" pitchFamily="34" charset="0"/>
              </a:rPr>
              <a:t>con dos versiones de API:</a:t>
            </a:r>
          </a:p>
          <a:p>
            <a:pPr marL="0" indent="0" algn="just">
              <a:buNone/>
            </a:pPr>
            <a:endParaRPr lang="es-ES" sz="2400" dirty="0">
              <a:latin typeface="Calibri" panose="020F0502020204030204" pitchFamily="34" charset="0"/>
              <a:cs typeface="Calibri" panose="020F0502020204030204" pitchFamily="34" charset="0"/>
            </a:endParaRPr>
          </a:p>
          <a:p>
            <a:pPr lvl="1" algn="just"/>
            <a:r>
              <a:rPr lang="es-ES" sz="2400" dirty="0">
                <a:latin typeface="Calibri" panose="020F0502020204030204" pitchFamily="34" charset="0"/>
                <a:cs typeface="Calibri" panose="020F0502020204030204" pitchFamily="34" charset="0"/>
                <a:hlinkClick r:id="rId2"/>
              </a:rPr>
              <a:t>REST</a:t>
            </a:r>
            <a:endParaRPr lang="es-ES" sz="2400" dirty="0">
              <a:latin typeface="Calibri" panose="020F0502020204030204" pitchFamily="34" charset="0"/>
              <a:cs typeface="Calibri" panose="020F0502020204030204" pitchFamily="34" charset="0"/>
            </a:endParaRPr>
          </a:p>
          <a:p>
            <a:pPr marL="400050" lvl="1" indent="0" algn="just">
              <a:buNone/>
            </a:pPr>
            <a:endParaRPr lang="es-ES" sz="2400" dirty="0">
              <a:latin typeface="Calibri" panose="020F0502020204030204" pitchFamily="34" charset="0"/>
              <a:cs typeface="Calibri" panose="020F0502020204030204" pitchFamily="34" charset="0"/>
            </a:endParaRPr>
          </a:p>
          <a:p>
            <a:pPr lvl="1" algn="just"/>
            <a:r>
              <a:rPr lang="es-ES" sz="2400" dirty="0">
                <a:latin typeface="Calibri" panose="020F0502020204030204" pitchFamily="34" charset="0"/>
                <a:cs typeface="Calibri" panose="020F0502020204030204" pitchFamily="34" charset="0"/>
                <a:hlinkClick r:id="rId3"/>
              </a:rPr>
              <a:t>WEB</a:t>
            </a:r>
            <a:endParaRPr lang="es-ES" sz="2400" dirty="0">
              <a:latin typeface="Calibri" panose="020F0502020204030204" pitchFamily="34" charset="0"/>
              <a:cs typeface="Calibri" panose="020F0502020204030204" pitchFamily="34" charset="0"/>
            </a:endParaRPr>
          </a:p>
          <a:p>
            <a:pPr marL="0" indent="0" algn="just">
              <a:buNone/>
            </a:pPr>
            <a:endParaRPr lang="es-ES" sz="2400" dirty="0">
              <a:latin typeface="Calibri" panose="020F0502020204030204" pitchFamily="34" charset="0"/>
              <a:cs typeface="Calibri" panose="020F0502020204030204" pitchFamily="34" charset="0"/>
            </a:endParaRPr>
          </a:p>
          <a:p>
            <a:pPr marL="0" indent="0" algn="just">
              <a:buNone/>
            </a:pPr>
            <a:r>
              <a:rPr lang="es-ES" sz="2400" dirty="0">
                <a:latin typeface="Calibri" panose="020F0502020204030204" pitchFamily="34" charset="0"/>
                <a:cs typeface="Calibri" panose="020F0502020204030204" pitchFamily="34" charset="0"/>
              </a:rPr>
              <a:t>Cuyo detalle se indica en el </a:t>
            </a:r>
            <a:r>
              <a:rPr lang="es-ES" sz="2400" dirty="0">
                <a:latin typeface="Calibri" panose="020F0502020204030204" pitchFamily="34" charset="0"/>
                <a:cs typeface="Calibri" panose="020F0502020204030204" pitchFamily="34" charset="0"/>
                <a:hlinkClick r:id="rId4"/>
              </a:rPr>
              <a:t>repositorio GitHub </a:t>
            </a:r>
            <a:r>
              <a:rPr lang="es-ES" sz="2400" dirty="0">
                <a:latin typeface="Calibri" panose="020F0502020204030204" pitchFamily="34" charset="0"/>
                <a:cs typeface="Calibri" panose="020F0502020204030204" pitchFamily="34" charset="0"/>
              </a:rPr>
              <a:t>de la aplicación.</a:t>
            </a:r>
          </a:p>
        </p:txBody>
      </p:sp>
      <p:pic>
        <p:nvPicPr>
          <p:cNvPr id="10" name="Picture 2" descr="Jr. a los 30+">
            <a:extLst>
              <a:ext uri="{FF2B5EF4-FFF2-40B4-BE49-F238E27FC236}">
                <a16:creationId xmlns:a16="http://schemas.microsoft.com/office/drawing/2014/main" id="{0D5F5828-472B-40ED-9924-A9BA712AE2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9774" y="1816223"/>
            <a:ext cx="3563959" cy="3563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1254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BE65CA96-C495-4489-A62E-6ADD007E6D05}"/>
              </a:ext>
            </a:extLst>
          </p:cNvPr>
          <p:cNvGrpSpPr/>
          <p:nvPr/>
        </p:nvGrpSpPr>
        <p:grpSpPr>
          <a:xfrm>
            <a:off x="1" y="714375"/>
            <a:ext cx="11889104" cy="506730"/>
            <a:chOff x="465761" y="714375"/>
            <a:chExt cx="11423343" cy="506730"/>
          </a:xfrm>
        </p:grpSpPr>
        <p:sp>
          <p:nvSpPr>
            <p:cNvPr id="5" name="Rectángulo 4">
              <a:extLst>
                <a:ext uri="{FF2B5EF4-FFF2-40B4-BE49-F238E27FC236}">
                  <a16:creationId xmlns:a16="http://schemas.microsoft.com/office/drawing/2014/main" id="{CB967AA6-6FCB-419B-9CF0-E7F02F0CB66B}"/>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Triángulo isósceles 5">
              <a:extLst>
                <a:ext uri="{FF2B5EF4-FFF2-40B4-BE49-F238E27FC236}">
                  <a16:creationId xmlns:a16="http://schemas.microsoft.com/office/drawing/2014/main" id="{C4D4028D-9AD1-43C9-978F-122701BE046F}"/>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7" name="Título 1">
            <a:extLst>
              <a:ext uri="{FF2B5EF4-FFF2-40B4-BE49-F238E27FC236}">
                <a16:creationId xmlns:a16="http://schemas.microsoft.com/office/drawing/2014/main" id="{14013EB9-D6DA-4F49-87DB-0C3AEA9AA147}"/>
              </a:ext>
            </a:extLst>
          </p:cNvPr>
          <p:cNvSpPr>
            <a:spLocks noGrp="1"/>
          </p:cNvSpPr>
          <p:nvPr>
            <p:ph type="title"/>
          </p:nvPr>
        </p:nvSpPr>
        <p:spPr>
          <a:xfrm>
            <a:off x="2592925" y="624110"/>
            <a:ext cx="8911687" cy="1280890"/>
          </a:xfrm>
        </p:spPr>
        <p:txBody>
          <a:bodyPr/>
          <a:lstStyle/>
          <a:p>
            <a:r>
              <a:rPr lang="es-ES" dirty="0">
                <a:solidFill>
                  <a:schemeClr val="bg1"/>
                </a:solidFill>
                <a:latin typeface="Calibri" panose="020F0502020204030204" pitchFamily="34" charset="0"/>
                <a:cs typeface="Calibri" panose="020F0502020204030204" pitchFamily="34" charset="0"/>
              </a:rPr>
              <a:t>App AWS: Integración y Despliegue Continuo</a:t>
            </a:r>
          </a:p>
        </p:txBody>
      </p:sp>
      <p:sp>
        <p:nvSpPr>
          <p:cNvPr id="11" name="Marcador de contenido 2">
            <a:extLst>
              <a:ext uri="{FF2B5EF4-FFF2-40B4-BE49-F238E27FC236}">
                <a16:creationId xmlns:a16="http://schemas.microsoft.com/office/drawing/2014/main" id="{A938A890-3B01-4C24-A42B-681A0D30349C}"/>
              </a:ext>
            </a:extLst>
          </p:cNvPr>
          <p:cNvSpPr>
            <a:spLocks noGrp="1"/>
          </p:cNvSpPr>
          <p:nvPr>
            <p:ph idx="1"/>
          </p:nvPr>
        </p:nvSpPr>
        <p:spPr>
          <a:xfrm>
            <a:off x="628267" y="2166786"/>
            <a:ext cx="5467733" cy="3529163"/>
          </a:xfrm>
        </p:spPr>
        <p:txBody>
          <a:bodyPr>
            <a:normAutofit/>
          </a:bodyPr>
          <a:lstStyle/>
          <a:p>
            <a:pPr marL="0" indent="0" algn="just">
              <a:buNone/>
            </a:pPr>
            <a:r>
              <a:rPr lang="es-ES" dirty="0">
                <a:latin typeface="Calibri" panose="020F0502020204030204" pitchFamily="34" charset="0"/>
                <a:cs typeface="Calibri" panose="020F0502020204030204" pitchFamily="34" charset="0"/>
              </a:rPr>
              <a:t>Además de un análisis de código y de la creación de un release, se utilizó principalmente para el entorno </a:t>
            </a:r>
            <a:r>
              <a:rPr lang="es-ES" b="1" i="1" dirty="0">
                <a:latin typeface="Calibri" panose="020F0502020204030204" pitchFamily="34" charset="0"/>
                <a:cs typeface="Calibri" panose="020F0502020204030204" pitchFamily="34" charset="0"/>
              </a:rPr>
              <a:t>CI </a:t>
            </a:r>
            <a:r>
              <a:rPr lang="es-ES" dirty="0">
                <a:latin typeface="Calibri" panose="020F0502020204030204" pitchFamily="34" charset="0"/>
                <a:cs typeface="Calibri" panose="020F0502020204030204" pitchFamily="34" charset="0"/>
              </a:rPr>
              <a:t>y </a:t>
            </a:r>
            <a:r>
              <a:rPr lang="es-ES" b="1" i="1" dirty="0">
                <a:latin typeface="Calibri" panose="020F0502020204030204" pitchFamily="34" charset="0"/>
                <a:cs typeface="Calibri" panose="020F0502020204030204" pitchFamily="34" charset="0"/>
              </a:rPr>
              <a:t>CD </a:t>
            </a:r>
            <a:r>
              <a:rPr lang="es-ES" dirty="0">
                <a:latin typeface="Calibri" panose="020F0502020204030204" pitchFamily="34" charset="0"/>
                <a:cs typeface="Calibri" panose="020F0502020204030204" pitchFamily="34" charset="0"/>
              </a:rPr>
              <a:t>los servicios </a:t>
            </a:r>
            <a:r>
              <a:rPr lang="es-ES" i="1" dirty="0">
                <a:latin typeface="Calibri" panose="020F0502020204030204" pitchFamily="34" charset="0"/>
                <a:cs typeface="Calibri" panose="020F0502020204030204" pitchFamily="34" charset="0"/>
              </a:rPr>
              <a:t>CodeBuild</a:t>
            </a:r>
            <a:r>
              <a:rPr lang="es-ES" dirty="0">
                <a:latin typeface="Calibri" panose="020F0502020204030204" pitchFamily="34" charset="0"/>
                <a:cs typeface="Calibri" panose="020F0502020204030204" pitchFamily="34" charset="0"/>
              </a:rPr>
              <a:t> y </a:t>
            </a:r>
            <a:r>
              <a:rPr lang="es-ES" i="1" dirty="0">
                <a:latin typeface="Calibri" panose="020F0502020204030204" pitchFamily="34" charset="0"/>
                <a:cs typeface="Calibri" panose="020F0502020204030204" pitchFamily="34" charset="0"/>
              </a:rPr>
              <a:t>CodePipeline</a:t>
            </a:r>
            <a:r>
              <a:rPr lang="es-ES" dirty="0">
                <a:latin typeface="Calibri" panose="020F0502020204030204" pitchFamily="34" charset="0"/>
                <a:cs typeface="Calibri" panose="020F0502020204030204" pitchFamily="34" charset="0"/>
              </a:rPr>
              <a:t>  de </a:t>
            </a:r>
            <a:r>
              <a:rPr lang="es-ES" b="1" i="1" dirty="0">
                <a:latin typeface="Calibri" panose="020F0502020204030204" pitchFamily="34" charset="0"/>
                <a:cs typeface="Calibri" panose="020F0502020204030204" pitchFamily="34" charset="0"/>
              </a:rPr>
              <a:t>AWS</a:t>
            </a:r>
            <a:r>
              <a:rPr lang="es-ES" dirty="0">
                <a:latin typeface="Calibri" panose="020F0502020204030204" pitchFamily="34" charset="0"/>
                <a:cs typeface="Calibri" panose="020F0502020204030204" pitchFamily="34" charset="0"/>
              </a:rPr>
              <a:t>. </a:t>
            </a:r>
          </a:p>
          <a:p>
            <a:pPr lvl="1" algn="just"/>
            <a:r>
              <a:rPr lang="es-ES" sz="1800" b="1" i="1" dirty="0">
                <a:latin typeface="Calibri" panose="020F0502020204030204" pitchFamily="34" charset="0"/>
                <a:cs typeface="Calibri" panose="020F0502020204030204" pitchFamily="34" charset="0"/>
              </a:rPr>
              <a:t>CodePipeline</a:t>
            </a:r>
            <a:r>
              <a:rPr lang="es-ES" sz="1800" dirty="0">
                <a:latin typeface="Calibri" panose="020F0502020204030204" pitchFamily="34" charset="0"/>
                <a:cs typeface="Calibri" panose="020F0502020204030204" pitchFamily="34" charset="0"/>
              </a:rPr>
              <a:t> </a:t>
            </a:r>
            <a:r>
              <a:rPr lang="es-ES" sz="1800" dirty="0">
                <a:latin typeface="Calibri" panose="020F0502020204030204" pitchFamily="34" charset="0"/>
                <a:cs typeface="Calibri" panose="020F0502020204030204" pitchFamily="34" charset="0"/>
                <a:sym typeface="Wingdings" panose="05000000000000000000" pitchFamily="2" charset="2"/>
              </a:rPr>
              <a:t> Creación de etapas constituidas por diferentes acciones creadas con servicios de </a:t>
            </a:r>
            <a:r>
              <a:rPr lang="es-ES" sz="1800" i="1" dirty="0">
                <a:latin typeface="Calibri" panose="020F0502020204030204" pitchFamily="34" charset="0"/>
                <a:cs typeface="Calibri" panose="020F0502020204030204" pitchFamily="34" charset="0"/>
                <a:sym typeface="Wingdings" panose="05000000000000000000" pitchFamily="2" charset="2"/>
              </a:rPr>
              <a:t>AWS</a:t>
            </a:r>
            <a:r>
              <a:rPr lang="es-ES" sz="1800" dirty="0">
                <a:latin typeface="Calibri" panose="020F0502020204030204" pitchFamily="34" charset="0"/>
                <a:cs typeface="Calibri" panose="020F0502020204030204" pitchFamily="34" charset="0"/>
                <a:sym typeface="Wingdings" panose="05000000000000000000" pitchFamily="2" charset="2"/>
              </a:rPr>
              <a:t>.</a:t>
            </a:r>
          </a:p>
          <a:p>
            <a:pPr marL="400050" lvl="1" indent="0" algn="just">
              <a:buNone/>
            </a:pPr>
            <a:endParaRPr lang="es-ES" sz="1800" dirty="0">
              <a:latin typeface="Calibri" panose="020F0502020204030204" pitchFamily="34" charset="0"/>
              <a:cs typeface="Calibri" panose="020F0502020204030204" pitchFamily="34" charset="0"/>
            </a:endParaRPr>
          </a:p>
          <a:p>
            <a:pPr lvl="1" algn="just"/>
            <a:r>
              <a:rPr lang="es-ES" sz="1800" b="1" i="1" dirty="0">
                <a:latin typeface="Calibri" panose="020F0502020204030204" pitchFamily="34" charset="0"/>
                <a:cs typeface="Calibri" panose="020F0502020204030204" pitchFamily="34" charset="0"/>
              </a:rPr>
              <a:t>CodeBuild </a:t>
            </a:r>
            <a:r>
              <a:rPr lang="es-ES" sz="1800" b="1" dirty="0">
                <a:latin typeface="Calibri" panose="020F0502020204030204" pitchFamily="34" charset="0"/>
                <a:cs typeface="Calibri" panose="020F0502020204030204" pitchFamily="34" charset="0"/>
                <a:sym typeface="Wingdings" panose="05000000000000000000" pitchFamily="2" charset="2"/>
              </a:rPr>
              <a:t></a:t>
            </a:r>
            <a:r>
              <a:rPr lang="es-ES" sz="1800" b="1" i="1" dirty="0">
                <a:latin typeface="Calibri" panose="020F0502020204030204" pitchFamily="34" charset="0"/>
                <a:cs typeface="Calibri" panose="020F0502020204030204" pitchFamily="34" charset="0"/>
                <a:sym typeface="Wingdings" panose="05000000000000000000" pitchFamily="2" charset="2"/>
              </a:rPr>
              <a:t> </a:t>
            </a:r>
            <a:r>
              <a:rPr lang="es-ES" sz="1800" dirty="0">
                <a:latin typeface="Calibri" panose="020F0502020204030204" pitchFamily="34" charset="0"/>
                <a:cs typeface="Calibri" panose="020F0502020204030204" pitchFamily="34" charset="0"/>
                <a:sym typeface="Wingdings" panose="05000000000000000000" pitchFamily="2" charset="2"/>
              </a:rPr>
              <a:t>S</a:t>
            </a:r>
            <a:r>
              <a:rPr lang="es-ES" sz="1800" dirty="0">
                <a:latin typeface="Calibri" panose="020F0502020204030204" pitchFamily="34" charset="0"/>
                <a:cs typeface="Calibri" panose="020F0502020204030204" pitchFamily="34" charset="0"/>
              </a:rPr>
              <a:t>imulación de una máquina virtual con el sistema operativo deseado que permite la ejecución de una serie de comandos.</a:t>
            </a:r>
          </a:p>
          <a:p>
            <a:pPr marL="57150" indent="0" algn="just">
              <a:buNone/>
            </a:pPr>
            <a:endParaRPr lang="es-ES" sz="2000" dirty="0">
              <a:latin typeface="Calibri" panose="020F0502020204030204" pitchFamily="34" charset="0"/>
              <a:cs typeface="Calibri" panose="020F0502020204030204" pitchFamily="34" charset="0"/>
            </a:endParaRPr>
          </a:p>
          <a:p>
            <a:pPr marL="57150" indent="0" algn="just">
              <a:buNone/>
            </a:pPr>
            <a:endParaRPr lang="es-ES" sz="2000" dirty="0">
              <a:latin typeface="Calibri" panose="020F0502020204030204" pitchFamily="34" charset="0"/>
              <a:cs typeface="Calibri" panose="020F0502020204030204" pitchFamily="34" charset="0"/>
            </a:endParaRPr>
          </a:p>
        </p:txBody>
      </p:sp>
      <p:pic>
        <p:nvPicPr>
          <p:cNvPr id="14" name="Imagen 13">
            <a:extLst>
              <a:ext uri="{FF2B5EF4-FFF2-40B4-BE49-F238E27FC236}">
                <a16:creationId xmlns:a16="http://schemas.microsoft.com/office/drawing/2014/main" id="{8EE53392-3299-4E0C-B85E-DD366EB0402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5061" y="1490511"/>
            <a:ext cx="5288672" cy="4985418"/>
          </a:xfrm>
          <a:prstGeom prst="rect">
            <a:avLst/>
          </a:prstGeom>
          <a:noFill/>
          <a:ln w="12700">
            <a:solidFill>
              <a:schemeClr val="tx1"/>
            </a:solidFill>
          </a:ln>
        </p:spPr>
      </p:pic>
    </p:spTree>
    <p:extLst>
      <p:ext uri="{BB962C8B-B14F-4D97-AF65-F5344CB8AC3E}">
        <p14:creationId xmlns:p14="http://schemas.microsoft.com/office/powerpoint/2010/main" val="20971780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BC39B0DF-2884-4772-8FE8-C204035AE72E}"/>
              </a:ext>
            </a:extLst>
          </p:cNvPr>
          <p:cNvGrpSpPr/>
          <p:nvPr/>
        </p:nvGrpSpPr>
        <p:grpSpPr>
          <a:xfrm>
            <a:off x="1" y="714375"/>
            <a:ext cx="11889104" cy="506730"/>
            <a:chOff x="465761" y="714375"/>
            <a:chExt cx="11423343" cy="506730"/>
          </a:xfrm>
        </p:grpSpPr>
        <p:sp>
          <p:nvSpPr>
            <p:cNvPr id="5" name="Rectángulo 4">
              <a:extLst>
                <a:ext uri="{FF2B5EF4-FFF2-40B4-BE49-F238E27FC236}">
                  <a16:creationId xmlns:a16="http://schemas.microsoft.com/office/drawing/2014/main" id="{E2F7963E-8297-4DF3-8187-E553CB6034FF}"/>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Triángulo isósceles 5">
              <a:extLst>
                <a:ext uri="{FF2B5EF4-FFF2-40B4-BE49-F238E27FC236}">
                  <a16:creationId xmlns:a16="http://schemas.microsoft.com/office/drawing/2014/main" id="{504F2A53-9089-4292-BDBE-CB73A8C833BB}"/>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7" name="Título 1">
            <a:extLst>
              <a:ext uri="{FF2B5EF4-FFF2-40B4-BE49-F238E27FC236}">
                <a16:creationId xmlns:a16="http://schemas.microsoft.com/office/drawing/2014/main" id="{86B204CB-5094-49CC-B8EE-61540C4E8A36}"/>
              </a:ext>
            </a:extLst>
          </p:cNvPr>
          <p:cNvSpPr>
            <a:spLocks noGrp="1"/>
          </p:cNvSpPr>
          <p:nvPr>
            <p:ph type="title"/>
          </p:nvPr>
        </p:nvSpPr>
        <p:spPr>
          <a:xfrm>
            <a:off x="2592925" y="624110"/>
            <a:ext cx="8911687" cy="1280890"/>
          </a:xfrm>
        </p:spPr>
        <p:txBody>
          <a:bodyPr/>
          <a:lstStyle/>
          <a:p>
            <a:r>
              <a:rPr lang="es-ES" dirty="0">
                <a:solidFill>
                  <a:schemeClr val="bg1"/>
                </a:solidFill>
                <a:latin typeface="Calibri" panose="020F0502020204030204" pitchFamily="34" charset="0"/>
                <a:cs typeface="Calibri" panose="020F0502020204030204" pitchFamily="34" charset="0"/>
              </a:rPr>
              <a:t>App AWS: Integración y Despliegue Continuo</a:t>
            </a:r>
          </a:p>
        </p:txBody>
      </p:sp>
      <p:sp>
        <p:nvSpPr>
          <p:cNvPr id="8" name="Marcador de contenido 2">
            <a:extLst>
              <a:ext uri="{FF2B5EF4-FFF2-40B4-BE49-F238E27FC236}">
                <a16:creationId xmlns:a16="http://schemas.microsoft.com/office/drawing/2014/main" id="{93187A65-17A8-4902-BEA0-AFB70640925B}"/>
              </a:ext>
            </a:extLst>
          </p:cNvPr>
          <p:cNvSpPr>
            <a:spLocks noGrp="1"/>
          </p:cNvSpPr>
          <p:nvPr>
            <p:ph idx="1"/>
          </p:nvPr>
        </p:nvSpPr>
        <p:spPr>
          <a:xfrm>
            <a:off x="852794" y="1816418"/>
            <a:ext cx="10486411" cy="4193858"/>
          </a:xfrm>
        </p:spPr>
        <p:txBody>
          <a:bodyPr>
            <a:normAutofit/>
          </a:bodyPr>
          <a:lstStyle/>
          <a:p>
            <a:pPr algn="just"/>
            <a:r>
              <a:rPr lang="es-ES" sz="1400" b="1" i="1" dirty="0">
                <a:latin typeface="Calibri" panose="020F0502020204030204" pitchFamily="34" charset="0"/>
                <a:cs typeface="Calibri" panose="020F0502020204030204" pitchFamily="34" charset="0"/>
              </a:rPr>
              <a:t>Push</a:t>
            </a:r>
            <a:r>
              <a:rPr lang="es-ES" sz="1400" b="1" dirty="0">
                <a:latin typeface="Calibri" panose="020F0502020204030204" pitchFamily="34" charset="0"/>
                <a:cs typeface="Calibri" panose="020F0502020204030204" pitchFamily="34" charset="0"/>
              </a:rPr>
              <a:t> </a:t>
            </a:r>
            <a:r>
              <a:rPr lang="es-ES" sz="1400" dirty="0">
                <a:latin typeface="Calibri" panose="020F0502020204030204" pitchFamily="34" charset="0"/>
                <a:cs typeface="Calibri" panose="020F0502020204030204" pitchFamily="34" charset="0"/>
              </a:rPr>
              <a:t>o</a:t>
            </a:r>
            <a:r>
              <a:rPr lang="es-ES" sz="1400" b="1" dirty="0">
                <a:latin typeface="Calibri" panose="020F0502020204030204" pitchFamily="34" charset="0"/>
                <a:cs typeface="Calibri" panose="020F0502020204030204" pitchFamily="34" charset="0"/>
              </a:rPr>
              <a:t> </a:t>
            </a:r>
            <a:r>
              <a:rPr lang="es-ES" sz="1400" b="1" i="1" dirty="0">
                <a:latin typeface="Calibri" panose="020F0502020204030204" pitchFamily="34" charset="0"/>
                <a:cs typeface="Calibri" panose="020F0502020204030204" pitchFamily="34" charset="0"/>
              </a:rPr>
              <a:t>Pull Request</a:t>
            </a:r>
            <a:r>
              <a:rPr lang="es-ES" sz="1400" dirty="0">
                <a:latin typeface="Calibri" panose="020F0502020204030204" pitchFamily="34" charset="0"/>
                <a:cs typeface="Calibri" panose="020F0502020204030204" pitchFamily="34" charset="0"/>
              </a:rPr>
              <a:t>: Por cada </a:t>
            </a:r>
            <a:r>
              <a:rPr lang="es-ES" sz="1400" i="1" dirty="0">
                <a:latin typeface="Calibri" panose="020F0502020204030204" pitchFamily="34" charset="0"/>
                <a:cs typeface="Calibri" panose="020F0502020204030204" pitchFamily="34" charset="0"/>
              </a:rPr>
              <a:t>push</a:t>
            </a:r>
            <a:r>
              <a:rPr lang="es-ES" sz="1400" dirty="0">
                <a:latin typeface="Calibri" panose="020F0502020204030204" pitchFamily="34" charset="0"/>
                <a:cs typeface="Calibri" panose="020F0502020204030204" pitchFamily="34" charset="0"/>
              </a:rPr>
              <a:t> o </a:t>
            </a:r>
            <a:r>
              <a:rPr lang="es-ES" sz="1400" i="1" dirty="0" err="1">
                <a:latin typeface="Calibri" panose="020F0502020204030204" pitchFamily="34" charset="0"/>
                <a:cs typeface="Calibri" panose="020F0502020204030204" pitchFamily="34" charset="0"/>
              </a:rPr>
              <a:t>merge</a:t>
            </a:r>
            <a:r>
              <a:rPr lang="es-ES" sz="1400" i="1" dirty="0">
                <a:latin typeface="Calibri" panose="020F0502020204030204" pitchFamily="34" charset="0"/>
                <a:cs typeface="Calibri" panose="020F0502020204030204" pitchFamily="34" charset="0"/>
              </a:rPr>
              <a:t> </a:t>
            </a:r>
            <a:r>
              <a:rPr lang="es-ES" sz="1400" dirty="0">
                <a:latin typeface="Calibri" panose="020F0502020204030204" pitchFamily="34" charset="0"/>
                <a:cs typeface="Calibri" panose="020F0502020204030204" pitchFamily="34" charset="0"/>
              </a:rPr>
              <a:t>a máster:</a:t>
            </a:r>
            <a:endParaRPr lang="es-ES" sz="1400" i="1" dirty="0">
              <a:latin typeface="Calibri" panose="020F0502020204030204" pitchFamily="34" charset="0"/>
              <a:cs typeface="Calibri" panose="020F0502020204030204" pitchFamily="34" charset="0"/>
            </a:endParaRPr>
          </a:p>
          <a:p>
            <a:pPr lvl="1" algn="just"/>
            <a:r>
              <a:rPr lang="en-US" sz="1400" i="1" u="sng" dirty="0" err="1">
                <a:latin typeface="Calibri" panose="020F0502020204030204" pitchFamily="34" charset="0"/>
                <a:cs typeface="Calibri" panose="020F0502020204030204" pitchFamily="34" charset="0"/>
              </a:rPr>
              <a:t>Ejecución</a:t>
            </a:r>
            <a:r>
              <a:rPr lang="en-US" sz="1400" i="1" u="sng" dirty="0">
                <a:latin typeface="Calibri" panose="020F0502020204030204" pitchFamily="34" charset="0"/>
                <a:cs typeface="Calibri" panose="020F0502020204030204" pitchFamily="34" charset="0"/>
              </a:rPr>
              <a:t> del Pipeline (CI &amp; CD)</a:t>
            </a:r>
            <a:endParaRPr lang="en-US" sz="1400" i="1" dirty="0">
              <a:latin typeface="Calibri" panose="020F0502020204030204" pitchFamily="34" charset="0"/>
              <a:cs typeface="Calibri" panose="020F0502020204030204" pitchFamily="34" charset="0"/>
              <a:sym typeface="Wingdings" panose="05000000000000000000" pitchFamily="2" charset="2"/>
            </a:endParaRPr>
          </a:p>
          <a:p>
            <a:pPr lvl="2" algn="just">
              <a:buFont typeface="Courier New" panose="02070309020205020404" pitchFamily="49" charset="0"/>
              <a:buChar char="o"/>
            </a:pPr>
            <a:r>
              <a:rPr lang="en-US" i="1" dirty="0">
                <a:latin typeface="Calibri" panose="020F0502020204030204" pitchFamily="34" charset="0"/>
                <a:cs typeface="Calibri" panose="020F0502020204030204" pitchFamily="34" charset="0"/>
                <a:sym typeface="Wingdings" panose="05000000000000000000" pitchFamily="2" charset="2"/>
              </a:rPr>
              <a:t>Source </a:t>
            </a:r>
            <a:r>
              <a:rPr lang="en-US" dirty="0">
                <a:latin typeface="Calibri" panose="020F0502020204030204" pitchFamily="34" charset="0"/>
                <a:cs typeface="Calibri" panose="020F0502020204030204" pitchFamily="34" charset="0"/>
                <a:sym typeface="Wingdings" panose="05000000000000000000" pitchFamily="2" charset="2"/>
              </a:rPr>
              <a:t></a:t>
            </a:r>
            <a:r>
              <a:rPr lang="en-US" i="1"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Recupera</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datos</a:t>
            </a:r>
            <a:r>
              <a:rPr lang="en-US" dirty="0">
                <a:latin typeface="Calibri" panose="020F0502020204030204" pitchFamily="34" charset="0"/>
                <a:cs typeface="Calibri" panose="020F0502020204030204" pitchFamily="34" charset="0"/>
                <a:sym typeface="Wingdings" panose="05000000000000000000" pitchFamily="2" charset="2"/>
              </a:rPr>
              <a:t> del </a:t>
            </a:r>
            <a:r>
              <a:rPr lang="en-US" dirty="0" err="1">
                <a:latin typeface="Calibri" panose="020F0502020204030204" pitchFamily="34" charset="0"/>
                <a:cs typeface="Calibri" panose="020F0502020204030204" pitchFamily="34" charset="0"/>
                <a:sym typeface="Wingdings" panose="05000000000000000000" pitchFamily="2" charset="2"/>
              </a:rPr>
              <a:t>repositorio</a:t>
            </a:r>
            <a:r>
              <a:rPr lang="en-US" dirty="0">
                <a:latin typeface="Calibri" panose="020F0502020204030204" pitchFamily="34" charset="0"/>
                <a:cs typeface="Calibri" panose="020F0502020204030204" pitchFamily="34" charset="0"/>
                <a:sym typeface="Wingdings" panose="05000000000000000000" pitchFamily="2" charset="2"/>
              </a:rPr>
              <a:t> GitHub.</a:t>
            </a:r>
          </a:p>
          <a:p>
            <a:pPr lvl="2" algn="just">
              <a:buFont typeface="Courier New" panose="02070309020205020404" pitchFamily="49" charset="0"/>
              <a:buChar char="o"/>
            </a:pPr>
            <a:r>
              <a:rPr lang="en-US" i="1" dirty="0">
                <a:latin typeface="Calibri" panose="020F0502020204030204" pitchFamily="34" charset="0"/>
                <a:cs typeface="Calibri" panose="020F0502020204030204" pitchFamily="34" charset="0"/>
                <a:sym typeface="Wingdings" panose="05000000000000000000" pitchFamily="2" charset="2"/>
              </a:rPr>
              <a:t>Build Node (CI)</a:t>
            </a:r>
            <a:r>
              <a:rPr lang="en-US" dirty="0">
                <a:latin typeface="Calibri" panose="020F0502020204030204" pitchFamily="34" charset="0"/>
                <a:cs typeface="Calibri" panose="020F0502020204030204" pitchFamily="34" charset="0"/>
                <a:sym typeface="Wingdings" panose="05000000000000000000" pitchFamily="2" charset="2"/>
              </a:rPr>
              <a:t>  </a:t>
            </a:r>
            <a:r>
              <a:rPr lang="en-US" dirty="0" err="1">
                <a:latin typeface="Calibri" panose="020F0502020204030204" pitchFamily="34" charset="0"/>
                <a:cs typeface="Calibri" panose="020F0502020204030204" pitchFamily="34" charset="0"/>
                <a:sym typeface="Wingdings" panose="05000000000000000000" pitchFamily="2" charset="2"/>
              </a:rPr>
              <a:t>Compilación</a:t>
            </a:r>
            <a:r>
              <a:rPr lang="en-US" dirty="0">
                <a:latin typeface="Calibri" panose="020F0502020204030204" pitchFamily="34" charset="0"/>
                <a:cs typeface="Calibri" panose="020F0502020204030204" pitchFamily="34" charset="0"/>
                <a:sym typeface="Wingdings" panose="05000000000000000000" pitchFamily="2" charset="2"/>
              </a:rPr>
              <a:t> de la </a:t>
            </a:r>
            <a:r>
              <a:rPr lang="en-US" dirty="0" err="1">
                <a:latin typeface="Calibri" panose="020F0502020204030204" pitchFamily="34" charset="0"/>
                <a:cs typeface="Calibri" panose="020F0502020204030204" pitchFamily="34" charset="0"/>
                <a:sym typeface="Wingdings" panose="05000000000000000000" pitchFamily="2" charset="2"/>
              </a:rPr>
              <a:t>aplicación</a:t>
            </a:r>
            <a:r>
              <a:rPr lang="en-US" dirty="0">
                <a:latin typeface="Calibri" panose="020F0502020204030204" pitchFamily="34" charset="0"/>
                <a:cs typeface="Calibri" panose="020F0502020204030204" pitchFamily="34" charset="0"/>
                <a:sym typeface="Wingdings" panose="05000000000000000000" pitchFamily="2" charset="2"/>
              </a:rPr>
              <a:t> </a:t>
            </a:r>
            <a:r>
              <a:rPr lang="en-US" i="1" dirty="0">
                <a:latin typeface="Calibri" panose="020F0502020204030204" pitchFamily="34" charset="0"/>
                <a:cs typeface="Calibri" panose="020F0502020204030204" pitchFamily="34" charset="0"/>
                <a:sym typeface="Wingdings" panose="05000000000000000000" pitchFamily="2" charset="2"/>
              </a:rPr>
              <a:t>node.</a:t>
            </a:r>
          </a:p>
          <a:p>
            <a:pPr lvl="2" algn="just">
              <a:buFont typeface="Courier New" panose="02070309020205020404" pitchFamily="49" charset="0"/>
              <a:buChar char="o"/>
            </a:pPr>
            <a:r>
              <a:rPr lang="en-US" i="1" dirty="0">
                <a:latin typeface="Calibri" panose="020F0502020204030204" pitchFamily="34" charset="0"/>
                <a:cs typeface="Calibri" panose="020F0502020204030204" pitchFamily="34" charset="0"/>
                <a:sym typeface="Wingdings" panose="05000000000000000000" pitchFamily="2" charset="2"/>
              </a:rPr>
              <a:t>Build SAM (CI) </a:t>
            </a:r>
            <a:r>
              <a:rPr lang="en-US" dirty="0">
                <a:latin typeface="Calibri" panose="020F0502020204030204" pitchFamily="34" charset="0"/>
                <a:cs typeface="Calibri" panose="020F0502020204030204" pitchFamily="34" charset="0"/>
                <a:sym typeface="Wingdings" panose="05000000000000000000" pitchFamily="2" charset="2"/>
              </a:rPr>
              <a:t></a:t>
            </a:r>
            <a:r>
              <a:rPr lang="en-US" i="1" dirty="0">
                <a:latin typeface="Calibri" panose="020F0502020204030204" pitchFamily="34" charset="0"/>
                <a:cs typeface="Calibri" panose="020F0502020204030204" pitchFamily="34" charset="0"/>
                <a:sym typeface="Wingdings" panose="05000000000000000000" pitchFamily="2" charset="2"/>
              </a:rPr>
              <a:t> </a:t>
            </a:r>
            <a:r>
              <a:rPr lang="en-US" dirty="0">
                <a:latin typeface="Calibri" panose="020F0502020204030204" pitchFamily="34" charset="0"/>
                <a:cs typeface="Calibri" panose="020F0502020204030204" pitchFamily="34" charset="0"/>
                <a:sym typeface="Wingdings" panose="05000000000000000000" pitchFamily="2" charset="2"/>
              </a:rPr>
              <a:t>Build de la </a:t>
            </a:r>
            <a:r>
              <a:rPr lang="en-US" dirty="0" err="1">
                <a:latin typeface="Calibri" panose="020F0502020204030204" pitchFamily="34" charset="0"/>
                <a:cs typeface="Calibri" panose="020F0502020204030204" pitchFamily="34" charset="0"/>
                <a:sym typeface="Wingdings" panose="05000000000000000000" pitchFamily="2" charset="2"/>
              </a:rPr>
              <a:t>plantilla</a:t>
            </a:r>
            <a:r>
              <a:rPr lang="en-US" dirty="0">
                <a:latin typeface="Calibri" panose="020F0502020204030204" pitchFamily="34" charset="0"/>
                <a:cs typeface="Calibri" panose="020F0502020204030204" pitchFamily="34" charset="0"/>
                <a:sym typeface="Wingdings" panose="05000000000000000000" pitchFamily="2" charset="2"/>
              </a:rPr>
              <a:t> CloudFormation.</a:t>
            </a:r>
          </a:p>
          <a:p>
            <a:pPr lvl="2" algn="just">
              <a:buFont typeface="Courier New" panose="02070309020205020404" pitchFamily="49" charset="0"/>
              <a:buChar char="o"/>
            </a:pPr>
            <a:r>
              <a:rPr lang="en-US" i="1" dirty="0">
                <a:latin typeface="Calibri" panose="020F0502020204030204" pitchFamily="34" charset="0"/>
                <a:cs typeface="Calibri" panose="020F0502020204030204" pitchFamily="34" charset="0"/>
                <a:sym typeface="Wingdings" panose="05000000000000000000" pitchFamily="2" charset="2"/>
              </a:rPr>
              <a:t>SAM (CD) </a:t>
            </a:r>
            <a:r>
              <a:rPr lang="en-US" dirty="0">
                <a:latin typeface="Calibri" panose="020F0502020204030204" pitchFamily="34" charset="0"/>
                <a:cs typeface="Calibri" panose="020F0502020204030204" pitchFamily="34" charset="0"/>
                <a:sym typeface="Wingdings" panose="05000000000000000000" pitchFamily="2" charset="2"/>
              </a:rPr>
              <a:t> Build y </a:t>
            </a:r>
            <a:r>
              <a:rPr lang="en-US" dirty="0" err="1">
                <a:latin typeface="Calibri" panose="020F0502020204030204" pitchFamily="34" charset="0"/>
                <a:cs typeface="Calibri" panose="020F0502020204030204" pitchFamily="34" charset="0"/>
                <a:sym typeface="Wingdings" panose="05000000000000000000" pitchFamily="2" charset="2"/>
              </a:rPr>
              <a:t>despliegue</a:t>
            </a:r>
            <a:r>
              <a:rPr lang="en-US" dirty="0">
                <a:latin typeface="Calibri" panose="020F0502020204030204" pitchFamily="34" charset="0"/>
                <a:cs typeface="Calibri" panose="020F0502020204030204" pitchFamily="34" charset="0"/>
                <a:sym typeface="Wingdings" panose="05000000000000000000" pitchFamily="2" charset="2"/>
              </a:rPr>
              <a:t> de la </a:t>
            </a:r>
            <a:r>
              <a:rPr lang="en-US" dirty="0" err="1">
                <a:latin typeface="Calibri" panose="020F0502020204030204" pitchFamily="34" charset="0"/>
                <a:cs typeface="Calibri" panose="020F0502020204030204" pitchFamily="34" charset="0"/>
                <a:sym typeface="Wingdings" panose="05000000000000000000" pitchFamily="2" charset="2"/>
              </a:rPr>
              <a:t>aplicación</a:t>
            </a:r>
            <a:r>
              <a:rPr lang="en-US" dirty="0">
                <a:latin typeface="Calibri" panose="020F0502020204030204" pitchFamily="34" charset="0"/>
                <a:cs typeface="Calibri" panose="020F0502020204030204" pitchFamily="34" charset="0"/>
                <a:sym typeface="Wingdings" panose="05000000000000000000" pitchFamily="2" charset="2"/>
              </a:rPr>
              <a:t> </a:t>
            </a:r>
            <a:r>
              <a:rPr lang="en-US" i="1" dirty="0">
                <a:latin typeface="Calibri" panose="020F0502020204030204" pitchFamily="34" charset="0"/>
                <a:cs typeface="Calibri" panose="020F0502020204030204" pitchFamily="34" charset="0"/>
                <a:sym typeface="Wingdings" panose="05000000000000000000" pitchFamily="2" charset="2"/>
              </a:rPr>
              <a:t>AWS.</a:t>
            </a:r>
            <a:endParaRPr lang="en-US" dirty="0">
              <a:latin typeface="Calibri" panose="020F0502020204030204" pitchFamily="34" charset="0"/>
              <a:cs typeface="Calibri" panose="020F0502020204030204" pitchFamily="34" charset="0"/>
              <a:sym typeface="Wingdings" panose="05000000000000000000" pitchFamily="2" charset="2"/>
            </a:endParaRPr>
          </a:p>
          <a:p>
            <a:pPr lvl="1" algn="just"/>
            <a:r>
              <a:rPr lang="es-ES" sz="1400" i="1" u="sng" dirty="0">
                <a:latin typeface="Calibri" panose="020F0502020204030204" pitchFamily="34" charset="0"/>
                <a:cs typeface="Calibri" panose="020F0502020204030204" pitchFamily="34" charset="0"/>
              </a:rPr>
              <a:t>Análisis del código (CI) </a:t>
            </a:r>
            <a:r>
              <a:rPr lang="es-ES" sz="1400" dirty="0">
                <a:latin typeface="Calibri" panose="020F0502020204030204" pitchFamily="34" charset="0"/>
                <a:cs typeface="Calibri" panose="020F0502020204030204" pitchFamily="34" charset="0"/>
                <a:sym typeface="Wingdings" panose="05000000000000000000" pitchFamily="2" charset="2"/>
              </a:rPr>
              <a:t> Se analiza la calidad del código mediante </a:t>
            </a:r>
            <a:r>
              <a:rPr lang="es-ES" sz="1400" dirty="0" err="1">
                <a:latin typeface="Calibri" panose="020F0502020204030204" pitchFamily="34" charset="0"/>
                <a:cs typeface="Calibri" panose="020F0502020204030204" pitchFamily="34" charset="0"/>
                <a:sym typeface="Wingdings" panose="05000000000000000000" pitchFamily="2" charset="2"/>
              </a:rPr>
              <a:t>SonarCloud</a:t>
            </a:r>
            <a:r>
              <a:rPr lang="es-ES" sz="1400" dirty="0">
                <a:latin typeface="Calibri" panose="020F0502020204030204" pitchFamily="34" charset="0"/>
                <a:cs typeface="Calibri" panose="020F0502020204030204" pitchFamily="34" charset="0"/>
                <a:sym typeface="Wingdings" panose="05000000000000000000" pitchFamily="2" charset="2"/>
              </a:rPr>
              <a:t>.</a:t>
            </a:r>
            <a:endParaRPr lang="es-ES" sz="1400" u="sng" dirty="0">
              <a:latin typeface="Calibri" panose="020F0502020204030204" pitchFamily="34" charset="0"/>
              <a:cs typeface="Calibri" panose="020F0502020204030204" pitchFamily="34" charset="0"/>
            </a:endParaRPr>
          </a:p>
          <a:p>
            <a:pPr marL="0" indent="0" algn="just">
              <a:buNone/>
            </a:pPr>
            <a:endParaRPr lang="es-ES" sz="1400" dirty="0">
              <a:latin typeface="Calibri" panose="020F0502020204030204" pitchFamily="34" charset="0"/>
              <a:cs typeface="Calibri" panose="020F0502020204030204" pitchFamily="34" charset="0"/>
            </a:endParaRPr>
          </a:p>
          <a:p>
            <a:pPr algn="just"/>
            <a:r>
              <a:rPr lang="es-ES" sz="1400" b="1" i="1" dirty="0">
                <a:latin typeface="Calibri" panose="020F0502020204030204" pitchFamily="34" charset="0"/>
                <a:cs typeface="Calibri" panose="020F0502020204030204" pitchFamily="34" charset="0"/>
              </a:rPr>
              <a:t>tag (CI): </a:t>
            </a:r>
            <a:r>
              <a:rPr lang="es-ES" sz="1400" dirty="0">
                <a:latin typeface="Calibri" panose="020F0502020204030204" pitchFamily="34" charset="0"/>
                <a:cs typeface="Calibri" panose="020F0502020204030204" pitchFamily="34" charset="0"/>
              </a:rPr>
              <a:t>Por cada tag subido a </a:t>
            </a:r>
            <a:r>
              <a:rPr lang="es-ES" sz="1400" i="1" dirty="0">
                <a:latin typeface="Calibri" panose="020F0502020204030204" pitchFamily="34" charset="0"/>
                <a:cs typeface="Calibri" panose="020F0502020204030204" pitchFamily="34" charset="0"/>
              </a:rPr>
              <a:t>máster </a:t>
            </a:r>
            <a:r>
              <a:rPr lang="es-ES" sz="1400" dirty="0">
                <a:latin typeface="Calibri" panose="020F0502020204030204" pitchFamily="34" charset="0"/>
                <a:cs typeface="Calibri" panose="020F0502020204030204" pitchFamily="34" charset="0"/>
              </a:rPr>
              <a:t>que empiece por v o V se ejecuta un </a:t>
            </a:r>
            <a:r>
              <a:rPr lang="es-ES" sz="1400" dirty="0" err="1">
                <a:latin typeface="Calibri" panose="020F0502020204030204" pitchFamily="34" charset="0"/>
                <a:cs typeface="Calibri" panose="020F0502020204030204" pitchFamily="34" charset="0"/>
              </a:rPr>
              <a:t>job</a:t>
            </a:r>
            <a:r>
              <a:rPr lang="es-ES" sz="1400" dirty="0">
                <a:latin typeface="Calibri" panose="020F0502020204030204" pitchFamily="34" charset="0"/>
                <a:cs typeface="Calibri" panose="020F0502020204030204" pitchFamily="34" charset="0"/>
              </a:rPr>
              <a:t> creado mediante </a:t>
            </a:r>
            <a:r>
              <a:rPr lang="es-ES" sz="1400" i="1" dirty="0">
                <a:latin typeface="Calibri" panose="020F0502020204030204" pitchFamily="34" charset="0"/>
                <a:cs typeface="Calibri" panose="020F0502020204030204" pitchFamily="34" charset="0"/>
              </a:rPr>
              <a:t>GitHub Actions</a:t>
            </a:r>
            <a:r>
              <a:rPr lang="es-ES" sz="1400" dirty="0">
                <a:latin typeface="Calibri" panose="020F0502020204030204" pitchFamily="34" charset="0"/>
                <a:cs typeface="Calibri" panose="020F0502020204030204" pitchFamily="34" charset="0"/>
              </a:rPr>
              <a:t>:</a:t>
            </a:r>
            <a:endParaRPr lang="es-ES" sz="1400" i="1" dirty="0">
              <a:latin typeface="Calibri" panose="020F0502020204030204" pitchFamily="34" charset="0"/>
              <a:cs typeface="Calibri" panose="020F0502020204030204" pitchFamily="34" charset="0"/>
            </a:endParaRPr>
          </a:p>
          <a:p>
            <a:pPr lvl="1" algn="just"/>
            <a:r>
              <a:rPr lang="en-US" sz="1400" i="1" u="sng" dirty="0">
                <a:latin typeface="Calibri" panose="020F0502020204030204" pitchFamily="34" charset="0"/>
                <a:cs typeface="Calibri" panose="020F0502020204030204" pitchFamily="34" charset="0"/>
              </a:rPr>
              <a:t>Release </a:t>
            </a:r>
            <a:r>
              <a:rPr lang="en-US" sz="1400" dirty="0">
                <a:latin typeface="Calibri" panose="020F0502020204030204" pitchFamily="34" charset="0"/>
                <a:cs typeface="Calibri" panose="020F0502020204030204" pitchFamily="34" charset="0"/>
                <a:sym typeface="Wingdings" panose="05000000000000000000" pitchFamily="2" charset="2"/>
              </a:rPr>
              <a:t> </a:t>
            </a:r>
            <a:r>
              <a:rPr lang="es-ES" sz="1400" dirty="0">
                <a:latin typeface="Calibri" panose="020F0502020204030204" pitchFamily="34" charset="0"/>
                <a:cs typeface="Calibri" panose="020F0502020204030204" pitchFamily="34" charset="0"/>
                <a:sym typeface="Wingdings" panose="05000000000000000000" pitchFamily="2" charset="2"/>
              </a:rPr>
              <a:t>Creación de </a:t>
            </a:r>
            <a:r>
              <a:rPr lang="es-ES" sz="1400" i="1" dirty="0">
                <a:latin typeface="Calibri" panose="020F0502020204030204" pitchFamily="34" charset="0"/>
                <a:cs typeface="Calibri" panose="020F0502020204030204" pitchFamily="34" charset="0"/>
                <a:sym typeface="Wingdings" panose="05000000000000000000" pitchFamily="2" charset="2"/>
              </a:rPr>
              <a:t>release</a:t>
            </a:r>
            <a:r>
              <a:rPr lang="es-ES" sz="1400" dirty="0">
                <a:latin typeface="Calibri" panose="020F0502020204030204" pitchFamily="34" charset="0"/>
                <a:cs typeface="Calibri" panose="020F0502020204030204" pitchFamily="34" charset="0"/>
                <a:sym typeface="Wingdings" panose="05000000000000000000" pitchFamily="2" charset="2"/>
              </a:rPr>
              <a:t>.</a:t>
            </a:r>
            <a:endParaRPr lang="en-US" sz="1400" dirty="0">
              <a:latin typeface="Calibri" panose="020F0502020204030204" pitchFamily="34" charset="0"/>
              <a:cs typeface="Calibri" panose="020F0502020204030204" pitchFamily="34" charset="0"/>
            </a:endParaRPr>
          </a:p>
          <a:p>
            <a:pPr lvl="1" algn="just"/>
            <a:r>
              <a:rPr lang="en-US" sz="1400" i="1" u="sng" dirty="0" err="1">
                <a:latin typeface="Calibri" panose="020F0502020204030204" pitchFamily="34" charset="0"/>
                <a:cs typeface="Calibri" panose="020F0502020204030204" pitchFamily="34" charset="0"/>
                <a:sym typeface="Wingdings" panose="05000000000000000000" pitchFamily="2" charset="2"/>
              </a:rPr>
              <a:t>Fichero</a:t>
            </a:r>
            <a:r>
              <a:rPr lang="en-US" sz="1400" i="1" u="sng" dirty="0">
                <a:latin typeface="Calibri" panose="020F0502020204030204" pitchFamily="34" charset="0"/>
                <a:cs typeface="Calibri" panose="020F0502020204030204" pitchFamily="34" charset="0"/>
                <a:sym typeface="Wingdings" panose="05000000000000000000" pitchFamily="2" charset="2"/>
              </a:rPr>
              <a:t> ZIP</a:t>
            </a:r>
            <a:r>
              <a:rPr lang="en-US" sz="1400" i="1" dirty="0">
                <a:latin typeface="Calibri" panose="020F0502020204030204" pitchFamily="34" charset="0"/>
                <a:cs typeface="Calibri" panose="020F0502020204030204" pitchFamily="34" charset="0"/>
                <a:sym typeface="Wingdings" panose="05000000000000000000" pitchFamily="2" charset="2"/>
              </a:rPr>
              <a:t> </a:t>
            </a:r>
            <a:r>
              <a:rPr lang="en-US" sz="1400" dirty="0">
                <a:latin typeface="Calibri" panose="020F0502020204030204" pitchFamily="34" charset="0"/>
                <a:cs typeface="Calibri" panose="020F0502020204030204" pitchFamily="34" charset="0"/>
                <a:sym typeface="Wingdings" panose="05000000000000000000" pitchFamily="2" charset="2"/>
              </a:rPr>
              <a:t> </a:t>
            </a:r>
            <a:r>
              <a:rPr lang="es-ES" sz="1400" dirty="0">
                <a:latin typeface="Calibri" panose="020F0502020204030204" pitchFamily="34" charset="0"/>
                <a:cs typeface="Calibri" panose="020F0502020204030204" pitchFamily="34" charset="0"/>
                <a:sym typeface="Wingdings" panose="05000000000000000000" pitchFamily="2" charset="2"/>
              </a:rPr>
              <a:t>Generación de un fichero zip con el código de la aplicación.</a:t>
            </a:r>
          </a:p>
          <a:p>
            <a:pPr lvl="1" algn="just"/>
            <a:r>
              <a:rPr lang="en-US" sz="1400" i="1" u="sng" dirty="0">
                <a:latin typeface="Calibri" panose="020F0502020204030204" pitchFamily="34" charset="0"/>
                <a:cs typeface="Calibri" panose="020F0502020204030204" pitchFamily="34" charset="0"/>
              </a:rPr>
              <a:t>S3 Bucket</a:t>
            </a:r>
            <a:r>
              <a:rPr lang="en-US" sz="1400" i="1" dirty="0">
                <a:latin typeface="Calibri" panose="020F0502020204030204" pitchFamily="34" charset="0"/>
                <a:cs typeface="Calibri" panose="020F0502020204030204" pitchFamily="34" charset="0"/>
              </a:rPr>
              <a:t> </a:t>
            </a:r>
            <a:r>
              <a:rPr lang="en-US" sz="1400" b="1" dirty="0">
                <a:latin typeface="Calibri" panose="020F0502020204030204" pitchFamily="34" charset="0"/>
                <a:cs typeface="Calibri" panose="020F0502020204030204" pitchFamily="34" charset="0"/>
                <a:sym typeface="Wingdings" panose="05000000000000000000" pitchFamily="2" charset="2"/>
              </a:rPr>
              <a:t> </a:t>
            </a:r>
            <a:r>
              <a:rPr lang="en-US" sz="1400" dirty="0" err="1">
                <a:latin typeface="Calibri" panose="020F0502020204030204" pitchFamily="34" charset="0"/>
                <a:cs typeface="Calibri" panose="020F0502020204030204" pitchFamily="34" charset="0"/>
                <a:sym typeface="Wingdings" panose="05000000000000000000" pitchFamily="2" charset="2"/>
              </a:rPr>
              <a:t>Subida</a:t>
            </a:r>
            <a:r>
              <a:rPr lang="en-US" sz="1400" dirty="0">
                <a:latin typeface="Calibri" panose="020F0502020204030204" pitchFamily="34" charset="0"/>
                <a:cs typeface="Calibri" panose="020F0502020204030204" pitchFamily="34" charset="0"/>
                <a:sym typeface="Wingdings" panose="05000000000000000000" pitchFamily="2" charset="2"/>
              </a:rPr>
              <a:t> del </a:t>
            </a:r>
            <a:r>
              <a:rPr lang="en-US" sz="1400" dirty="0" err="1">
                <a:latin typeface="Calibri" panose="020F0502020204030204" pitchFamily="34" charset="0"/>
                <a:cs typeface="Calibri" panose="020F0502020204030204" pitchFamily="34" charset="0"/>
                <a:sym typeface="Wingdings" panose="05000000000000000000" pitchFamily="2" charset="2"/>
              </a:rPr>
              <a:t>fichero</a:t>
            </a:r>
            <a:r>
              <a:rPr lang="en-US" sz="1400" dirty="0">
                <a:latin typeface="Calibri" panose="020F0502020204030204" pitchFamily="34" charset="0"/>
                <a:cs typeface="Calibri" panose="020F0502020204030204" pitchFamily="34" charset="0"/>
                <a:sym typeface="Wingdings" panose="05000000000000000000" pitchFamily="2" charset="2"/>
              </a:rPr>
              <a:t> con el Código de la </a:t>
            </a:r>
            <a:r>
              <a:rPr lang="en-US" sz="1400" i="1" dirty="0" err="1">
                <a:latin typeface="Calibri" panose="020F0502020204030204" pitchFamily="34" charset="0"/>
                <a:cs typeface="Calibri" panose="020F0502020204030204" pitchFamily="34" charset="0"/>
                <a:sym typeface="Wingdings" panose="05000000000000000000" pitchFamily="2" charset="2"/>
              </a:rPr>
              <a:t>aplicación</a:t>
            </a:r>
            <a:r>
              <a:rPr lang="en-US" sz="1400" dirty="0">
                <a:latin typeface="Calibri" panose="020F0502020204030204" pitchFamily="34" charset="0"/>
                <a:cs typeface="Calibri" panose="020F0502020204030204" pitchFamily="34" charset="0"/>
                <a:sym typeface="Wingdings" panose="05000000000000000000" pitchFamily="2" charset="2"/>
              </a:rPr>
              <a:t> a un </a:t>
            </a:r>
            <a:r>
              <a:rPr lang="en-US" sz="1400" i="1" dirty="0">
                <a:latin typeface="Calibri" panose="020F0502020204030204" pitchFamily="34" charset="0"/>
                <a:cs typeface="Calibri" panose="020F0502020204030204" pitchFamily="34" charset="0"/>
                <a:sym typeface="Wingdings" panose="05000000000000000000" pitchFamily="2" charset="2"/>
              </a:rPr>
              <a:t>S3 Bucket </a:t>
            </a:r>
            <a:r>
              <a:rPr lang="en-US" sz="1400" dirty="0">
                <a:latin typeface="Calibri" panose="020F0502020204030204" pitchFamily="34" charset="0"/>
                <a:cs typeface="Calibri" panose="020F0502020204030204" pitchFamily="34" charset="0"/>
                <a:sym typeface="Wingdings" panose="05000000000000000000" pitchFamily="2" charset="2"/>
              </a:rPr>
              <a:t>de </a:t>
            </a:r>
            <a:r>
              <a:rPr lang="en-US" sz="1400" b="1" i="1" dirty="0">
                <a:latin typeface="Calibri" panose="020F0502020204030204" pitchFamily="34" charset="0"/>
                <a:cs typeface="Calibri" panose="020F0502020204030204" pitchFamily="34" charset="0"/>
                <a:sym typeface="Wingdings" panose="05000000000000000000" pitchFamily="2" charset="2"/>
              </a:rPr>
              <a:t>AWS</a:t>
            </a:r>
            <a:r>
              <a:rPr lang="en-US" sz="1400" dirty="0">
                <a:latin typeface="Calibri" panose="020F0502020204030204" pitchFamily="34" charset="0"/>
                <a:cs typeface="Calibri" panose="020F0502020204030204" pitchFamily="34" charset="0"/>
                <a:sym typeface="Wingdings" panose="05000000000000000000" pitchFamily="2" charset="2"/>
              </a:rPr>
              <a:t>.</a:t>
            </a:r>
            <a:endParaRPr lang="en-US" sz="1400" b="1" i="1" u="sng"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p:txBody>
      </p:sp>
      <p:pic>
        <p:nvPicPr>
          <p:cNvPr id="11" name="Imagen 10">
            <a:hlinkClick r:id="rId2" tgtFrame="&quot;_blank&quot;"/>
            <a:extLst>
              <a:ext uri="{FF2B5EF4-FFF2-40B4-BE49-F238E27FC236}">
                <a16:creationId xmlns:a16="http://schemas.microsoft.com/office/drawing/2014/main" id="{F6CD9BAD-56E6-4565-A56E-98C09654ACD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619250"/>
            <a:ext cx="5467733" cy="1914524"/>
          </a:xfrm>
          <a:prstGeom prst="rect">
            <a:avLst/>
          </a:prstGeom>
          <a:noFill/>
          <a:ln>
            <a:noFill/>
          </a:ln>
        </p:spPr>
      </p:pic>
    </p:spTree>
    <p:extLst>
      <p:ext uri="{BB962C8B-B14F-4D97-AF65-F5344CB8AC3E}">
        <p14:creationId xmlns:p14="http://schemas.microsoft.com/office/powerpoint/2010/main" val="1033916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8" name="Rectangle 2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9AFE79B-E05B-40C3-8FEE-BD6CA3190F82}"/>
              </a:ext>
            </a:extLst>
          </p:cNvPr>
          <p:cNvSpPr>
            <a:spLocks noGrp="1"/>
          </p:cNvSpPr>
          <p:nvPr>
            <p:ph type="title"/>
          </p:nvPr>
        </p:nvSpPr>
        <p:spPr>
          <a:xfrm>
            <a:off x="2952165" y="2963869"/>
            <a:ext cx="9078810" cy="1409232"/>
          </a:xfrm>
        </p:spPr>
        <p:txBody>
          <a:bodyPr>
            <a:normAutofit/>
          </a:bodyPr>
          <a:lstStyle/>
          <a:p>
            <a:pPr algn="ctr"/>
            <a:r>
              <a:rPr lang="es-ES" sz="7200" dirty="0">
                <a:latin typeface="Calibri" panose="020F0502020204030204" pitchFamily="34" charset="0"/>
                <a:cs typeface="Calibri" panose="020F0502020204030204" pitchFamily="34" charset="0"/>
              </a:rPr>
              <a:t>ANÁLISIS DE CÓDIGO</a:t>
            </a:r>
          </a:p>
        </p:txBody>
      </p:sp>
      <p:sp>
        <p:nvSpPr>
          <p:cNvPr id="52" name="Rectangle 2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3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3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9" name="Group 3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4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41193298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AE4D197A-F4A3-4C1D-A9CC-A6F4E2B90084}"/>
              </a:ext>
            </a:extLst>
          </p:cNvPr>
          <p:cNvGrpSpPr/>
          <p:nvPr/>
        </p:nvGrpSpPr>
        <p:grpSpPr>
          <a:xfrm>
            <a:off x="1" y="714375"/>
            <a:ext cx="11889104" cy="506730"/>
            <a:chOff x="465761" y="714375"/>
            <a:chExt cx="11423343" cy="506730"/>
          </a:xfrm>
        </p:grpSpPr>
        <p:sp>
          <p:nvSpPr>
            <p:cNvPr id="4" name="Rectángulo 3">
              <a:extLst>
                <a:ext uri="{FF2B5EF4-FFF2-40B4-BE49-F238E27FC236}">
                  <a16:creationId xmlns:a16="http://schemas.microsoft.com/office/drawing/2014/main" id="{2FCB0A51-1698-423A-931F-5BDB577F02F7}"/>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Triángulo isósceles 4">
              <a:extLst>
                <a:ext uri="{FF2B5EF4-FFF2-40B4-BE49-F238E27FC236}">
                  <a16:creationId xmlns:a16="http://schemas.microsoft.com/office/drawing/2014/main" id="{30440D37-3066-4EB1-AF0C-BD4AA7076113}"/>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ítulo 1">
            <a:extLst>
              <a:ext uri="{FF2B5EF4-FFF2-40B4-BE49-F238E27FC236}">
                <a16:creationId xmlns:a16="http://schemas.microsoft.com/office/drawing/2014/main" id="{FF8EDDF9-7E1F-4D14-8164-BDFE0CC487A4}"/>
              </a:ext>
            </a:extLst>
          </p:cNvPr>
          <p:cNvSpPr>
            <a:spLocks noGrp="1"/>
          </p:cNvSpPr>
          <p:nvPr>
            <p:ph type="title"/>
          </p:nvPr>
        </p:nvSpPr>
        <p:spPr>
          <a:xfrm>
            <a:off x="2592925" y="624110"/>
            <a:ext cx="8911687" cy="686530"/>
          </a:xfrm>
        </p:spPr>
        <p:txBody>
          <a:bodyPr/>
          <a:lstStyle/>
          <a:p>
            <a:r>
              <a:rPr lang="es-ES" dirty="0">
                <a:solidFill>
                  <a:schemeClr val="bg1"/>
                </a:solidFill>
                <a:latin typeface="Calibri" panose="020F0502020204030204" pitchFamily="34" charset="0"/>
                <a:cs typeface="Calibri" panose="020F0502020204030204" pitchFamily="34" charset="0"/>
              </a:rPr>
              <a:t>Introducción</a:t>
            </a:r>
          </a:p>
        </p:txBody>
      </p:sp>
      <p:sp>
        <p:nvSpPr>
          <p:cNvPr id="3" name="Marcador de contenido 2">
            <a:extLst>
              <a:ext uri="{FF2B5EF4-FFF2-40B4-BE49-F238E27FC236}">
                <a16:creationId xmlns:a16="http://schemas.microsoft.com/office/drawing/2014/main" id="{27603699-3D2A-4A74-BBFC-B57C83EC1ECA}"/>
              </a:ext>
            </a:extLst>
          </p:cNvPr>
          <p:cNvSpPr>
            <a:spLocks noGrp="1"/>
          </p:cNvSpPr>
          <p:nvPr>
            <p:ph idx="1"/>
          </p:nvPr>
        </p:nvSpPr>
        <p:spPr>
          <a:xfrm>
            <a:off x="2192784" y="1651247"/>
            <a:ext cx="9463596" cy="4882718"/>
          </a:xfrm>
        </p:spPr>
        <p:txBody>
          <a:bodyPr/>
          <a:lstStyle/>
          <a:p>
            <a:pPr marL="0" indent="0" algn="just">
              <a:buNone/>
            </a:pPr>
            <a:r>
              <a:rPr lang="es-ES" sz="1800" dirty="0">
                <a:effectLst/>
                <a:latin typeface="Calibri" panose="020F0502020204030204" pitchFamily="34" charset="0"/>
                <a:ea typeface="Noto Sans CJK SC"/>
                <a:cs typeface="Calibri" panose="020F0502020204030204" pitchFamily="34" charset="0"/>
              </a:rPr>
              <a:t>El presente trabajo contempla la construcción de una solución web </a:t>
            </a:r>
            <a:r>
              <a:rPr lang="es-ES" sz="1800" b="1" i="1" dirty="0">
                <a:effectLst/>
                <a:latin typeface="Calibri" panose="020F0502020204030204" pitchFamily="34" charset="0"/>
                <a:ea typeface="Noto Sans CJK SC"/>
                <a:cs typeface="Calibri" panose="020F0502020204030204" pitchFamily="34" charset="0"/>
              </a:rPr>
              <a:t>“Calculadora de presupuestos” </a:t>
            </a:r>
            <a:r>
              <a:rPr lang="es-ES" sz="1800" dirty="0">
                <a:effectLst/>
                <a:latin typeface="Calibri" panose="020F0502020204030204" pitchFamily="34" charset="0"/>
                <a:ea typeface="Noto Sans CJK SC"/>
                <a:cs typeface="Calibri" panose="020F0502020204030204" pitchFamily="34" charset="0"/>
              </a:rPr>
              <a:t>enfocada a ampliar el conocimiento de numerosos clientes respecto a la posibilidad de implantar en sus negocios un sistema de gestión empresarial moderno propiedad de </a:t>
            </a:r>
            <a:r>
              <a:rPr lang="es-ES" sz="1800" i="1" dirty="0">
                <a:effectLst/>
                <a:latin typeface="Calibri" panose="020F0502020204030204" pitchFamily="34" charset="0"/>
                <a:ea typeface="Noto Sans CJK SC"/>
                <a:cs typeface="Calibri" panose="020F0502020204030204" pitchFamily="34" charset="0"/>
              </a:rPr>
              <a:t>Oracle</a:t>
            </a:r>
            <a:r>
              <a:rPr lang="es-ES" sz="1800" dirty="0">
                <a:effectLst/>
                <a:latin typeface="Calibri" panose="020F0502020204030204" pitchFamily="34" charset="0"/>
                <a:ea typeface="Noto Sans CJK SC"/>
                <a:cs typeface="Calibri" panose="020F0502020204030204" pitchFamily="34" charset="0"/>
              </a:rPr>
              <a:t>, como resulta </a:t>
            </a:r>
            <a:r>
              <a:rPr lang="es-ES" sz="1800" i="1" dirty="0" err="1">
                <a:effectLst/>
                <a:latin typeface="Calibri" panose="020F0502020204030204" pitchFamily="34" charset="0"/>
                <a:ea typeface="Noto Sans CJK SC"/>
                <a:cs typeface="Calibri" panose="020F0502020204030204" pitchFamily="34" charset="0"/>
              </a:rPr>
              <a:t>Netsuite</a:t>
            </a:r>
            <a:r>
              <a:rPr lang="es-ES" sz="1800" dirty="0">
                <a:effectLst/>
                <a:latin typeface="Calibri" panose="020F0502020204030204" pitchFamily="34" charset="0"/>
                <a:ea typeface="Noto Sans CJK SC"/>
                <a:cs typeface="Calibri" panose="020F0502020204030204" pitchFamily="34" charset="0"/>
              </a:rPr>
              <a:t>.</a:t>
            </a: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r>
              <a:rPr lang="es-ES" dirty="0">
                <a:latin typeface="Calibri" panose="020F0502020204030204" pitchFamily="34" charset="0"/>
                <a:cs typeface="Calibri" panose="020F0502020204030204" pitchFamily="34" charset="0"/>
              </a:rPr>
              <a:t>Para ello se plantean dos perspectivas tecnológicas distanciadas notablemente que tienen por objetivo señalar las ventajas y desventajas de ambas soluciones:</a:t>
            </a:r>
          </a:p>
          <a:p>
            <a:pPr marL="0" indent="0" algn="just">
              <a:buNone/>
            </a:pPr>
            <a:endParaRPr lang="es-ES" dirty="0">
              <a:latin typeface="Calibri" panose="020F0502020204030204" pitchFamily="34" charset="0"/>
              <a:cs typeface="Calibri" panose="020F0502020204030204" pitchFamily="34" charset="0"/>
            </a:endParaRPr>
          </a:p>
          <a:p>
            <a:pPr algn="just"/>
            <a:r>
              <a:rPr lang="es-ES" dirty="0">
                <a:latin typeface="Calibri" panose="020F0502020204030204" pitchFamily="34" charset="0"/>
                <a:cs typeface="Calibri" panose="020F0502020204030204" pitchFamily="34" charset="0"/>
              </a:rPr>
              <a:t>Proyecto </a:t>
            </a:r>
            <a:r>
              <a:rPr lang="es-ES" i="1" dirty="0">
                <a:latin typeface="Calibri" panose="020F0502020204030204" pitchFamily="34" charset="0"/>
                <a:cs typeface="Calibri" panose="020F0502020204030204" pitchFamily="34" charset="0"/>
              </a:rPr>
              <a:t>Java </a:t>
            </a:r>
            <a:r>
              <a:rPr lang="es-ES" dirty="0">
                <a:latin typeface="Calibri" panose="020F0502020204030204" pitchFamily="34" charset="0"/>
                <a:cs typeface="Calibri" panose="020F0502020204030204" pitchFamily="34" charset="0"/>
              </a:rPr>
              <a:t>implementado con </a:t>
            </a:r>
            <a:r>
              <a:rPr lang="es-ES" b="1" i="1" dirty="0">
                <a:latin typeface="Calibri" panose="020F0502020204030204" pitchFamily="34" charset="0"/>
                <a:cs typeface="Calibri" panose="020F0502020204030204" pitchFamily="34" charset="0"/>
              </a:rPr>
              <a:t>Maven</a:t>
            </a:r>
            <a:r>
              <a:rPr lang="es-ES" i="1" dirty="0">
                <a:latin typeface="Calibri" panose="020F0502020204030204" pitchFamily="34" charset="0"/>
                <a:cs typeface="Calibri" panose="020F0502020204030204" pitchFamily="34" charset="0"/>
              </a:rPr>
              <a:t> </a:t>
            </a:r>
            <a:r>
              <a:rPr lang="es-ES" dirty="0">
                <a:latin typeface="Calibri" panose="020F0502020204030204" pitchFamily="34" charset="0"/>
                <a:cs typeface="Calibri" panose="020F0502020204030204" pitchFamily="34" charset="0"/>
              </a:rPr>
              <a:t>y </a:t>
            </a:r>
            <a:r>
              <a:rPr lang="es-ES" b="1" i="1" dirty="0" err="1">
                <a:latin typeface="Calibri" panose="020F0502020204030204" pitchFamily="34" charset="0"/>
                <a:cs typeface="Calibri" panose="020F0502020204030204" pitchFamily="34" charset="0"/>
              </a:rPr>
              <a:t>Springboot</a:t>
            </a:r>
            <a:r>
              <a:rPr lang="es-ES" dirty="0">
                <a:latin typeface="Calibri" panose="020F0502020204030204" pitchFamily="34" charset="0"/>
                <a:cs typeface="Calibri" panose="020F0502020204030204" pitchFamily="34" charset="0"/>
              </a:rPr>
              <a:t>, que ofrece una aplicación REST con base de datos MySQL desplegados en un clúster </a:t>
            </a:r>
            <a:r>
              <a:rPr lang="es-ES" b="1" i="1" dirty="0" err="1">
                <a:latin typeface="Calibri" panose="020F0502020204030204" pitchFamily="34" charset="0"/>
                <a:cs typeface="Calibri" panose="020F0502020204030204" pitchFamily="34" charset="0"/>
              </a:rPr>
              <a:t>kubernetes</a:t>
            </a:r>
            <a:r>
              <a:rPr lang="es-ES" i="1" dirty="0">
                <a:latin typeface="Calibri" panose="020F0502020204030204" pitchFamily="34" charset="0"/>
                <a:cs typeface="Calibri" panose="020F0502020204030204" pitchFamily="34" charset="0"/>
              </a:rPr>
              <a:t> </a:t>
            </a:r>
            <a:r>
              <a:rPr lang="es-ES" dirty="0">
                <a:latin typeface="Calibri" panose="020F0502020204030204" pitchFamily="34" charset="0"/>
                <a:cs typeface="Calibri" panose="020F0502020204030204" pitchFamily="34" charset="0"/>
              </a:rPr>
              <a:t>local con </a:t>
            </a:r>
            <a:r>
              <a:rPr lang="es-ES" i="1" dirty="0" err="1">
                <a:latin typeface="Calibri" panose="020F0502020204030204" pitchFamily="34" charset="0"/>
                <a:cs typeface="Calibri" panose="020F0502020204030204" pitchFamily="34" charset="0"/>
              </a:rPr>
              <a:t>minikube</a:t>
            </a:r>
            <a:r>
              <a:rPr lang="es-ES" dirty="0">
                <a:latin typeface="Calibri" panose="020F0502020204030204" pitchFamily="34" charset="0"/>
                <a:cs typeface="Calibri" panose="020F0502020204030204" pitchFamily="34" charset="0"/>
              </a:rPr>
              <a:t>.</a:t>
            </a:r>
          </a:p>
          <a:p>
            <a:pPr marL="0" indent="0" algn="just">
              <a:buNone/>
            </a:pPr>
            <a:endParaRPr lang="es-ES" dirty="0">
              <a:latin typeface="Calibri" panose="020F0502020204030204" pitchFamily="34" charset="0"/>
              <a:cs typeface="Calibri" panose="020F0502020204030204" pitchFamily="34" charset="0"/>
            </a:endParaRPr>
          </a:p>
          <a:p>
            <a:pPr algn="just"/>
            <a:r>
              <a:rPr lang="es-ES" dirty="0">
                <a:latin typeface="Calibri" panose="020F0502020204030204" pitchFamily="34" charset="0"/>
                <a:cs typeface="Calibri" panose="020F0502020204030204" pitchFamily="34" charset="0"/>
              </a:rPr>
              <a:t>Solución basada en tecnologías </a:t>
            </a:r>
            <a:r>
              <a:rPr lang="es-ES" i="1" dirty="0" err="1">
                <a:latin typeface="Calibri" panose="020F0502020204030204" pitchFamily="34" charset="0"/>
                <a:cs typeface="Calibri" panose="020F0502020204030204" pitchFamily="34" charset="0"/>
              </a:rPr>
              <a:t>serverless</a:t>
            </a:r>
            <a:r>
              <a:rPr lang="es-ES" dirty="0">
                <a:latin typeface="Calibri" panose="020F0502020204030204" pitchFamily="34" charset="0"/>
                <a:cs typeface="Calibri" panose="020F0502020204030204" pitchFamily="34" charset="0"/>
              </a:rPr>
              <a:t> de </a:t>
            </a:r>
            <a:r>
              <a:rPr lang="es-ES" b="1" i="1" dirty="0">
                <a:latin typeface="Calibri" panose="020F0502020204030204" pitchFamily="34" charset="0"/>
                <a:cs typeface="Calibri" panose="020F0502020204030204" pitchFamily="34" charset="0"/>
              </a:rPr>
              <a:t>AWS</a:t>
            </a:r>
            <a:r>
              <a:rPr lang="es-ES" i="1" dirty="0">
                <a:latin typeface="Calibri" panose="020F0502020204030204" pitchFamily="34" charset="0"/>
                <a:cs typeface="Calibri" panose="020F0502020204030204" pitchFamily="34" charset="0"/>
              </a:rPr>
              <a:t>:</a:t>
            </a:r>
            <a:r>
              <a:rPr lang="es-ES" dirty="0">
                <a:latin typeface="Calibri" panose="020F0502020204030204" pitchFamily="34" charset="0"/>
                <a:cs typeface="Calibri" panose="020F0502020204030204" pitchFamily="34" charset="0"/>
              </a:rPr>
              <a:t> </a:t>
            </a:r>
            <a:r>
              <a:rPr lang="es-ES" i="1" dirty="0">
                <a:latin typeface="Calibri" panose="020F0502020204030204" pitchFamily="34" charset="0"/>
                <a:cs typeface="Calibri" panose="020F0502020204030204" pitchFamily="34" charset="0"/>
              </a:rPr>
              <a:t>API Gateway</a:t>
            </a:r>
            <a:r>
              <a:rPr lang="es-ES" dirty="0">
                <a:latin typeface="Calibri" panose="020F0502020204030204" pitchFamily="34" charset="0"/>
                <a:cs typeface="Calibri" panose="020F0502020204030204" pitchFamily="34" charset="0"/>
              </a:rPr>
              <a:t>, funciones </a:t>
            </a:r>
            <a:r>
              <a:rPr lang="es-ES" b="1" i="1" dirty="0">
                <a:latin typeface="Calibri" panose="020F0502020204030204" pitchFamily="34" charset="0"/>
                <a:cs typeface="Calibri" panose="020F0502020204030204" pitchFamily="34" charset="0"/>
              </a:rPr>
              <a:t>Lambda</a:t>
            </a:r>
            <a:r>
              <a:rPr lang="es-ES" dirty="0">
                <a:latin typeface="Calibri" panose="020F0502020204030204" pitchFamily="34" charset="0"/>
                <a:cs typeface="Calibri" panose="020F0502020204030204" pitchFamily="34" charset="0"/>
              </a:rPr>
              <a:t>, base de datos </a:t>
            </a:r>
            <a:r>
              <a:rPr lang="es-ES" i="1" dirty="0" err="1">
                <a:latin typeface="Calibri" panose="020F0502020204030204" pitchFamily="34" charset="0"/>
                <a:cs typeface="Calibri" panose="020F0502020204030204" pitchFamily="34" charset="0"/>
              </a:rPr>
              <a:t>DynamoDB</a:t>
            </a:r>
            <a:r>
              <a:rPr lang="es-ES" dirty="0">
                <a:latin typeface="Calibri" panose="020F0502020204030204" pitchFamily="34" charset="0"/>
                <a:cs typeface="Calibri" panose="020F0502020204030204" pitchFamily="34" charset="0"/>
              </a:rPr>
              <a:t> y </a:t>
            </a:r>
            <a:r>
              <a:rPr lang="es-ES" i="1" dirty="0">
                <a:latin typeface="Calibri" panose="020F0502020204030204" pitchFamily="34" charset="0"/>
                <a:cs typeface="Calibri" panose="020F0502020204030204" pitchFamily="34" charset="0"/>
              </a:rPr>
              <a:t>SAM</a:t>
            </a:r>
            <a:r>
              <a:rPr lang="es-E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4735792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81E94B54-7E0F-4B8F-AECA-C278C3E75BEB}"/>
              </a:ext>
            </a:extLst>
          </p:cNvPr>
          <p:cNvGrpSpPr/>
          <p:nvPr/>
        </p:nvGrpSpPr>
        <p:grpSpPr>
          <a:xfrm>
            <a:off x="1" y="714375"/>
            <a:ext cx="11889104" cy="506730"/>
            <a:chOff x="465761" y="714375"/>
            <a:chExt cx="11423343" cy="506730"/>
          </a:xfrm>
        </p:grpSpPr>
        <p:sp>
          <p:nvSpPr>
            <p:cNvPr id="12" name="Rectángulo 11">
              <a:extLst>
                <a:ext uri="{FF2B5EF4-FFF2-40B4-BE49-F238E27FC236}">
                  <a16:creationId xmlns:a16="http://schemas.microsoft.com/office/drawing/2014/main" id="{531720F0-D26E-4CCE-BEF1-5AE14C8D9FC1}"/>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isósceles 12">
              <a:extLst>
                <a:ext uri="{FF2B5EF4-FFF2-40B4-BE49-F238E27FC236}">
                  <a16:creationId xmlns:a16="http://schemas.microsoft.com/office/drawing/2014/main" id="{1D9B3DDA-5683-4C34-9F15-04D657A959A4}"/>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ítulo 1">
            <a:extLst>
              <a:ext uri="{FF2B5EF4-FFF2-40B4-BE49-F238E27FC236}">
                <a16:creationId xmlns:a16="http://schemas.microsoft.com/office/drawing/2014/main" id="{FF8EDDF9-7E1F-4D14-8164-BDFE0CC487A4}"/>
              </a:ext>
            </a:extLst>
          </p:cNvPr>
          <p:cNvSpPr>
            <a:spLocks noGrp="1"/>
          </p:cNvSpPr>
          <p:nvPr>
            <p:ph type="title"/>
          </p:nvPr>
        </p:nvSpPr>
        <p:spPr/>
        <p:txBody>
          <a:bodyPr/>
          <a:lstStyle/>
          <a:p>
            <a:r>
              <a:rPr lang="es-ES" dirty="0">
                <a:solidFill>
                  <a:schemeClr val="bg1"/>
                </a:solidFill>
                <a:latin typeface="Calibri" panose="020F0502020204030204" pitchFamily="34" charset="0"/>
                <a:cs typeface="Calibri" panose="020F0502020204030204" pitchFamily="34" charset="0"/>
              </a:rPr>
              <a:t>Desarrollo: Análisis de código</a:t>
            </a:r>
          </a:p>
        </p:txBody>
      </p:sp>
      <p:sp>
        <p:nvSpPr>
          <p:cNvPr id="3" name="Marcador de contenido 2">
            <a:extLst>
              <a:ext uri="{FF2B5EF4-FFF2-40B4-BE49-F238E27FC236}">
                <a16:creationId xmlns:a16="http://schemas.microsoft.com/office/drawing/2014/main" id="{27603699-3D2A-4A74-BBFC-B57C83EC1ECA}"/>
              </a:ext>
            </a:extLst>
          </p:cNvPr>
          <p:cNvSpPr>
            <a:spLocks noGrp="1"/>
          </p:cNvSpPr>
          <p:nvPr>
            <p:ph idx="1"/>
          </p:nvPr>
        </p:nvSpPr>
        <p:spPr>
          <a:xfrm>
            <a:off x="2192784" y="4481122"/>
            <a:ext cx="9370949" cy="2857494"/>
          </a:xfrm>
        </p:spPr>
        <p:txBody>
          <a:bodyPr>
            <a:normAutofit/>
          </a:bodyPr>
          <a:lstStyle/>
          <a:p>
            <a:pPr marL="0" indent="0" algn="just">
              <a:buNone/>
            </a:pPr>
            <a:r>
              <a:rPr lang="es-ES" dirty="0">
                <a:latin typeface="Calibri" panose="020F0502020204030204" pitchFamily="34" charset="0"/>
                <a:cs typeface="Calibri" panose="020F0502020204030204" pitchFamily="34" charset="0"/>
              </a:rPr>
              <a:t>Con el principal objetivo de mantener un código fuente de calidad, conociendo qué cantidad de </a:t>
            </a:r>
            <a:r>
              <a:rPr lang="es-ES" i="1" dirty="0">
                <a:latin typeface="Calibri" panose="020F0502020204030204" pitchFamily="34" charset="0"/>
                <a:cs typeface="Calibri" panose="020F0502020204030204" pitchFamily="34" charset="0"/>
              </a:rPr>
              <a:t>bugs</a:t>
            </a:r>
            <a:r>
              <a:rPr lang="es-ES" dirty="0">
                <a:latin typeface="Calibri" panose="020F0502020204030204" pitchFamily="34" charset="0"/>
                <a:cs typeface="Calibri" panose="020F0502020204030204" pitchFamily="34" charset="0"/>
              </a:rPr>
              <a:t> potenciales, vulnerabilidades, </a:t>
            </a:r>
            <a:r>
              <a:rPr lang="es-ES" i="1" dirty="0" err="1">
                <a:latin typeface="Calibri" panose="020F0502020204030204" pitchFamily="34" charset="0"/>
                <a:cs typeface="Calibri" panose="020F0502020204030204" pitchFamily="34" charset="0"/>
              </a:rPr>
              <a:t>code</a:t>
            </a:r>
            <a:r>
              <a:rPr lang="es-ES" i="1" dirty="0">
                <a:latin typeface="Calibri" panose="020F0502020204030204" pitchFamily="34" charset="0"/>
                <a:cs typeface="Calibri" panose="020F0502020204030204" pitchFamily="34" charset="0"/>
              </a:rPr>
              <a:t> </a:t>
            </a:r>
            <a:r>
              <a:rPr lang="es-ES" i="1" dirty="0" err="1">
                <a:latin typeface="Calibri" panose="020F0502020204030204" pitchFamily="34" charset="0"/>
                <a:cs typeface="Calibri" panose="020F0502020204030204" pitchFamily="34" charset="0"/>
              </a:rPr>
              <a:t>smells</a:t>
            </a:r>
            <a:r>
              <a:rPr lang="es-ES" dirty="0">
                <a:latin typeface="Calibri" panose="020F0502020204030204" pitchFamily="34" charset="0"/>
                <a:cs typeface="Calibri" panose="020F0502020204030204" pitchFamily="34" charset="0"/>
              </a:rPr>
              <a:t>, y otros factores como el porcentaje de cobertura de test o el de código duplicado, se hace completamente necesario examinar constantemente nuestro código.</a:t>
            </a:r>
          </a:p>
          <a:p>
            <a:pPr marL="0" indent="0" algn="just">
              <a:buNone/>
            </a:pPr>
            <a:r>
              <a:rPr lang="es-ES" dirty="0">
                <a:latin typeface="Calibri" panose="020F0502020204030204" pitchFamily="34" charset="0"/>
                <a:cs typeface="Calibri" panose="020F0502020204030204" pitchFamily="34" charset="0"/>
              </a:rPr>
              <a:t>Para esta finalidad se ha empleado en el proyecto la herramienta </a:t>
            </a:r>
            <a:r>
              <a:rPr lang="es-ES" b="1" i="1" dirty="0" err="1">
                <a:latin typeface="Calibri" panose="020F0502020204030204" pitchFamily="34" charset="0"/>
                <a:cs typeface="Calibri" panose="020F0502020204030204" pitchFamily="34" charset="0"/>
              </a:rPr>
              <a:t>SonarCloud</a:t>
            </a:r>
            <a:r>
              <a:rPr lang="es-ES" dirty="0">
                <a:latin typeface="Calibri" panose="020F0502020204030204" pitchFamily="34" charset="0"/>
                <a:cs typeface="Calibri" panose="020F0502020204030204" pitchFamily="34" charset="0"/>
              </a:rPr>
              <a:t>.</a:t>
            </a:r>
          </a:p>
        </p:txBody>
      </p:sp>
      <p:pic>
        <p:nvPicPr>
          <p:cNvPr id="6146" name="Picture 2">
            <a:extLst>
              <a:ext uri="{FF2B5EF4-FFF2-40B4-BE49-F238E27FC236}">
                <a16:creationId xmlns:a16="http://schemas.microsoft.com/office/drawing/2014/main" id="{A07A9E96-97E2-42B5-A740-ACB2AD844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982" y="1542375"/>
            <a:ext cx="4954036" cy="24746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023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81E94B54-7E0F-4B8F-AECA-C278C3E75BEB}"/>
              </a:ext>
            </a:extLst>
          </p:cNvPr>
          <p:cNvGrpSpPr/>
          <p:nvPr/>
        </p:nvGrpSpPr>
        <p:grpSpPr>
          <a:xfrm>
            <a:off x="1" y="714375"/>
            <a:ext cx="11889104" cy="506730"/>
            <a:chOff x="465761" y="714375"/>
            <a:chExt cx="11423343" cy="506730"/>
          </a:xfrm>
        </p:grpSpPr>
        <p:sp>
          <p:nvSpPr>
            <p:cNvPr id="12" name="Rectángulo 11">
              <a:extLst>
                <a:ext uri="{FF2B5EF4-FFF2-40B4-BE49-F238E27FC236}">
                  <a16:creationId xmlns:a16="http://schemas.microsoft.com/office/drawing/2014/main" id="{531720F0-D26E-4CCE-BEF1-5AE14C8D9FC1}"/>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isósceles 12">
              <a:extLst>
                <a:ext uri="{FF2B5EF4-FFF2-40B4-BE49-F238E27FC236}">
                  <a16:creationId xmlns:a16="http://schemas.microsoft.com/office/drawing/2014/main" id="{1D9B3DDA-5683-4C34-9F15-04D657A959A4}"/>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ítulo 1">
            <a:extLst>
              <a:ext uri="{FF2B5EF4-FFF2-40B4-BE49-F238E27FC236}">
                <a16:creationId xmlns:a16="http://schemas.microsoft.com/office/drawing/2014/main" id="{FF8EDDF9-7E1F-4D14-8164-BDFE0CC487A4}"/>
              </a:ext>
            </a:extLst>
          </p:cNvPr>
          <p:cNvSpPr>
            <a:spLocks noGrp="1"/>
          </p:cNvSpPr>
          <p:nvPr>
            <p:ph type="title"/>
          </p:nvPr>
        </p:nvSpPr>
        <p:spPr/>
        <p:txBody>
          <a:bodyPr/>
          <a:lstStyle/>
          <a:p>
            <a:r>
              <a:rPr lang="es-ES" dirty="0">
                <a:solidFill>
                  <a:schemeClr val="bg1"/>
                </a:solidFill>
                <a:latin typeface="Calibri" panose="020F0502020204030204" pitchFamily="34" charset="0"/>
                <a:cs typeface="Calibri" panose="020F0502020204030204" pitchFamily="34" charset="0"/>
              </a:rPr>
              <a:t>Desarrollo: Análisis de código</a:t>
            </a:r>
          </a:p>
        </p:txBody>
      </p:sp>
      <p:sp>
        <p:nvSpPr>
          <p:cNvPr id="3" name="Marcador de contenido 2">
            <a:extLst>
              <a:ext uri="{FF2B5EF4-FFF2-40B4-BE49-F238E27FC236}">
                <a16:creationId xmlns:a16="http://schemas.microsoft.com/office/drawing/2014/main" id="{27603699-3D2A-4A74-BBFC-B57C83EC1ECA}"/>
              </a:ext>
            </a:extLst>
          </p:cNvPr>
          <p:cNvSpPr>
            <a:spLocks noGrp="1"/>
          </p:cNvSpPr>
          <p:nvPr>
            <p:ph idx="1"/>
          </p:nvPr>
        </p:nvSpPr>
        <p:spPr>
          <a:xfrm>
            <a:off x="2192784" y="3429000"/>
            <a:ext cx="3903216" cy="3919928"/>
          </a:xfrm>
        </p:spPr>
        <p:txBody>
          <a:bodyPr>
            <a:normAutofit/>
          </a:bodyPr>
          <a:lstStyle/>
          <a:p>
            <a:pPr marL="0" indent="0" algn="just">
              <a:buNone/>
            </a:pPr>
            <a:r>
              <a:rPr lang="es-ES" dirty="0">
                <a:latin typeface="Calibri" panose="020F0502020204030204" pitchFamily="34" charset="0"/>
                <a:cs typeface="Calibri" panose="020F0502020204030204" pitchFamily="34" charset="0"/>
              </a:rPr>
              <a:t>Una vez se realice la sincronización con el repositorio, desde el </a:t>
            </a:r>
            <a:r>
              <a:rPr lang="es-ES" i="1" dirty="0" err="1">
                <a:latin typeface="Calibri" panose="020F0502020204030204" pitchFamily="34" charset="0"/>
                <a:cs typeface="Calibri" panose="020F0502020204030204" pitchFamily="34" charset="0"/>
              </a:rPr>
              <a:t>dashboard</a:t>
            </a:r>
            <a:r>
              <a:rPr lang="es-ES" dirty="0">
                <a:latin typeface="Calibri" panose="020F0502020204030204" pitchFamily="34" charset="0"/>
                <a:cs typeface="Calibri" panose="020F0502020204030204" pitchFamily="34" charset="0"/>
              </a:rPr>
              <a:t> de </a:t>
            </a:r>
            <a:r>
              <a:rPr lang="es-ES" i="1" dirty="0" err="1">
                <a:latin typeface="Calibri" panose="020F0502020204030204" pitchFamily="34" charset="0"/>
                <a:cs typeface="Calibri" panose="020F0502020204030204" pitchFamily="34" charset="0"/>
              </a:rPr>
              <a:t>SonarCloud</a:t>
            </a:r>
            <a:r>
              <a:rPr lang="es-ES" dirty="0">
                <a:latin typeface="Calibri" panose="020F0502020204030204" pitchFamily="34" charset="0"/>
                <a:cs typeface="Calibri" panose="020F0502020204030204" pitchFamily="34" charset="0"/>
              </a:rPr>
              <a:t> podremos examinar todo el detalle del último análisis:</a:t>
            </a:r>
          </a:p>
        </p:txBody>
      </p:sp>
      <p:pic>
        <p:nvPicPr>
          <p:cNvPr id="15" name="Imagen21">
            <a:extLst>
              <a:ext uri="{FF2B5EF4-FFF2-40B4-BE49-F238E27FC236}">
                <a16:creationId xmlns:a16="http://schemas.microsoft.com/office/drawing/2014/main" id="{4A446924-CC51-411B-9C58-4557FB38C690}"/>
              </a:ext>
            </a:extLst>
          </p:cNvPr>
          <p:cNvPicPr/>
          <p:nvPr/>
        </p:nvPicPr>
        <p:blipFill>
          <a:blip r:embed="rId2">
            <a:lum/>
            <a:alphaModFix/>
            <a:extLst>
              <a:ext uri="{28A0092B-C50C-407E-A947-70E740481C1C}">
                <a14:useLocalDpi xmlns:a14="http://schemas.microsoft.com/office/drawing/2010/main" val="0"/>
              </a:ext>
            </a:extLst>
          </a:blip>
          <a:srcRect/>
          <a:stretch>
            <a:fillRect/>
          </a:stretch>
        </p:blipFill>
        <p:spPr>
          <a:xfrm>
            <a:off x="6301805" y="1607264"/>
            <a:ext cx="5261928" cy="4964985"/>
          </a:xfrm>
          <a:prstGeom prst="rect">
            <a:avLst/>
          </a:prstGeom>
          <a:ln w="12700">
            <a:solidFill>
              <a:schemeClr val="tx1"/>
            </a:solidFill>
            <a:prstDash/>
          </a:ln>
        </p:spPr>
      </p:pic>
    </p:spTree>
    <p:extLst>
      <p:ext uri="{BB962C8B-B14F-4D97-AF65-F5344CB8AC3E}">
        <p14:creationId xmlns:p14="http://schemas.microsoft.com/office/powerpoint/2010/main" val="16827480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8" name="Rectangle 2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9AFE79B-E05B-40C3-8FEE-BD6CA3190F82}"/>
              </a:ext>
            </a:extLst>
          </p:cNvPr>
          <p:cNvSpPr>
            <a:spLocks noGrp="1"/>
          </p:cNvSpPr>
          <p:nvPr>
            <p:ph type="title"/>
          </p:nvPr>
        </p:nvSpPr>
        <p:spPr>
          <a:xfrm>
            <a:off x="2984582" y="2369110"/>
            <a:ext cx="8980302" cy="2598749"/>
          </a:xfrm>
        </p:spPr>
        <p:txBody>
          <a:bodyPr>
            <a:normAutofit/>
          </a:bodyPr>
          <a:lstStyle/>
          <a:p>
            <a:pPr algn="ctr"/>
            <a:r>
              <a:rPr lang="es-ES" sz="7200" dirty="0">
                <a:latin typeface="Calibri" panose="020F0502020204030204" pitchFamily="34" charset="0"/>
                <a:cs typeface="Calibri" panose="020F0502020204030204" pitchFamily="34" charset="0"/>
              </a:rPr>
              <a:t>COMPARATIVA ENTRE SOLUCIONES</a:t>
            </a:r>
          </a:p>
        </p:txBody>
      </p:sp>
      <p:sp>
        <p:nvSpPr>
          <p:cNvPr id="52" name="Rectangle 2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3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3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9" name="Group 3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4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33159965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AE4D197A-F4A3-4C1D-A9CC-A6F4E2B90084}"/>
              </a:ext>
            </a:extLst>
          </p:cNvPr>
          <p:cNvGrpSpPr/>
          <p:nvPr/>
        </p:nvGrpSpPr>
        <p:grpSpPr>
          <a:xfrm>
            <a:off x="1" y="714375"/>
            <a:ext cx="11889104" cy="506730"/>
            <a:chOff x="465761" y="714375"/>
            <a:chExt cx="11423343" cy="506730"/>
          </a:xfrm>
        </p:grpSpPr>
        <p:sp>
          <p:nvSpPr>
            <p:cNvPr id="4" name="Rectángulo 3">
              <a:extLst>
                <a:ext uri="{FF2B5EF4-FFF2-40B4-BE49-F238E27FC236}">
                  <a16:creationId xmlns:a16="http://schemas.microsoft.com/office/drawing/2014/main" id="{2FCB0A51-1698-423A-931F-5BDB577F02F7}"/>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Triángulo isósceles 4">
              <a:extLst>
                <a:ext uri="{FF2B5EF4-FFF2-40B4-BE49-F238E27FC236}">
                  <a16:creationId xmlns:a16="http://schemas.microsoft.com/office/drawing/2014/main" id="{30440D37-3066-4EB1-AF0C-BD4AA7076113}"/>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ítulo 1">
            <a:extLst>
              <a:ext uri="{FF2B5EF4-FFF2-40B4-BE49-F238E27FC236}">
                <a16:creationId xmlns:a16="http://schemas.microsoft.com/office/drawing/2014/main" id="{FF8EDDF9-7E1F-4D14-8164-BDFE0CC487A4}"/>
              </a:ext>
            </a:extLst>
          </p:cNvPr>
          <p:cNvSpPr>
            <a:spLocks noGrp="1"/>
          </p:cNvSpPr>
          <p:nvPr>
            <p:ph type="title"/>
          </p:nvPr>
        </p:nvSpPr>
        <p:spPr>
          <a:xfrm>
            <a:off x="2592925" y="624110"/>
            <a:ext cx="8911687" cy="686530"/>
          </a:xfrm>
        </p:spPr>
        <p:txBody>
          <a:bodyPr/>
          <a:lstStyle/>
          <a:p>
            <a:r>
              <a:rPr lang="es-ES" dirty="0">
                <a:solidFill>
                  <a:schemeClr val="bg1"/>
                </a:solidFill>
                <a:latin typeface="Calibri" panose="020F0502020204030204" pitchFamily="34" charset="0"/>
                <a:cs typeface="Calibri" panose="020F0502020204030204" pitchFamily="34" charset="0"/>
              </a:rPr>
              <a:t>Comparativa entre soluciones</a:t>
            </a:r>
          </a:p>
        </p:txBody>
      </p:sp>
      <p:sp>
        <p:nvSpPr>
          <p:cNvPr id="3" name="Marcador de contenido 2">
            <a:extLst>
              <a:ext uri="{FF2B5EF4-FFF2-40B4-BE49-F238E27FC236}">
                <a16:creationId xmlns:a16="http://schemas.microsoft.com/office/drawing/2014/main" id="{27603699-3D2A-4A74-BBFC-B57C83EC1ECA}"/>
              </a:ext>
            </a:extLst>
          </p:cNvPr>
          <p:cNvSpPr>
            <a:spLocks noGrp="1"/>
          </p:cNvSpPr>
          <p:nvPr>
            <p:ph idx="1"/>
          </p:nvPr>
        </p:nvSpPr>
        <p:spPr>
          <a:xfrm>
            <a:off x="2192784" y="1651246"/>
            <a:ext cx="9463596" cy="5035303"/>
          </a:xfrm>
        </p:spPr>
        <p:txBody>
          <a:bodyPr/>
          <a:lstStyle/>
          <a:p>
            <a:pPr marL="0" indent="0" algn="just">
              <a:buNone/>
            </a:pPr>
            <a:r>
              <a:rPr lang="es-ES" sz="1800" dirty="0">
                <a:effectLst/>
                <a:latin typeface="Calibri" panose="020F0502020204030204" pitchFamily="34" charset="0"/>
                <a:ea typeface="Noto Sans CJK SC"/>
                <a:cs typeface="Calibri" panose="020F0502020204030204" pitchFamily="34" charset="0"/>
              </a:rPr>
              <a:t>Tras definir y concretar cada una de las soluciones propuestas, resulta imprescindible llevar a cabo una comparativa directa, que resalte los beneficios e inconvenientes entre ambas posibilidades y que ayude a esclarecer los condicionantes de cada alternativa para posicionarse como futura implementación real.</a:t>
            </a: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endParaRPr lang="es-ES" dirty="0">
              <a:latin typeface="Calibri" panose="020F0502020204030204" pitchFamily="34" charset="0"/>
              <a:cs typeface="Calibri" panose="020F0502020204030204" pitchFamily="34" charset="0"/>
            </a:endParaRPr>
          </a:p>
          <a:p>
            <a:pPr marL="0" indent="0" algn="just">
              <a:buNone/>
            </a:pPr>
            <a:r>
              <a:rPr lang="es-ES" dirty="0">
                <a:latin typeface="Calibri" panose="020F0502020204030204" pitchFamily="34" charset="0"/>
                <a:cs typeface="Calibri" panose="020F0502020204030204" pitchFamily="34" charset="0"/>
              </a:rPr>
              <a:t>El punto en común entre ambas soluciones es básico: desarrollo orientado a la mejor escalabilidad, control sobre la infraestructura y proceso de construcción, así como el mejor rendimiento. Conseguir evitar tiempos de inactividad y asegurar que nuestra aplicación esté funcionando 24 horas al día, 7 días a la semana. Estas son las bases de la cultura </a:t>
            </a:r>
            <a:r>
              <a:rPr lang="es-ES" b="1" i="1" dirty="0">
                <a:latin typeface="Calibri" panose="020F0502020204030204" pitchFamily="34" charset="0"/>
                <a:cs typeface="Calibri" panose="020F0502020204030204" pitchFamily="34" charset="0"/>
              </a:rPr>
              <a:t>DevOps.</a:t>
            </a:r>
          </a:p>
        </p:txBody>
      </p:sp>
      <p:pic>
        <p:nvPicPr>
          <p:cNvPr id="11" name="Imagen22">
            <a:extLst>
              <a:ext uri="{FF2B5EF4-FFF2-40B4-BE49-F238E27FC236}">
                <a16:creationId xmlns:a16="http://schemas.microsoft.com/office/drawing/2014/main" id="{2C89D173-6FD9-4D66-BC86-EFFB50EB1DF8}"/>
              </a:ext>
            </a:extLst>
          </p:cNvPr>
          <p:cNvPicPr/>
          <p:nvPr/>
        </p:nvPicPr>
        <p:blipFill>
          <a:blip r:embed="rId2" cstate="print">
            <a:lum/>
            <a:alphaModFix/>
            <a:extLst>
              <a:ext uri="{28A0092B-C50C-407E-A947-70E740481C1C}">
                <a14:useLocalDpi xmlns:a14="http://schemas.microsoft.com/office/drawing/2010/main" val="0"/>
              </a:ext>
            </a:extLst>
          </a:blip>
          <a:srcRect/>
          <a:stretch>
            <a:fillRect/>
          </a:stretch>
        </p:blipFill>
        <p:spPr>
          <a:xfrm>
            <a:off x="4189095" y="2817495"/>
            <a:ext cx="3813810" cy="2183130"/>
          </a:xfrm>
          <a:prstGeom prst="rect">
            <a:avLst/>
          </a:prstGeom>
          <a:ln>
            <a:noFill/>
            <a:prstDash/>
          </a:ln>
        </p:spPr>
      </p:pic>
    </p:spTree>
    <p:extLst>
      <p:ext uri="{BB962C8B-B14F-4D97-AF65-F5344CB8AC3E}">
        <p14:creationId xmlns:p14="http://schemas.microsoft.com/office/powerpoint/2010/main" val="17696915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AE4D197A-F4A3-4C1D-A9CC-A6F4E2B90084}"/>
              </a:ext>
            </a:extLst>
          </p:cNvPr>
          <p:cNvGrpSpPr/>
          <p:nvPr/>
        </p:nvGrpSpPr>
        <p:grpSpPr>
          <a:xfrm>
            <a:off x="1" y="714375"/>
            <a:ext cx="11889104" cy="506730"/>
            <a:chOff x="465761" y="714375"/>
            <a:chExt cx="11423343" cy="506730"/>
          </a:xfrm>
        </p:grpSpPr>
        <p:sp>
          <p:nvSpPr>
            <p:cNvPr id="4" name="Rectángulo 3">
              <a:extLst>
                <a:ext uri="{FF2B5EF4-FFF2-40B4-BE49-F238E27FC236}">
                  <a16:creationId xmlns:a16="http://schemas.microsoft.com/office/drawing/2014/main" id="{2FCB0A51-1698-423A-931F-5BDB577F02F7}"/>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Triángulo isósceles 4">
              <a:extLst>
                <a:ext uri="{FF2B5EF4-FFF2-40B4-BE49-F238E27FC236}">
                  <a16:creationId xmlns:a16="http://schemas.microsoft.com/office/drawing/2014/main" id="{30440D37-3066-4EB1-AF0C-BD4AA7076113}"/>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ítulo 1">
            <a:extLst>
              <a:ext uri="{FF2B5EF4-FFF2-40B4-BE49-F238E27FC236}">
                <a16:creationId xmlns:a16="http://schemas.microsoft.com/office/drawing/2014/main" id="{FF8EDDF9-7E1F-4D14-8164-BDFE0CC487A4}"/>
              </a:ext>
            </a:extLst>
          </p:cNvPr>
          <p:cNvSpPr>
            <a:spLocks noGrp="1"/>
          </p:cNvSpPr>
          <p:nvPr>
            <p:ph type="title"/>
          </p:nvPr>
        </p:nvSpPr>
        <p:spPr>
          <a:xfrm>
            <a:off x="2592925" y="624110"/>
            <a:ext cx="8911687" cy="686530"/>
          </a:xfrm>
        </p:spPr>
        <p:txBody>
          <a:bodyPr/>
          <a:lstStyle/>
          <a:p>
            <a:r>
              <a:rPr lang="es-ES" dirty="0">
                <a:solidFill>
                  <a:schemeClr val="bg1"/>
                </a:solidFill>
                <a:latin typeface="Calibri" panose="020F0502020204030204" pitchFamily="34" charset="0"/>
                <a:cs typeface="Calibri" panose="020F0502020204030204" pitchFamily="34" charset="0"/>
              </a:rPr>
              <a:t>Comparativa entre soluciones</a:t>
            </a:r>
          </a:p>
        </p:txBody>
      </p:sp>
      <p:graphicFrame>
        <p:nvGraphicFramePr>
          <p:cNvPr id="7" name="Tabla 6">
            <a:extLst>
              <a:ext uri="{FF2B5EF4-FFF2-40B4-BE49-F238E27FC236}">
                <a16:creationId xmlns:a16="http://schemas.microsoft.com/office/drawing/2014/main" id="{5E09956D-8375-4AC7-AFC0-16A0E77114B9}"/>
              </a:ext>
            </a:extLst>
          </p:cNvPr>
          <p:cNvGraphicFramePr>
            <a:graphicFrameLocks noGrp="1"/>
          </p:cNvGraphicFramePr>
          <p:nvPr>
            <p:extLst>
              <p:ext uri="{D42A27DB-BD31-4B8C-83A1-F6EECF244321}">
                <p14:modId xmlns:p14="http://schemas.microsoft.com/office/powerpoint/2010/main" val="1243236976"/>
              </p:ext>
            </p:extLst>
          </p:nvPr>
        </p:nvGraphicFramePr>
        <p:xfrm>
          <a:off x="1563440" y="1484106"/>
          <a:ext cx="9065120" cy="5109592"/>
        </p:xfrm>
        <a:graphic>
          <a:graphicData uri="http://schemas.openxmlformats.org/drawingml/2006/table">
            <a:tbl>
              <a:tblPr firstRow="1" firstCol="1" bandRow="1">
                <a:tableStyleId>{5C22544A-7EE6-4342-B048-85BDC9FD1C3A}</a:tableStyleId>
              </a:tblPr>
              <a:tblGrid>
                <a:gridCol w="4533833">
                  <a:extLst>
                    <a:ext uri="{9D8B030D-6E8A-4147-A177-3AD203B41FA5}">
                      <a16:colId xmlns:a16="http://schemas.microsoft.com/office/drawing/2014/main" val="3399455146"/>
                    </a:ext>
                  </a:extLst>
                </a:gridCol>
                <a:gridCol w="4531287">
                  <a:extLst>
                    <a:ext uri="{9D8B030D-6E8A-4147-A177-3AD203B41FA5}">
                      <a16:colId xmlns:a16="http://schemas.microsoft.com/office/drawing/2014/main" val="1283433302"/>
                    </a:ext>
                  </a:extLst>
                </a:gridCol>
              </a:tblGrid>
              <a:tr h="654098">
                <a:tc gridSpan="2">
                  <a:txBody>
                    <a:bodyPr/>
                    <a:lstStyle/>
                    <a:p>
                      <a:pPr algn="ctr">
                        <a:lnSpc>
                          <a:spcPct val="115000"/>
                        </a:lnSpc>
                      </a:pPr>
                      <a:r>
                        <a:rPr lang="es-ES" sz="3600" kern="1200" dirty="0">
                          <a:solidFill>
                            <a:schemeClr val="bg1"/>
                          </a:solidFill>
                          <a:latin typeface="Calibri" panose="020F0502020204030204" pitchFamily="34" charset="0"/>
                          <a:ea typeface="+mj-ea"/>
                          <a:cs typeface="Calibri" panose="020F0502020204030204" pitchFamily="34" charset="0"/>
                        </a:rPr>
                        <a:t>KUBERNETES</a:t>
                      </a:r>
                    </a:p>
                  </a:txBody>
                  <a:tcPr anchor="ctr">
                    <a:solidFill>
                      <a:srgbClr val="766F54"/>
                    </a:solidFill>
                  </a:tcPr>
                </a:tc>
                <a:tc hMerge="1">
                  <a:txBody>
                    <a:bodyPr/>
                    <a:lstStyle/>
                    <a:p>
                      <a:endParaRPr lang="es-ES"/>
                    </a:p>
                  </a:txBody>
                  <a:tcPr/>
                </a:tc>
                <a:extLst>
                  <a:ext uri="{0D108BD9-81ED-4DB2-BD59-A6C34878D82A}">
                    <a16:rowId xmlns:a16="http://schemas.microsoft.com/office/drawing/2014/main" val="3908810566"/>
                  </a:ext>
                </a:extLst>
              </a:tr>
              <a:tr h="402167">
                <a:tc>
                  <a:txBody>
                    <a:bodyPr/>
                    <a:lstStyle/>
                    <a:p>
                      <a:pPr marL="0" algn="ctr" defTabSz="457200" rtl="0" eaLnBrk="1" latinLnBrk="0" hangingPunct="1">
                        <a:lnSpc>
                          <a:spcPct val="115000"/>
                        </a:lnSpc>
                      </a:pPr>
                      <a:r>
                        <a:rPr lang="es-ES" sz="2000" b="1" kern="1200" dirty="0">
                          <a:solidFill>
                            <a:schemeClr val="bg1"/>
                          </a:solidFill>
                          <a:latin typeface="Calibri" panose="020F0502020204030204" pitchFamily="34" charset="0"/>
                          <a:ea typeface="+mj-ea"/>
                          <a:cs typeface="Calibri" panose="020F0502020204030204" pitchFamily="34" charset="0"/>
                        </a:rPr>
                        <a:t>Ventajas</a:t>
                      </a:r>
                    </a:p>
                  </a:txBody>
                  <a:tcPr anchor="ctr">
                    <a:solidFill>
                      <a:schemeClr val="accent1"/>
                    </a:solidFill>
                  </a:tcPr>
                </a:tc>
                <a:tc>
                  <a:txBody>
                    <a:bodyPr/>
                    <a:lstStyle/>
                    <a:p>
                      <a:pPr marL="0" algn="ctr" defTabSz="457200" rtl="0" eaLnBrk="1" latinLnBrk="0" hangingPunct="1">
                        <a:lnSpc>
                          <a:spcPct val="115000"/>
                        </a:lnSpc>
                      </a:pPr>
                      <a:r>
                        <a:rPr lang="es-ES" sz="2000" b="1" kern="1200" dirty="0">
                          <a:solidFill>
                            <a:schemeClr val="bg1"/>
                          </a:solidFill>
                          <a:latin typeface="Calibri" panose="020F0502020204030204" pitchFamily="34" charset="0"/>
                          <a:ea typeface="+mj-ea"/>
                          <a:cs typeface="Calibri" panose="020F0502020204030204" pitchFamily="34" charset="0"/>
                        </a:rPr>
                        <a:t>Desventajas</a:t>
                      </a:r>
                    </a:p>
                  </a:txBody>
                  <a:tcPr anchor="ctr">
                    <a:solidFill>
                      <a:schemeClr val="accent1"/>
                    </a:solidFill>
                  </a:tcPr>
                </a:tc>
                <a:extLst>
                  <a:ext uri="{0D108BD9-81ED-4DB2-BD59-A6C34878D82A}">
                    <a16:rowId xmlns:a16="http://schemas.microsoft.com/office/drawing/2014/main" val="3152846836"/>
                  </a:ext>
                </a:extLst>
              </a:tr>
              <a:tr h="3946155">
                <a:tc>
                  <a:txBody>
                    <a:bodyPr/>
                    <a:lstStyle/>
                    <a:p>
                      <a:pPr marL="0" indent="-215900" algn="l" defTabSz="457200" rtl="0" eaLnBrk="1" latinLnBrk="0" hangingPunct="1">
                        <a:lnSpc>
                          <a:spcPct val="115000"/>
                        </a:lnSpc>
                        <a:tabLst>
                          <a:tab pos="650240" algn="l"/>
                        </a:tabLst>
                      </a:pPr>
                      <a:r>
                        <a:rPr lang="es-ES" sz="1400" b="0" kern="1200" dirty="0">
                          <a:solidFill>
                            <a:schemeClr val="tx1"/>
                          </a:solidFill>
                          <a:latin typeface="Calibri" panose="020F0502020204030204" pitchFamily="34" charset="0"/>
                          <a:ea typeface="+mj-ea"/>
                          <a:cs typeface="Calibri" panose="020F0502020204030204" pitchFamily="34" charset="0"/>
                        </a:rPr>
                        <a:t> </a:t>
                      </a:r>
                    </a:p>
                    <a:p>
                      <a:pPr marL="285750" lvl="0" indent="-285750" algn="l" defTabSz="457200" rtl="0" eaLnBrk="1" latinLnBrk="0" hangingPunct="1">
                        <a:lnSpc>
                          <a:spcPct val="115000"/>
                        </a:lnSpc>
                        <a:buClr>
                          <a:srgbClr val="000000"/>
                        </a:buClr>
                        <a:buFont typeface="Wingdings" panose="05000000000000000000" pitchFamily="2" charset="2"/>
                        <a:buChar char="Ø"/>
                        <a:tabLst>
                          <a:tab pos="650240" algn="l"/>
                        </a:tabLst>
                      </a:pPr>
                      <a:r>
                        <a:rPr lang="es-ES" sz="1400" b="0" kern="1200" dirty="0">
                          <a:solidFill>
                            <a:schemeClr val="tx1"/>
                          </a:solidFill>
                          <a:latin typeface="Calibri" panose="020F0502020204030204" pitchFamily="34" charset="0"/>
                          <a:ea typeface="+mj-ea"/>
                          <a:cs typeface="Calibri" panose="020F0502020204030204" pitchFamily="34" charset="0"/>
                        </a:rPr>
                        <a:t>Infraestructura inmutable: mismo código y dependencias en test y producción.</a:t>
                      </a:r>
                    </a:p>
                    <a:p>
                      <a:pPr marL="0" lvl="0" indent="0" algn="l" defTabSz="457200" rtl="0" eaLnBrk="1" latinLnBrk="0" hangingPunct="1">
                        <a:lnSpc>
                          <a:spcPct val="115000"/>
                        </a:lnSpc>
                        <a:buClr>
                          <a:srgbClr val="000000"/>
                        </a:buClr>
                        <a:buFont typeface="Wingdings" panose="05000000000000000000" pitchFamily="2" charset="2"/>
                        <a:buNone/>
                        <a:tabLst>
                          <a:tab pos="650240" algn="l"/>
                        </a:tabLst>
                      </a:pPr>
                      <a:endParaRPr lang="es-ES" sz="1400" b="0" kern="1200" dirty="0">
                        <a:solidFill>
                          <a:schemeClr val="tx1"/>
                        </a:solidFill>
                        <a:latin typeface="Calibri" panose="020F0502020204030204" pitchFamily="34" charset="0"/>
                        <a:ea typeface="+mj-ea"/>
                        <a:cs typeface="Calibri" panose="020F0502020204030204" pitchFamily="34" charset="0"/>
                      </a:endParaRPr>
                    </a:p>
                    <a:p>
                      <a:pPr marL="285750" lvl="0" indent="-285750" algn="l" defTabSz="457200" rtl="0" eaLnBrk="1" latinLnBrk="0" hangingPunct="1">
                        <a:lnSpc>
                          <a:spcPct val="115000"/>
                        </a:lnSpc>
                        <a:buClr>
                          <a:srgbClr val="000000"/>
                        </a:buClr>
                        <a:buFont typeface="Wingdings" panose="05000000000000000000" pitchFamily="2" charset="2"/>
                        <a:buChar char="Ø"/>
                        <a:tabLst>
                          <a:tab pos="650240" algn="l"/>
                        </a:tabLst>
                      </a:pPr>
                      <a:r>
                        <a:rPr lang="es-ES" sz="1400" b="0" kern="1200" dirty="0">
                          <a:solidFill>
                            <a:schemeClr val="tx1"/>
                          </a:solidFill>
                          <a:latin typeface="Calibri" panose="020F0502020204030204" pitchFamily="34" charset="0"/>
                          <a:ea typeface="+mj-ea"/>
                          <a:cs typeface="Calibri" panose="020F0502020204030204" pitchFamily="34" charset="0"/>
                        </a:rPr>
                        <a:t>Baja latencia: Gestión de recursos rápida y eficiente.</a:t>
                      </a:r>
                    </a:p>
                    <a:p>
                      <a:pPr marL="285750" lvl="0" indent="-285750" algn="l" defTabSz="457200" rtl="0" eaLnBrk="1" latinLnBrk="0" hangingPunct="1">
                        <a:lnSpc>
                          <a:spcPct val="115000"/>
                        </a:lnSpc>
                        <a:buClr>
                          <a:srgbClr val="000000"/>
                        </a:buClr>
                        <a:buFont typeface="Wingdings" panose="05000000000000000000" pitchFamily="2" charset="2"/>
                        <a:buChar char="Ø"/>
                        <a:tabLst>
                          <a:tab pos="650240" algn="l"/>
                        </a:tabLst>
                      </a:pPr>
                      <a:endParaRPr lang="es-ES" sz="1400" b="0" kern="1200" dirty="0">
                        <a:solidFill>
                          <a:schemeClr val="tx1"/>
                        </a:solidFill>
                        <a:latin typeface="Calibri" panose="020F0502020204030204" pitchFamily="34" charset="0"/>
                        <a:ea typeface="+mj-ea"/>
                        <a:cs typeface="Calibri" panose="020F0502020204030204" pitchFamily="34" charset="0"/>
                      </a:endParaRPr>
                    </a:p>
                    <a:p>
                      <a:pPr marL="285750" lvl="0" indent="-285750" algn="l" defTabSz="457200" rtl="0" eaLnBrk="1" latinLnBrk="0" hangingPunct="1">
                        <a:lnSpc>
                          <a:spcPct val="115000"/>
                        </a:lnSpc>
                        <a:buClr>
                          <a:srgbClr val="000000"/>
                        </a:buClr>
                        <a:buFont typeface="Wingdings" panose="05000000000000000000" pitchFamily="2" charset="2"/>
                        <a:buChar char="Ø"/>
                        <a:tabLst>
                          <a:tab pos="650240" algn="l"/>
                        </a:tabLst>
                      </a:pPr>
                      <a:r>
                        <a:rPr lang="es-ES" sz="1400" b="0" kern="1200" dirty="0">
                          <a:solidFill>
                            <a:schemeClr val="tx1"/>
                          </a:solidFill>
                          <a:latin typeface="Calibri" panose="020F0502020204030204" pitchFamily="34" charset="0"/>
                          <a:ea typeface="+mj-ea"/>
                          <a:cs typeface="Calibri" panose="020F0502020204030204" pitchFamily="34" charset="0"/>
                        </a:rPr>
                        <a:t>Declarativo.</a:t>
                      </a:r>
                    </a:p>
                    <a:p>
                      <a:pPr marL="285750" lvl="0" indent="-285750" algn="l" defTabSz="457200" rtl="0" eaLnBrk="1" latinLnBrk="0" hangingPunct="1">
                        <a:lnSpc>
                          <a:spcPct val="115000"/>
                        </a:lnSpc>
                        <a:buClr>
                          <a:srgbClr val="000000"/>
                        </a:buClr>
                        <a:buFont typeface="Wingdings" panose="05000000000000000000" pitchFamily="2" charset="2"/>
                        <a:buChar char="Ø"/>
                        <a:tabLst>
                          <a:tab pos="650240" algn="l"/>
                        </a:tabLst>
                      </a:pPr>
                      <a:endParaRPr lang="es-ES" sz="1400" b="0" kern="1200" dirty="0">
                        <a:solidFill>
                          <a:schemeClr val="tx1"/>
                        </a:solidFill>
                        <a:latin typeface="Calibri" panose="020F0502020204030204" pitchFamily="34" charset="0"/>
                        <a:ea typeface="+mj-ea"/>
                        <a:cs typeface="Calibri" panose="020F0502020204030204" pitchFamily="34" charset="0"/>
                      </a:endParaRPr>
                    </a:p>
                    <a:p>
                      <a:pPr marL="285750" lvl="0" indent="-285750" algn="l" defTabSz="457200" rtl="0" eaLnBrk="1" latinLnBrk="0" hangingPunct="1">
                        <a:lnSpc>
                          <a:spcPct val="115000"/>
                        </a:lnSpc>
                        <a:buClr>
                          <a:srgbClr val="000000"/>
                        </a:buClr>
                        <a:buFont typeface="Wingdings" panose="05000000000000000000" pitchFamily="2" charset="2"/>
                        <a:buChar char="Ø"/>
                        <a:tabLst>
                          <a:tab pos="650240" algn="l"/>
                        </a:tabLst>
                      </a:pPr>
                      <a:r>
                        <a:rPr lang="es-ES" sz="1400" b="0" kern="1200" dirty="0">
                          <a:solidFill>
                            <a:schemeClr val="tx1"/>
                          </a:solidFill>
                          <a:latin typeface="Calibri" panose="020F0502020204030204" pitchFamily="34" charset="0"/>
                          <a:ea typeface="+mj-ea"/>
                          <a:cs typeface="Calibri" panose="020F0502020204030204" pitchFamily="34" charset="0"/>
                        </a:rPr>
                        <a:t>Amplio ecosistema: Abanico de herramientas extenso.</a:t>
                      </a:r>
                    </a:p>
                    <a:p>
                      <a:pPr marL="285750" lvl="0" indent="-285750" algn="l" defTabSz="457200" rtl="0" eaLnBrk="1" latinLnBrk="0" hangingPunct="1">
                        <a:lnSpc>
                          <a:spcPct val="115000"/>
                        </a:lnSpc>
                        <a:buClr>
                          <a:srgbClr val="000000"/>
                        </a:buClr>
                        <a:buFont typeface="Wingdings" panose="05000000000000000000" pitchFamily="2" charset="2"/>
                        <a:buChar char="Ø"/>
                        <a:tabLst>
                          <a:tab pos="650240" algn="l"/>
                        </a:tabLst>
                      </a:pPr>
                      <a:endParaRPr lang="es-ES" sz="1400" b="0" kern="1200" dirty="0">
                        <a:solidFill>
                          <a:schemeClr val="tx1"/>
                        </a:solidFill>
                        <a:latin typeface="Calibri" panose="020F0502020204030204" pitchFamily="34" charset="0"/>
                        <a:ea typeface="+mj-ea"/>
                        <a:cs typeface="Calibri" panose="020F0502020204030204" pitchFamily="34" charset="0"/>
                      </a:endParaRPr>
                    </a:p>
                    <a:p>
                      <a:pPr marL="285750" lvl="0" indent="-285750" algn="l" defTabSz="457200" rtl="0" eaLnBrk="1" latinLnBrk="0" hangingPunct="1">
                        <a:lnSpc>
                          <a:spcPct val="115000"/>
                        </a:lnSpc>
                        <a:buClr>
                          <a:srgbClr val="000000"/>
                        </a:buClr>
                        <a:buFont typeface="Wingdings" panose="05000000000000000000" pitchFamily="2" charset="2"/>
                        <a:buChar char="Ø"/>
                        <a:tabLst>
                          <a:tab pos="650240" algn="l"/>
                        </a:tabLst>
                      </a:pPr>
                      <a:r>
                        <a:rPr lang="en-GB" sz="1400" b="0" kern="1200" dirty="0" err="1">
                          <a:solidFill>
                            <a:schemeClr val="tx1"/>
                          </a:solidFill>
                          <a:latin typeface="Calibri" panose="020F0502020204030204" pitchFamily="34" charset="0"/>
                          <a:ea typeface="+mj-ea"/>
                          <a:cs typeface="Calibri" panose="020F0502020204030204" pitchFamily="34" charset="0"/>
                        </a:rPr>
                        <a:t>Portatil</a:t>
                      </a:r>
                      <a:r>
                        <a:rPr lang="en-GB" sz="1400" b="0" kern="1200" dirty="0">
                          <a:solidFill>
                            <a:schemeClr val="tx1"/>
                          </a:solidFill>
                          <a:latin typeface="Calibri" panose="020F0502020204030204" pitchFamily="34" charset="0"/>
                          <a:ea typeface="+mj-ea"/>
                          <a:cs typeface="Calibri" panose="020F0502020204030204" pitchFamily="34" charset="0"/>
                        </a:rPr>
                        <a:t>: </a:t>
                      </a:r>
                      <a:r>
                        <a:rPr lang="en-GB" sz="1400" b="0" i="1" kern="1200" dirty="0">
                          <a:solidFill>
                            <a:schemeClr val="tx1"/>
                          </a:solidFill>
                          <a:latin typeface="Calibri" panose="020F0502020204030204" pitchFamily="34" charset="0"/>
                          <a:ea typeface="+mj-ea"/>
                          <a:cs typeface="Calibri" panose="020F0502020204030204" pitchFamily="34" charset="0"/>
                        </a:rPr>
                        <a:t>On premise </a:t>
                      </a:r>
                      <a:r>
                        <a:rPr lang="en-GB" sz="1400" b="0" kern="1200" dirty="0">
                          <a:solidFill>
                            <a:schemeClr val="tx1"/>
                          </a:solidFill>
                          <a:latin typeface="Calibri" panose="020F0502020204030204" pitchFamily="34" charset="0"/>
                          <a:ea typeface="+mj-ea"/>
                          <a:cs typeface="Calibri" panose="020F0502020204030204" pitchFamily="34" charset="0"/>
                        </a:rPr>
                        <a:t>o </a:t>
                      </a:r>
                      <a:r>
                        <a:rPr lang="en-GB" sz="1400" b="0" kern="1200" dirty="0" err="1">
                          <a:solidFill>
                            <a:schemeClr val="tx1"/>
                          </a:solidFill>
                          <a:latin typeface="Calibri" panose="020F0502020204030204" pitchFamily="34" charset="0"/>
                          <a:ea typeface="+mj-ea"/>
                          <a:cs typeface="Calibri" panose="020F0502020204030204" pitchFamily="34" charset="0"/>
                        </a:rPr>
                        <a:t>proveedor</a:t>
                      </a:r>
                      <a:r>
                        <a:rPr lang="en-GB" sz="1400" b="0" kern="1200" dirty="0">
                          <a:solidFill>
                            <a:schemeClr val="tx1"/>
                          </a:solidFill>
                          <a:latin typeface="Calibri" panose="020F0502020204030204" pitchFamily="34" charset="0"/>
                          <a:ea typeface="+mj-ea"/>
                          <a:cs typeface="Calibri" panose="020F0502020204030204" pitchFamily="34" charset="0"/>
                        </a:rPr>
                        <a:t> </a:t>
                      </a:r>
                      <a:r>
                        <a:rPr lang="en-GB" sz="1400" b="0" i="1" kern="1200" dirty="0">
                          <a:solidFill>
                            <a:schemeClr val="tx1"/>
                          </a:solidFill>
                          <a:latin typeface="Calibri" panose="020F0502020204030204" pitchFamily="34" charset="0"/>
                          <a:ea typeface="+mj-ea"/>
                          <a:cs typeface="Calibri" panose="020F0502020204030204" pitchFamily="34" charset="0"/>
                        </a:rPr>
                        <a:t>Cloud.</a:t>
                      </a:r>
                      <a:endParaRPr lang="es-ES" sz="1400" b="0" i="1" kern="1200" dirty="0">
                        <a:solidFill>
                          <a:schemeClr val="tx1"/>
                        </a:solidFill>
                        <a:latin typeface="Calibri" panose="020F0502020204030204" pitchFamily="34" charset="0"/>
                        <a:ea typeface="+mj-ea"/>
                        <a:cs typeface="Calibri" panose="020F0502020204030204" pitchFamily="34" charset="0"/>
                      </a:endParaRPr>
                    </a:p>
                    <a:p>
                      <a:pPr marL="285750" lvl="0" indent="-285750" algn="l" defTabSz="457200" rtl="0" eaLnBrk="1" latinLnBrk="0" hangingPunct="1">
                        <a:lnSpc>
                          <a:spcPct val="115000"/>
                        </a:lnSpc>
                        <a:buClr>
                          <a:srgbClr val="000000"/>
                        </a:buClr>
                        <a:buFont typeface="Wingdings" panose="05000000000000000000" pitchFamily="2" charset="2"/>
                        <a:buChar char="Ø"/>
                        <a:tabLst>
                          <a:tab pos="650240" algn="l"/>
                        </a:tabLst>
                      </a:pPr>
                      <a:endParaRPr lang="es-ES" sz="1400" b="0" kern="1200" dirty="0">
                        <a:solidFill>
                          <a:schemeClr val="tx1"/>
                        </a:solidFill>
                        <a:latin typeface="Calibri" panose="020F0502020204030204" pitchFamily="34" charset="0"/>
                        <a:ea typeface="+mj-ea"/>
                        <a:cs typeface="Calibri" panose="020F0502020204030204" pitchFamily="34" charset="0"/>
                      </a:endParaRPr>
                    </a:p>
                    <a:p>
                      <a:pPr marL="285750" lvl="0" indent="-285750" algn="l" defTabSz="457200" rtl="0" eaLnBrk="1" latinLnBrk="0" hangingPunct="1">
                        <a:lnSpc>
                          <a:spcPct val="115000"/>
                        </a:lnSpc>
                        <a:buClr>
                          <a:srgbClr val="000000"/>
                        </a:buClr>
                        <a:buFont typeface="Wingdings" panose="05000000000000000000" pitchFamily="2" charset="2"/>
                        <a:buChar char="Ø"/>
                        <a:tabLst>
                          <a:tab pos="650240" algn="l"/>
                        </a:tabLst>
                      </a:pPr>
                      <a:r>
                        <a:rPr lang="es-ES" sz="1400" b="0" i="1" kern="1200" dirty="0">
                          <a:solidFill>
                            <a:schemeClr val="tx1"/>
                          </a:solidFill>
                          <a:latin typeface="Calibri" panose="020F0502020204030204" pitchFamily="34" charset="0"/>
                          <a:ea typeface="+mj-ea"/>
                          <a:cs typeface="Calibri" panose="020F0502020204030204" pitchFamily="34" charset="0"/>
                        </a:rPr>
                        <a:t>Open </a:t>
                      </a:r>
                      <a:r>
                        <a:rPr lang="es-ES" sz="1400" b="0" i="1" kern="1200" dirty="0" err="1">
                          <a:solidFill>
                            <a:schemeClr val="tx1"/>
                          </a:solidFill>
                          <a:latin typeface="Calibri" panose="020F0502020204030204" pitchFamily="34" charset="0"/>
                          <a:ea typeface="+mj-ea"/>
                          <a:cs typeface="Calibri" panose="020F0502020204030204" pitchFamily="34" charset="0"/>
                        </a:rPr>
                        <a:t>source</a:t>
                      </a:r>
                      <a:r>
                        <a:rPr lang="es-ES" sz="1400" b="0" kern="1200" dirty="0">
                          <a:solidFill>
                            <a:schemeClr val="tx1"/>
                          </a:solidFill>
                          <a:latin typeface="Calibri" panose="020F0502020204030204" pitchFamily="34" charset="0"/>
                          <a:ea typeface="+mj-ea"/>
                          <a:cs typeface="Calibri" panose="020F0502020204030204" pitchFamily="34" charset="0"/>
                        </a:rPr>
                        <a:t>: Mucho apoyo de la comunidad y muy estandarizado.</a:t>
                      </a:r>
                    </a:p>
                    <a:p>
                      <a:pPr marL="0" lvl="0" indent="-342900" algn="l" defTabSz="457200" rtl="0" eaLnBrk="1" latinLnBrk="0" hangingPunct="1">
                        <a:lnSpc>
                          <a:spcPct val="115000"/>
                        </a:lnSpc>
                        <a:buClr>
                          <a:srgbClr val="000000"/>
                        </a:buClr>
                        <a:buFont typeface="Symbol" panose="05050102010706020507" pitchFamily="18" charset="2"/>
                        <a:buChar char=""/>
                        <a:tabLst>
                          <a:tab pos="650240" algn="l"/>
                        </a:tabLst>
                      </a:pPr>
                      <a:endParaRPr lang="es-ES" sz="1400" b="0" kern="1200" dirty="0">
                        <a:solidFill>
                          <a:schemeClr val="tx1"/>
                        </a:solidFill>
                        <a:latin typeface="Calibri" panose="020F0502020204030204" pitchFamily="34" charset="0"/>
                        <a:ea typeface="+mj-ea"/>
                        <a:cs typeface="Calibri" panose="020F0502020204030204" pitchFamily="34" charset="0"/>
                      </a:endParaRPr>
                    </a:p>
                    <a:p>
                      <a:pPr marL="0" algn="l" defTabSz="457200" rtl="0" eaLnBrk="1" latinLnBrk="0" hangingPunct="1">
                        <a:lnSpc>
                          <a:spcPct val="115000"/>
                        </a:lnSpc>
                        <a:tabLst>
                          <a:tab pos="650240" algn="l"/>
                        </a:tabLst>
                      </a:pPr>
                      <a:r>
                        <a:rPr lang="es-ES" sz="1400" b="0" kern="1200" dirty="0">
                          <a:solidFill>
                            <a:schemeClr val="tx1"/>
                          </a:solidFill>
                          <a:latin typeface="Calibri" panose="020F0502020204030204" pitchFamily="34" charset="0"/>
                          <a:ea typeface="+mj-ea"/>
                          <a:cs typeface="Calibri" panose="020F0502020204030204" pitchFamily="34" charset="0"/>
                        </a:rPr>
                        <a:t> </a:t>
                      </a:r>
                    </a:p>
                  </a:txBody>
                  <a:tcPr>
                    <a:solidFill>
                      <a:srgbClr val="D5D7C1"/>
                    </a:solidFill>
                  </a:tcPr>
                </a:tc>
                <a:tc>
                  <a:txBody>
                    <a:bodyPr/>
                    <a:lstStyle/>
                    <a:p>
                      <a:pPr marL="0" algn="l" defTabSz="457200" rtl="0" eaLnBrk="1" latinLnBrk="0" hangingPunct="1">
                        <a:lnSpc>
                          <a:spcPct val="115000"/>
                        </a:lnSpc>
                      </a:pPr>
                      <a:r>
                        <a:rPr lang="es-ES" sz="1400" b="0" kern="1200" dirty="0">
                          <a:solidFill>
                            <a:schemeClr val="tx1"/>
                          </a:solidFill>
                          <a:latin typeface="Calibri" panose="020F0502020204030204" pitchFamily="34" charset="0"/>
                          <a:ea typeface="+mj-ea"/>
                          <a:cs typeface="Calibri" panose="020F0502020204030204" pitchFamily="34" charset="0"/>
                        </a:rPr>
                        <a:t> </a:t>
                      </a:r>
                    </a:p>
                    <a:p>
                      <a:pPr marL="285750" marR="107950" lvl="0" indent="-285750" algn="l" defTabSz="457200" rtl="0" eaLnBrk="1" latinLnBrk="0" hangingPunct="1">
                        <a:lnSpc>
                          <a:spcPct val="115000"/>
                        </a:lnSpc>
                        <a:spcAft>
                          <a:spcPts val="0"/>
                        </a:spcAft>
                        <a:buClr>
                          <a:srgbClr val="000000"/>
                        </a:buClr>
                        <a:buFont typeface="Wingdings" panose="05000000000000000000" pitchFamily="2" charset="2"/>
                        <a:buChar char="Ø"/>
                        <a:tabLst>
                          <a:tab pos="650240" algn="l"/>
                        </a:tabLst>
                      </a:pPr>
                      <a:r>
                        <a:rPr lang="es-ES" sz="1400" b="0" kern="1200" dirty="0">
                          <a:solidFill>
                            <a:schemeClr val="tx1"/>
                          </a:solidFill>
                          <a:latin typeface="Calibri" panose="020F0502020204030204" pitchFamily="34" charset="0"/>
                          <a:ea typeface="+mj-ea"/>
                          <a:cs typeface="Calibri" panose="020F0502020204030204" pitchFamily="34" charset="0"/>
                        </a:rPr>
                        <a:t>Requiere formación y experiencia: No resulta la tecnología más accesible con escaso conocimiento, si se compara con </a:t>
                      </a:r>
                      <a:r>
                        <a:rPr lang="es-ES" sz="1400" b="0" i="1" kern="1200" dirty="0" err="1">
                          <a:solidFill>
                            <a:schemeClr val="tx1"/>
                          </a:solidFill>
                          <a:latin typeface="Calibri" panose="020F0502020204030204" pitchFamily="34" charset="0"/>
                          <a:ea typeface="+mj-ea"/>
                          <a:cs typeface="Calibri" panose="020F0502020204030204" pitchFamily="34" charset="0"/>
                        </a:rPr>
                        <a:t>Serverless</a:t>
                      </a:r>
                      <a:r>
                        <a:rPr lang="es-ES" sz="1400" b="0" kern="1200" dirty="0">
                          <a:solidFill>
                            <a:schemeClr val="tx1"/>
                          </a:solidFill>
                          <a:latin typeface="Calibri" panose="020F0502020204030204" pitchFamily="34" charset="0"/>
                          <a:ea typeface="+mj-ea"/>
                          <a:cs typeface="Calibri" panose="020F0502020204030204" pitchFamily="34" charset="0"/>
                        </a:rPr>
                        <a:t>.</a:t>
                      </a:r>
                    </a:p>
                    <a:p>
                      <a:pPr marL="285750" marR="107950" lvl="0" indent="-285750" algn="l" defTabSz="457200" rtl="0" eaLnBrk="1" latinLnBrk="0" hangingPunct="1">
                        <a:lnSpc>
                          <a:spcPct val="115000"/>
                        </a:lnSpc>
                        <a:spcAft>
                          <a:spcPts val="0"/>
                        </a:spcAft>
                        <a:buClr>
                          <a:srgbClr val="000000"/>
                        </a:buClr>
                        <a:buFont typeface="Wingdings" panose="05000000000000000000" pitchFamily="2" charset="2"/>
                        <a:buChar char="Ø"/>
                        <a:tabLst>
                          <a:tab pos="650240" algn="l"/>
                        </a:tabLst>
                      </a:pPr>
                      <a:endParaRPr lang="es-ES" sz="1400" b="0" kern="1200" dirty="0">
                        <a:solidFill>
                          <a:schemeClr val="tx1"/>
                        </a:solidFill>
                        <a:latin typeface="Calibri" panose="020F0502020204030204" pitchFamily="34" charset="0"/>
                        <a:ea typeface="+mj-ea"/>
                        <a:cs typeface="Calibri" panose="020F0502020204030204" pitchFamily="34" charset="0"/>
                      </a:endParaRPr>
                    </a:p>
                    <a:p>
                      <a:pPr marL="285750" marR="107950" lvl="0" indent="-285750" algn="l" defTabSz="457200" rtl="0" eaLnBrk="1" latinLnBrk="0" hangingPunct="1">
                        <a:lnSpc>
                          <a:spcPct val="115000"/>
                        </a:lnSpc>
                        <a:spcAft>
                          <a:spcPts val="0"/>
                        </a:spcAft>
                        <a:buClr>
                          <a:srgbClr val="000000"/>
                        </a:buClr>
                        <a:buFont typeface="Wingdings" panose="05000000000000000000" pitchFamily="2" charset="2"/>
                        <a:buChar char="Ø"/>
                        <a:tabLst>
                          <a:tab pos="650240" algn="l"/>
                        </a:tabLst>
                      </a:pPr>
                      <a:r>
                        <a:rPr lang="es-ES" sz="1400" b="0" kern="1200" dirty="0">
                          <a:solidFill>
                            <a:schemeClr val="tx1"/>
                          </a:solidFill>
                          <a:latin typeface="Calibri" panose="020F0502020204030204" pitchFamily="34" charset="0"/>
                          <a:ea typeface="+mj-ea"/>
                          <a:cs typeface="Calibri" panose="020F0502020204030204" pitchFamily="34" charset="0"/>
                        </a:rPr>
                        <a:t>Difícil enfoque </a:t>
                      </a:r>
                      <a:r>
                        <a:rPr lang="es-ES" sz="1400" b="0" i="1" kern="1200" dirty="0">
                          <a:solidFill>
                            <a:schemeClr val="tx1"/>
                          </a:solidFill>
                          <a:latin typeface="Calibri" panose="020F0502020204030204" pitchFamily="34" charset="0"/>
                          <a:ea typeface="+mj-ea"/>
                          <a:cs typeface="Calibri" panose="020F0502020204030204" pitchFamily="34" charset="0"/>
                        </a:rPr>
                        <a:t>“</a:t>
                      </a:r>
                      <a:r>
                        <a:rPr lang="es-ES" sz="1400" b="0" i="1" kern="1200" dirty="0" err="1">
                          <a:solidFill>
                            <a:schemeClr val="tx1"/>
                          </a:solidFill>
                          <a:latin typeface="Calibri" panose="020F0502020204030204" pitchFamily="34" charset="0"/>
                          <a:ea typeface="+mj-ea"/>
                          <a:cs typeface="Calibri" panose="020F0502020204030204" pitchFamily="34" charset="0"/>
                        </a:rPr>
                        <a:t>Out</a:t>
                      </a:r>
                      <a:r>
                        <a:rPr lang="es-ES" sz="1400" b="0" i="1" kern="1200" dirty="0">
                          <a:solidFill>
                            <a:schemeClr val="tx1"/>
                          </a:solidFill>
                          <a:latin typeface="Calibri" panose="020F0502020204030204" pitchFamily="34" charset="0"/>
                          <a:ea typeface="+mj-ea"/>
                          <a:cs typeface="Calibri" panose="020F0502020204030204" pitchFamily="34" charset="0"/>
                        </a:rPr>
                        <a:t> </a:t>
                      </a:r>
                      <a:r>
                        <a:rPr lang="es-ES" sz="1400" b="0" i="1" kern="1200" dirty="0" err="1">
                          <a:solidFill>
                            <a:schemeClr val="tx1"/>
                          </a:solidFill>
                          <a:latin typeface="Calibri" panose="020F0502020204030204" pitchFamily="34" charset="0"/>
                          <a:ea typeface="+mj-ea"/>
                          <a:cs typeface="Calibri" panose="020F0502020204030204" pitchFamily="34" charset="0"/>
                        </a:rPr>
                        <a:t>of</a:t>
                      </a:r>
                      <a:r>
                        <a:rPr lang="es-ES" sz="1400" b="0" i="1" kern="1200" dirty="0">
                          <a:solidFill>
                            <a:schemeClr val="tx1"/>
                          </a:solidFill>
                          <a:latin typeface="Calibri" panose="020F0502020204030204" pitchFamily="34" charset="0"/>
                          <a:ea typeface="+mj-ea"/>
                          <a:cs typeface="Calibri" panose="020F0502020204030204" pitchFamily="34" charset="0"/>
                        </a:rPr>
                        <a:t> </a:t>
                      </a:r>
                      <a:r>
                        <a:rPr lang="es-ES" sz="1400" b="0" i="1" kern="1200" dirty="0" err="1">
                          <a:solidFill>
                            <a:schemeClr val="tx1"/>
                          </a:solidFill>
                          <a:latin typeface="Calibri" panose="020F0502020204030204" pitchFamily="34" charset="0"/>
                          <a:ea typeface="+mj-ea"/>
                          <a:cs typeface="Calibri" panose="020F0502020204030204" pitchFamily="34" charset="0"/>
                        </a:rPr>
                        <a:t>the</a:t>
                      </a:r>
                      <a:r>
                        <a:rPr lang="es-ES" sz="1400" b="0" i="1" kern="1200" dirty="0">
                          <a:solidFill>
                            <a:schemeClr val="tx1"/>
                          </a:solidFill>
                          <a:latin typeface="Calibri" panose="020F0502020204030204" pitchFamily="34" charset="0"/>
                          <a:ea typeface="+mj-ea"/>
                          <a:cs typeface="Calibri" panose="020F0502020204030204" pitchFamily="34" charset="0"/>
                        </a:rPr>
                        <a:t> box”</a:t>
                      </a:r>
                      <a:r>
                        <a:rPr lang="es-ES" sz="1400" b="0" i="0" kern="1200" dirty="0">
                          <a:solidFill>
                            <a:schemeClr val="tx1"/>
                          </a:solidFill>
                          <a:latin typeface="Calibri" panose="020F0502020204030204" pitchFamily="34" charset="0"/>
                          <a:ea typeface="+mj-ea"/>
                          <a:cs typeface="Calibri" panose="020F0502020204030204" pitchFamily="34" charset="0"/>
                        </a:rPr>
                        <a:t>:</a:t>
                      </a:r>
                      <a:r>
                        <a:rPr lang="es-ES" sz="1400" b="0" i="1" kern="1200" dirty="0">
                          <a:solidFill>
                            <a:schemeClr val="tx1"/>
                          </a:solidFill>
                          <a:latin typeface="Calibri" panose="020F0502020204030204" pitchFamily="34" charset="0"/>
                          <a:ea typeface="+mj-ea"/>
                          <a:cs typeface="Calibri" panose="020F0502020204030204" pitchFamily="34" charset="0"/>
                        </a:rPr>
                        <a:t> </a:t>
                      </a:r>
                      <a:r>
                        <a:rPr lang="es-ES" sz="1400" b="0" kern="1200" dirty="0">
                          <a:solidFill>
                            <a:schemeClr val="tx1"/>
                          </a:solidFill>
                          <a:latin typeface="Calibri" panose="020F0502020204030204" pitchFamily="34" charset="0"/>
                          <a:ea typeface="+mj-ea"/>
                          <a:cs typeface="Calibri" panose="020F0502020204030204" pitchFamily="34" charset="0"/>
                        </a:rPr>
                        <a:t>Obliga a confiar en  proveedores </a:t>
                      </a:r>
                      <a:r>
                        <a:rPr lang="es-ES" sz="1400" b="0" i="1" kern="1200" dirty="0">
                          <a:solidFill>
                            <a:schemeClr val="tx1"/>
                          </a:solidFill>
                          <a:latin typeface="Calibri" panose="020F0502020204030204" pitchFamily="34" charset="0"/>
                          <a:ea typeface="+mj-ea"/>
                          <a:cs typeface="Calibri" panose="020F0502020204030204" pitchFamily="34" charset="0"/>
                        </a:rPr>
                        <a:t>Cloud</a:t>
                      </a:r>
                      <a:r>
                        <a:rPr lang="es-ES" sz="1400" b="0" kern="1200" dirty="0">
                          <a:solidFill>
                            <a:schemeClr val="tx1"/>
                          </a:solidFill>
                          <a:latin typeface="Calibri" panose="020F0502020204030204" pitchFamily="34" charset="0"/>
                          <a:ea typeface="+mj-ea"/>
                          <a:cs typeface="Calibri" panose="020F0502020204030204" pitchFamily="34" charset="0"/>
                        </a:rPr>
                        <a:t>.</a:t>
                      </a:r>
                    </a:p>
                    <a:p>
                      <a:pPr marL="285750" marR="107950" lvl="0" indent="-285750" algn="l" defTabSz="457200" rtl="0" eaLnBrk="1" latinLnBrk="0" hangingPunct="1">
                        <a:lnSpc>
                          <a:spcPct val="115000"/>
                        </a:lnSpc>
                        <a:spcAft>
                          <a:spcPts val="0"/>
                        </a:spcAft>
                        <a:buClr>
                          <a:srgbClr val="000000"/>
                        </a:buClr>
                        <a:buFont typeface="Wingdings" panose="05000000000000000000" pitchFamily="2" charset="2"/>
                        <a:buChar char="Ø"/>
                        <a:tabLst>
                          <a:tab pos="650240" algn="l"/>
                        </a:tabLst>
                      </a:pPr>
                      <a:endParaRPr lang="es-ES" sz="1400" b="0" kern="1200" dirty="0">
                        <a:solidFill>
                          <a:schemeClr val="tx1"/>
                        </a:solidFill>
                        <a:latin typeface="Calibri" panose="020F0502020204030204" pitchFamily="34" charset="0"/>
                        <a:ea typeface="+mj-ea"/>
                        <a:cs typeface="Calibri" panose="020F0502020204030204" pitchFamily="34" charset="0"/>
                      </a:endParaRPr>
                    </a:p>
                    <a:p>
                      <a:pPr marL="285750" marR="107950" lvl="0" indent="-285750" algn="l" defTabSz="457200" rtl="0" eaLnBrk="1" latinLnBrk="0" hangingPunct="1">
                        <a:lnSpc>
                          <a:spcPct val="115000"/>
                        </a:lnSpc>
                        <a:spcAft>
                          <a:spcPts val="0"/>
                        </a:spcAft>
                        <a:buClr>
                          <a:srgbClr val="000000"/>
                        </a:buClr>
                        <a:buFont typeface="Wingdings" panose="05000000000000000000" pitchFamily="2" charset="2"/>
                        <a:buChar char="Ø"/>
                        <a:tabLst>
                          <a:tab pos="650240" algn="l"/>
                        </a:tabLst>
                      </a:pPr>
                      <a:r>
                        <a:rPr lang="es-ES" sz="1400" b="0" kern="1200" dirty="0">
                          <a:solidFill>
                            <a:schemeClr val="tx1"/>
                          </a:solidFill>
                          <a:latin typeface="Calibri" panose="020F0502020204030204" pitchFamily="34" charset="0"/>
                          <a:ea typeface="+mj-ea"/>
                          <a:cs typeface="Calibri" panose="020F0502020204030204" pitchFamily="34" charset="0"/>
                        </a:rPr>
                        <a:t>Complicación para mantenerse actualizado: Precisamente por la multitud de opciones de herramientas de desarrollo, seguridad, monitorización, etc.</a:t>
                      </a:r>
                    </a:p>
                  </a:txBody>
                  <a:tcPr>
                    <a:solidFill>
                      <a:srgbClr val="D5D7C1"/>
                    </a:solidFill>
                  </a:tcPr>
                </a:tc>
                <a:extLst>
                  <a:ext uri="{0D108BD9-81ED-4DB2-BD59-A6C34878D82A}">
                    <a16:rowId xmlns:a16="http://schemas.microsoft.com/office/drawing/2014/main" val="3105746477"/>
                  </a:ext>
                </a:extLst>
              </a:tr>
            </a:tbl>
          </a:graphicData>
        </a:graphic>
      </p:graphicFrame>
    </p:spTree>
    <p:extLst>
      <p:ext uri="{BB962C8B-B14F-4D97-AF65-F5344CB8AC3E}">
        <p14:creationId xmlns:p14="http://schemas.microsoft.com/office/powerpoint/2010/main" val="13502712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AE4D197A-F4A3-4C1D-A9CC-A6F4E2B90084}"/>
              </a:ext>
            </a:extLst>
          </p:cNvPr>
          <p:cNvGrpSpPr/>
          <p:nvPr/>
        </p:nvGrpSpPr>
        <p:grpSpPr>
          <a:xfrm>
            <a:off x="1" y="714375"/>
            <a:ext cx="11889104" cy="506730"/>
            <a:chOff x="465761" y="714375"/>
            <a:chExt cx="11423343" cy="506730"/>
          </a:xfrm>
        </p:grpSpPr>
        <p:sp>
          <p:nvSpPr>
            <p:cNvPr id="4" name="Rectángulo 3">
              <a:extLst>
                <a:ext uri="{FF2B5EF4-FFF2-40B4-BE49-F238E27FC236}">
                  <a16:creationId xmlns:a16="http://schemas.microsoft.com/office/drawing/2014/main" id="{2FCB0A51-1698-423A-931F-5BDB577F02F7}"/>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Triángulo isósceles 4">
              <a:extLst>
                <a:ext uri="{FF2B5EF4-FFF2-40B4-BE49-F238E27FC236}">
                  <a16:creationId xmlns:a16="http://schemas.microsoft.com/office/drawing/2014/main" id="{30440D37-3066-4EB1-AF0C-BD4AA7076113}"/>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ítulo 1">
            <a:extLst>
              <a:ext uri="{FF2B5EF4-FFF2-40B4-BE49-F238E27FC236}">
                <a16:creationId xmlns:a16="http://schemas.microsoft.com/office/drawing/2014/main" id="{FF8EDDF9-7E1F-4D14-8164-BDFE0CC487A4}"/>
              </a:ext>
            </a:extLst>
          </p:cNvPr>
          <p:cNvSpPr>
            <a:spLocks noGrp="1"/>
          </p:cNvSpPr>
          <p:nvPr>
            <p:ph type="title"/>
          </p:nvPr>
        </p:nvSpPr>
        <p:spPr>
          <a:xfrm>
            <a:off x="2592925" y="624110"/>
            <a:ext cx="8911687" cy="686530"/>
          </a:xfrm>
        </p:spPr>
        <p:txBody>
          <a:bodyPr/>
          <a:lstStyle/>
          <a:p>
            <a:r>
              <a:rPr lang="es-ES" dirty="0">
                <a:solidFill>
                  <a:schemeClr val="bg1"/>
                </a:solidFill>
                <a:latin typeface="Calibri" panose="020F0502020204030204" pitchFamily="34" charset="0"/>
                <a:cs typeface="Calibri" panose="020F0502020204030204" pitchFamily="34" charset="0"/>
              </a:rPr>
              <a:t>Comparativa entre soluciones</a:t>
            </a:r>
          </a:p>
        </p:txBody>
      </p:sp>
      <p:graphicFrame>
        <p:nvGraphicFramePr>
          <p:cNvPr id="7" name="Tabla 6">
            <a:extLst>
              <a:ext uri="{FF2B5EF4-FFF2-40B4-BE49-F238E27FC236}">
                <a16:creationId xmlns:a16="http://schemas.microsoft.com/office/drawing/2014/main" id="{5E09956D-8375-4AC7-AFC0-16A0E77114B9}"/>
              </a:ext>
            </a:extLst>
          </p:cNvPr>
          <p:cNvGraphicFramePr>
            <a:graphicFrameLocks noGrp="1"/>
          </p:cNvGraphicFramePr>
          <p:nvPr>
            <p:extLst>
              <p:ext uri="{D42A27DB-BD31-4B8C-83A1-F6EECF244321}">
                <p14:modId xmlns:p14="http://schemas.microsoft.com/office/powerpoint/2010/main" val="645365830"/>
              </p:ext>
            </p:extLst>
          </p:nvPr>
        </p:nvGraphicFramePr>
        <p:xfrm>
          <a:off x="1563440" y="1310640"/>
          <a:ext cx="9065120" cy="5354956"/>
        </p:xfrm>
        <a:graphic>
          <a:graphicData uri="http://schemas.openxmlformats.org/drawingml/2006/table">
            <a:tbl>
              <a:tblPr firstRow="1" firstCol="1" bandRow="1">
                <a:tableStyleId>{5C22544A-7EE6-4342-B048-85BDC9FD1C3A}</a:tableStyleId>
              </a:tblPr>
              <a:tblGrid>
                <a:gridCol w="4533833">
                  <a:extLst>
                    <a:ext uri="{9D8B030D-6E8A-4147-A177-3AD203B41FA5}">
                      <a16:colId xmlns:a16="http://schemas.microsoft.com/office/drawing/2014/main" val="3399455146"/>
                    </a:ext>
                  </a:extLst>
                </a:gridCol>
                <a:gridCol w="4531287">
                  <a:extLst>
                    <a:ext uri="{9D8B030D-6E8A-4147-A177-3AD203B41FA5}">
                      <a16:colId xmlns:a16="http://schemas.microsoft.com/office/drawing/2014/main" val="1283433302"/>
                    </a:ext>
                  </a:extLst>
                </a:gridCol>
              </a:tblGrid>
              <a:tr h="666733">
                <a:tc gridSpan="2">
                  <a:txBody>
                    <a:bodyPr/>
                    <a:lstStyle/>
                    <a:p>
                      <a:pPr algn="ctr">
                        <a:lnSpc>
                          <a:spcPct val="115000"/>
                        </a:lnSpc>
                      </a:pPr>
                      <a:r>
                        <a:rPr lang="es-ES" sz="3600" kern="1200" dirty="0">
                          <a:solidFill>
                            <a:schemeClr val="bg1"/>
                          </a:solidFill>
                          <a:latin typeface="Calibri" panose="020F0502020204030204" pitchFamily="34" charset="0"/>
                          <a:ea typeface="+mj-ea"/>
                          <a:cs typeface="Calibri" panose="020F0502020204030204" pitchFamily="34" charset="0"/>
                        </a:rPr>
                        <a:t>SERVERLESS</a:t>
                      </a:r>
                    </a:p>
                  </a:txBody>
                  <a:tcPr anchor="ctr">
                    <a:solidFill>
                      <a:srgbClr val="766F54"/>
                    </a:solidFill>
                  </a:tcPr>
                </a:tc>
                <a:tc hMerge="1">
                  <a:txBody>
                    <a:bodyPr/>
                    <a:lstStyle/>
                    <a:p>
                      <a:endParaRPr lang="es-ES"/>
                    </a:p>
                  </a:txBody>
                  <a:tcPr/>
                </a:tc>
                <a:extLst>
                  <a:ext uri="{0D108BD9-81ED-4DB2-BD59-A6C34878D82A}">
                    <a16:rowId xmlns:a16="http://schemas.microsoft.com/office/drawing/2014/main" val="3908810566"/>
                  </a:ext>
                </a:extLst>
              </a:tr>
              <a:tr h="409936">
                <a:tc>
                  <a:txBody>
                    <a:bodyPr/>
                    <a:lstStyle/>
                    <a:p>
                      <a:pPr marL="0" algn="ctr" defTabSz="457200" rtl="0" eaLnBrk="1" latinLnBrk="0" hangingPunct="1">
                        <a:lnSpc>
                          <a:spcPct val="115000"/>
                        </a:lnSpc>
                      </a:pPr>
                      <a:r>
                        <a:rPr lang="es-ES" sz="2000" b="1" kern="1200" dirty="0">
                          <a:solidFill>
                            <a:schemeClr val="bg1"/>
                          </a:solidFill>
                          <a:latin typeface="Calibri" panose="020F0502020204030204" pitchFamily="34" charset="0"/>
                          <a:ea typeface="+mj-ea"/>
                          <a:cs typeface="Calibri" panose="020F0502020204030204" pitchFamily="34" charset="0"/>
                        </a:rPr>
                        <a:t>Ventajas</a:t>
                      </a:r>
                    </a:p>
                  </a:txBody>
                  <a:tcPr anchor="ctr">
                    <a:solidFill>
                      <a:schemeClr val="accent1"/>
                    </a:solidFill>
                  </a:tcPr>
                </a:tc>
                <a:tc>
                  <a:txBody>
                    <a:bodyPr/>
                    <a:lstStyle/>
                    <a:p>
                      <a:pPr marL="0" algn="ctr" defTabSz="457200" rtl="0" eaLnBrk="1" latinLnBrk="0" hangingPunct="1">
                        <a:lnSpc>
                          <a:spcPct val="115000"/>
                        </a:lnSpc>
                      </a:pPr>
                      <a:r>
                        <a:rPr lang="es-ES" sz="2000" b="1" kern="1200" dirty="0">
                          <a:solidFill>
                            <a:schemeClr val="bg1"/>
                          </a:solidFill>
                          <a:latin typeface="Calibri" panose="020F0502020204030204" pitchFamily="34" charset="0"/>
                          <a:ea typeface="+mj-ea"/>
                          <a:cs typeface="Calibri" panose="020F0502020204030204" pitchFamily="34" charset="0"/>
                        </a:rPr>
                        <a:t>Desventajas</a:t>
                      </a:r>
                    </a:p>
                  </a:txBody>
                  <a:tcPr anchor="ctr">
                    <a:solidFill>
                      <a:schemeClr val="accent1"/>
                    </a:solidFill>
                  </a:tcPr>
                </a:tc>
                <a:extLst>
                  <a:ext uri="{0D108BD9-81ED-4DB2-BD59-A6C34878D82A}">
                    <a16:rowId xmlns:a16="http://schemas.microsoft.com/office/drawing/2014/main" val="3152846836"/>
                  </a:ext>
                </a:extLst>
              </a:tr>
              <a:tr h="4132777">
                <a:tc>
                  <a:txBody>
                    <a:bodyPr/>
                    <a:lstStyle/>
                    <a:p>
                      <a:pPr marL="0" indent="-215900" algn="l" defTabSz="457200" rtl="0" eaLnBrk="1" latinLnBrk="0" hangingPunct="1">
                        <a:lnSpc>
                          <a:spcPct val="115000"/>
                        </a:lnSpc>
                        <a:tabLst>
                          <a:tab pos="650240" algn="l"/>
                        </a:tabLst>
                      </a:pPr>
                      <a:r>
                        <a:rPr lang="es-ES" sz="1400" b="0" kern="1200" dirty="0">
                          <a:solidFill>
                            <a:schemeClr val="tx1"/>
                          </a:solidFill>
                          <a:latin typeface="Calibri" panose="020F0502020204030204" pitchFamily="34" charset="0"/>
                          <a:ea typeface="+mj-ea"/>
                          <a:cs typeface="Calibri" panose="020F0502020204030204" pitchFamily="34" charset="0"/>
                        </a:rPr>
                        <a:t> </a:t>
                      </a:r>
                    </a:p>
                    <a:p>
                      <a:pPr marL="69850" indent="-285750" algn="l" defTabSz="457200" rtl="0" eaLnBrk="1" latinLnBrk="0" hangingPunct="1">
                        <a:lnSpc>
                          <a:spcPct val="115000"/>
                        </a:lnSpc>
                        <a:buFont typeface="Wingdings" panose="05000000000000000000" pitchFamily="2" charset="2"/>
                        <a:buChar char="Ø"/>
                        <a:tabLst>
                          <a:tab pos="650240" algn="l"/>
                        </a:tabLst>
                      </a:pPr>
                      <a:r>
                        <a:rPr lang="es-ES" sz="1400" b="0" kern="1200" dirty="0">
                          <a:solidFill>
                            <a:schemeClr val="tx1"/>
                          </a:solidFill>
                          <a:latin typeface="Calibri" panose="020F0502020204030204" pitchFamily="34" charset="0"/>
                          <a:ea typeface="+mj-ea"/>
                          <a:cs typeface="Calibri" panose="020F0502020204030204" pitchFamily="34" charset="0"/>
                        </a:rPr>
                        <a:t>Fácil de aprender y de usar</a:t>
                      </a:r>
                    </a:p>
                    <a:p>
                      <a:pPr marL="0" indent="0" algn="l" defTabSz="457200" rtl="0" eaLnBrk="1" latinLnBrk="0" hangingPunct="1">
                        <a:lnSpc>
                          <a:spcPct val="115000"/>
                        </a:lnSpc>
                        <a:buFont typeface="Wingdings" panose="05000000000000000000" pitchFamily="2" charset="2"/>
                        <a:buNone/>
                        <a:tabLst>
                          <a:tab pos="650240" algn="l"/>
                        </a:tabLst>
                      </a:pPr>
                      <a:endParaRPr lang="es-ES" sz="1400" b="0" kern="1200" dirty="0">
                        <a:solidFill>
                          <a:schemeClr val="tx1"/>
                        </a:solidFill>
                        <a:latin typeface="Calibri" panose="020F0502020204030204" pitchFamily="34" charset="0"/>
                        <a:ea typeface="+mj-ea"/>
                        <a:cs typeface="Calibri" panose="020F0502020204030204" pitchFamily="34" charset="0"/>
                      </a:endParaRPr>
                    </a:p>
                    <a:p>
                      <a:pPr marL="69850" indent="-285750" algn="l" defTabSz="457200" rtl="0" eaLnBrk="1" latinLnBrk="0" hangingPunct="1">
                        <a:lnSpc>
                          <a:spcPct val="115000"/>
                        </a:lnSpc>
                        <a:buFont typeface="Wingdings" panose="05000000000000000000" pitchFamily="2" charset="2"/>
                        <a:buChar char="Ø"/>
                        <a:tabLst>
                          <a:tab pos="650240" algn="l"/>
                        </a:tabLst>
                      </a:pPr>
                      <a:r>
                        <a:rPr lang="es-ES" sz="1400" b="0" kern="1200" dirty="0">
                          <a:solidFill>
                            <a:schemeClr val="tx1"/>
                          </a:solidFill>
                          <a:latin typeface="Calibri" panose="020F0502020204030204" pitchFamily="34" charset="0"/>
                          <a:ea typeface="+mj-ea"/>
                          <a:cs typeface="Calibri" panose="020F0502020204030204" pitchFamily="34" charset="0"/>
                        </a:rPr>
                        <a:t>Factor económico</a:t>
                      </a:r>
                    </a:p>
                    <a:p>
                      <a:pPr marL="0" indent="0" algn="l" defTabSz="457200" rtl="0" eaLnBrk="1" latinLnBrk="0" hangingPunct="1">
                        <a:lnSpc>
                          <a:spcPct val="115000"/>
                        </a:lnSpc>
                        <a:buFont typeface="Wingdings" panose="05000000000000000000" pitchFamily="2" charset="2"/>
                        <a:buNone/>
                        <a:tabLst>
                          <a:tab pos="650240" algn="l"/>
                        </a:tabLst>
                      </a:pPr>
                      <a:endParaRPr lang="es-ES" sz="1400" b="0" kern="1200" dirty="0">
                        <a:solidFill>
                          <a:schemeClr val="tx1"/>
                        </a:solidFill>
                        <a:latin typeface="Calibri" panose="020F0502020204030204" pitchFamily="34" charset="0"/>
                        <a:ea typeface="+mj-ea"/>
                        <a:cs typeface="Calibri" panose="020F0502020204030204" pitchFamily="34" charset="0"/>
                      </a:endParaRPr>
                    </a:p>
                    <a:p>
                      <a:pPr marL="69850" indent="-285750" algn="l" defTabSz="457200" rtl="0" eaLnBrk="1" latinLnBrk="0" hangingPunct="1">
                        <a:lnSpc>
                          <a:spcPct val="115000"/>
                        </a:lnSpc>
                        <a:buFont typeface="Wingdings" panose="05000000000000000000" pitchFamily="2" charset="2"/>
                        <a:buChar char="Ø"/>
                        <a:tabLst>
                          <a:tab pos="650240" algn="l"/>
                        </a:tabLst>
                      </a:pPr>
                      <a:r>
                        <a:rPr lang="es-ES" sz="1400" b="0" kern="1200" dirty="0" err="1">
                          <a:solidFill>
                            <a:schemeClr val="tx1"/>
                          </a:solidFill>
                          <a:latin typeface="Calibri" panose="020F0502020204030204" pitchFamily="34" charset="0"/>
                          <a:ea typeface="+mj-ea"/>
                          <a:cs typeface="Calibri" panose="020F0502020204030204" pitchFamily="34" charset="0"/>
                        </a:rPr>
                        <a:t>Event</a:t>
                      </a:r>
                      <a:r>
                        <a:rPr lang="es-ES" sz="1400" b="0" kern="1200" dirty="0">
                          <a:solidFill>
                            <a:schemeClr val="tx1"/>
                          </a:solidFill>
                          <a:latin typeface="Calibri" panose="020F0502020204030204" pitchFamily="34" charset="0"/>
                          <a:ea typeface="+mj-ea"/>
                          <a:cs typeface="Calibri" panose="020F0502020204030204" pitchFamily="34" charset="0"/>
                        </a:rPr>
                        <a:t> </a:t>
                      </a:r>
                      <a:r>
                        <a:rPr lang="es-ES" sz="1400" b="0" kern="1200" dirty="0" err="1">
                          <a:solidFill>
                            <a:schemeClr val="tx1"/>
                          </a:solidFill>
                          <a:latin typeface="Calibri" panose="020F0502020204030204" pitchFamily="34" charset="0"/>
                          <a:ea typeface="+mj-ea"/>
                          <a:cs typeface="Calibri" panose="020F0502020204030204" pitchFamily="34" charset="0"/>
                        </a:rPr>
                        <a:t>driven</a:t>
                      </a:r>
                      <a:r>
                        <a:rPr lang="es-ES" sz="1400" b="0" kern="1200" dirty="0">
                          <a:solidFill>
                            <a:schemeClr val="tx1"/>
                          </a:solidFill>
                          <a:latin typeface="Calibri" panose="020F0502020204030204" pitchFamily="34" charset="0"/>
                          <a:ea typeface="+mj-ea"/>
                          <a:cs typeface="Calibri" panose="020F0502020204030204" pitchFamily="34" charset="0"/>
                        </a:rPr>
                        <a:t>: puede integrarse con muchos servicios.</a:t>
                      </a:r>
                    </a:p>
                    <a:p>
                      <a:pPr marL="69850" indent="-285750" algn="l" defTabSz="457200" rtl="0" eaLnBrk="1" latinLnBrk="0" hangingPunct="1">
                        <a:lnSpc>
                          <a:spcPct val="115000"/>
                        </a:lnSpc>
                        <a:buFont typeface="Wingdings" panose="05000000000000000000" pitchFamily="2" charset="2"/>
                        <a:buChar char="Ø"/>
                        <a:tabLst>
                          <a:tab pos="650240" algn="l"/>
                        </a:tabLst>
                      </a:pPr>
                      <a:endParaRPr lang="es-ES" sz="1400" b="0" kern="1200" dirty="0">
                        <a:solidFill>
                          <a:schemeClr val="tx1"/>
                        </a:solidFill>
                        <a:latin typeface="Calibri" panose="020F0502020204030204" pitchFamily="34" charset="0"/>
                        <a:ea typeface="+mj-ea"/>
                        <a:cs typeface="Calibri" panose="020F0502020204030204" pitchFamily="34" charset="0"/>
                      </a:endParaRPr>
                    </a:p>
                    <a:p>
                      <a:pPr marL="69850" indent="-285750" algn="l" defTabSz="457200" rtl="0" eaLnBrk="1" latinLnBrk="0" hangingPunct="1">
                        <a:lnSpc>
                          <a:spcPct val="115000"/>
                        </a:lnSpc>
                        <a:buFont typeface="Wingdings" panose="05000000000000000000" pitchFamily="2" charset="2"/>
                        <a:buChar char="Ø"/>
                        <a:tabLst>
                          <a:tab pos="650240" algn="l"/>
                        </a:tabLst>
                      </a:pPr>
                      <a:r>
                        <a:rPr lang="es-ES" sz="1400" b="0" kern="1200" dirty="0">
                          <a:solidFill>
                            <a:schemeClr val="tx1"/>
                          </a:solidFill>
                          <a:latin typeface="Calibri" panose="020F0502020204030204" pitchFamily="34" charset="0"/>
                          <a:ea typeface="+mj-ea"/>
                          <a:cs typeface="Calibri" panose="020F0502020204030204" pitchFamily="34" charset="0"/>
                        </a:rPr>
                        <a:t>No-</a:t>
                      </a:r>
                      <a:r>
                        <a:rPr lang="es-ES" sz="1400" b="0" kern="1200" dirty="0" err="1">
                          <a:solidFill>
                            <a:schemeClr val="tx1"/>
                          </a:solidFill>
                          <a:latin typeface="Calibri" panose="020F0502020204030204" pitchFamily="34" charset="0"/>
                          <a:ea typeface="+mj-ea"/>
                          <a:cs typeface="Calibri" panose="020F0502020204030204" pitchFamily="34" charset="0"/>
                        </a:rPr>
                        <a:t>Ops</a:t>
                      </a:r>
                      <a:r>
                        <a:rPr lang="es-ES" sz="1400" b="0" kern="1200" dirty="0">
                          <a:solidFill>
                            <a:schemeClr val="tx1"/>
                          </a:solidFill>
                          <a:latin typeface="Calibri" panose="020F0502020204030204" pitchFamily="34" charset="0"/>
                          <a:ea typeface="+mj-ea"/>
                          <a:cs typeface="Calibri" panose="020F0502020204030204" pitchFamily="34" charset="0"/>
                        </a:rPr>
                        <a:t>: No hay infraestructura que mantener.</a:t>
                      </a:r>
                    </a:p>
                    <a:p>
                      <a:pPr marL="69850" indent="-285750" algn="l" defTabSz="457200" rtl="0" eaLnBrk="1" latinLnBrk="0" hangingPunct="1">
                        <a:lnSpc>
                          <a:spcPct val="115000"/>
                        </a:lnSpc>
                        <a:buFont typeface="Wingdings" panose="05000000000000000000" pitchFamily="2" charset="2"/>
                        <a:buChar char="Ø"/>
                        <a:tabLst>
                          <a:tab pos="650240" algn="l"/>
                        </a:tabLst>
                      </a:pPr>
                      <a:endParaRPr lang="es-ES" sz="1400" b="0" kern="1200" dirty="0">
                        <a:solidFill>
                          <a:schemeClr val="tx1"/>
                        </a:solidFill>
                        <a:latin typeface="Calibri" panose="020F0502020204030204" pitchFamily="34" charset="0"/>
                        <a:ea typeface="+mj-ea"/>
                        <a:cs typeface="Calibri" panose="020F0502020204030204" pitchFamily="34" charset="0"/>
                      </a:endParaRPr>
                    </a:p>
                    <a:p>
                      <a:pPr marL="69850" indent="-285750" algn="l" defTabSz="457200" rtl="0" eaLnBrk="1" latinLnBrk="0" hangingPunct="1">
                        <a:lnSpc>
                          <a:spcPct val="115000"/>
                        </a:lnSpc>
                        <a:buFont typeface="Wingdings" panose="05000000000000000000" pitchFamily="2" charset="2"/>
                        <a:buChar char="Ø"/>
                        <a:tabLst>
                          <a:tab pos="650240" algn="l"/>
                        </a:tabLst>
                      </a:pPr>
                      <a:r>
                        <a:rPr lang="es-ES" sz="1400" b="0" kern="1200" dirty="0">
                          <a:solidFill>
                            <a:schemeClr val="tx1"/>
                          </a:solidFill>
                          <a:latin typeface="Calibri" panose="020F0502020204030204" pitchFamily="34" charset="0"/>
                          <a:ea typeface="+mj-ea"/>
                          <a:cs typeface="Calibri" panose="020F0502020204030204" pitchFamily="34" charset="0"/>
                        </a:rPr>
                        <a:t>Sencillo de administrar</a:t>
                      </a:r>
                    </a:p>
                    <a:p>
                      <a:pPr marL="0" indent="0" algn="l" defTabSz="457200" rtl="0" eaLnBrk="1" latinLnBrk="0" hangingPunct="1">
                        <a:lnSpc>
                          <a:spcPct val="115000"/>
                        </a:lnSpc>
                        <a:buFont typeface="Wingdings" panose="05000000000000000000" pitchFamily="2" charset="2"/>
                        <a:buNone/>
                        <a:tabLst>
                          <a:tab pos="650240" algn="l"/>
                        </a:tabLst>
                      </a:pPr>
                      <a:endParaRPr lang="es-ES" sz="1400" b="0" kern="1200" dirty="0">
                        <a:solidFill>
                          <a:schemeClr val="tx1"/>
                        </a:solidFill>
                        <a:latin typeface="Calibri" panose="020F0502020204030204" pitchFamily="34" charset="0"/>
                        <a:ea typeface="+mj-ea"/>
                        <a:cs typeface="Calibri" panose="020F0502020204030204" pitchFamily="34" charset="0"/>
                      </a:endParaRPr>
                    </a:p>
                    <a:p>
                      <a:pPr marL="69850" indent="-285750" algn="l" defTabSz="457200" rtl="0" eaLnBrk="1" latinLnBrk="0" hangingPunct="1">
                        <a:lnSpc>
                          <a:spcPct val="115000"/>
                        </a:lnSpc>
                        <a:buFont typeface="Wingdings" panose="05000000000000000000" pitchFamily="2" charset="2"/>
                        <a:buChar char="Ø"/>
                        <a:tabLst>
                          <a:tab pos="650240" algn="l"/>
                        </a:tabLst>
                      </a:pPr>
                      <a:r>
                        <a:rPr lang="es-ES" sz="1400" b="0" kern="1200" dirty="0">
                          <a:solidFill>
                            <a:schemeClr val="tx1"/>
                          </a:solidFill>
                          <a:latin typeface="Calibri" panose="020F0502020204030204" pitchFamily="34" charset="0"/>
                          <a:ea typeface="+mj-ea"/>
                          <a:cs typeface="Calibri" panose="020F0502020204030204" pitchFamily="34" charset="0"/>
                        </a:rPr>
                        <a:t>Infinitamente escalable</a:t>
                      </a:r>
                    </a:p>
                    <a:p>
                      <a:pPr marL="0" indent="0" algn="l" defTabSz="457200" rtl="0" eaLnBrk="1" latinLnBrk="0" hangingPunct="1">
                        <a:lnSpc>
                          <a:spcPct val="115000"/>
                        </a:lnSpc>
                        <a:buFont typeface="Wingdings" panose="05000000000000000000" pitchFamily="2" charset="2"/>
                        <a:buNone/>
                        <a:tabLst>
                          <a:tab pos="650240" algn="l"/>
                        </a:tabLst>
                      </a:pPr>
                      <a:endParaRPr lang="es-ES" sz="1400" b="0" kern="1200" dirty="0">
                        <a:solidFill>
                          <a:schemeClr val="tx1"/>
                        </a:solidFill>
                        <a:latin typeface="Calibri" panose="020F0502020204030204" pitchFamily="34" charset="0"/>
                        <a:ea typeface="+mj-ea"/>
                        <a:cs typeface="Calibri" panose="020F0502020204030204" pitchFamily="34" charset="0"/>
                      </a:endParaRPr>
                    </a:p>
                    <a:p>
                      <a:pPr marL="69850" indent="-285750" algn="l" defTabSz="457200" rtl="0" eaLnBrk="1" latinLnBrk="0" hangingPunct="1">
                        <a:lnSpc>
                          <a:spcPct val="115000"/>
                        </a:lnSpc>
                        <a:buFont typeface="Wingdings" panose="05000000000000000000" pitchFamily="2" charset="2"/>
                        <a:buChar char="Ø"/>
                        <a:tabLst>
                          <a:tab pos="650240" algn="l"/>
                        </a:tabLst>
                      </a:pPr>
                      <a:r>
                        <a:rPr lang="es-ES" sz="1400" b="0" kern="1200" dirty="0">
                          <a:solidFill>
                            <a:schemeClr val="tx1"/>
                          </a:solidFill>
                          <a:latin typeface="Calibri" panose="020F0502020204030204" pitchFamily="34" charset="0"/>
                          <a:ea typeface="+mj-ea"/>
                          <a:cs typeface="Calibri" panose="020F0502020204030204" pitchFamily="34" charset="0"/>
                        </a:rPr>
                        <a:t>Monitorización integrada</a:t>
                      </a:r>
                    </a:p>
                    <a:p>
                      <a:pPr marL="0" indent="0" algn="l" defTabSz="457200" rtl="0" eaLnBrk="1" latinLnBrk="0" hangingPunct="1">
                        <a:lnSpc>
                          <a:spcPct val="115000"/>
                        </a:lnSpc>
                        <a:buFont typeface="Wingdings" panose="05000000000000000000" pitchFamily="2" charset="2"/>
                        <a:buNone/>
                        <a:tabLst>
                          <a:tab pos="650240" algn="l"/>
                        </a:tabLst>
                      </a:pPr>
                      <a:endParaRPr lang="es-ES" sz="1400" b="0" kern="1200" dirty="0">
                        <a:solidFill>
                          <a:schemeClr val="tx1"/>
                        </a:solidFill>
                        <a:latin typeface="Calibri" panose="020F0502020204030204" pitchFamily="34" charset="0"/>
                        <a:ea typeface="+mj-ea"/>
                        <a:cs typeface="Calibri" panose="020F0502020204030204" pitchFamily="34" charset="0"/>
                      </a:endParaRPr>
                    </a:p>
                    <a:p>
                      <a:pPr marL="69850" indent="-285750" algn="l" defTabSz="457200" rtl="0" eaLnBrk="1" latinLnBrk="0" hangingPunct="1">
                        <a:lnSpc>
                          <a:spcPct val="115000"/>
                        </a:lnSpc>
                        <a:buFont typeface="Wingdings" panose="05000000000000000000" pitchFamily="2" charset="2"/>
                        <a:buChar char="Ø"/>
                        <a:tabLst>
                          <a:tab pos="650240" algn="l"/>
                        </a:tabLst>
                      </a:pPr>
                      <a:r>
                        <a:rPr lang="es-ES" sz="1400" b="0" kern="1200" dirty="0">
                          <a:solidFill>
                            <a:schemeClr val="tx1"/>
                          </a:solidFill>
                          <a:latin typeface="Calibri" panose="020F0502020204030204" pitchFamily="34" charset="0"/>
                          <a:ea typeface="+mj-ea"/>
                          <a:cs typeface="Calibri" panose="020F0502020204030204" pitchFamily="34" charset="0"/>
                        </a:rPr>
                        <a:t>Aumento de productividad.</a:t>
                      </a:r>
                    </a:p>
                    <a:p>
                      <a:pPr marL="0" algn="l" defTabSz="457200" rtl="0" eaLnBrk="1" latinLnBrk="0" hangingPunct="1">
                        <a:lnSpc>
                          <a:spcPct val="115000"/>
                        </a:lnSpc>
                        <a:tabLst>
                          <a:tab pos="650240" algn="l"/>
                        </a:tabLst>
                      </a:pPr>
                      <a:r>
                        <a:rPr lang="es-ES" sz="1400" b="0" kern="1200" dirty="0">
                          <a:solidFill>
                            <a:schemeClr val="tx1"/>
                          </a:solidFill>
                          <a:latin typeface="Calibri" panose="020F0502020204030204" pitchFamily="34" charset="0"/>
                          <a:ea typeface="+mj-ea"/>
                          <a:cs typeface="Calibri" panose="020F0502020204030204" pitchFamily="34" charset="0"/>
                        </a:rPr>
                        <a:t> </a:t>
                      </a:r>
                    </a:p>
                  </a:txBody>
                  <a:tcPr>
                    <a:solidFill>
                      <a:srgbClr val="D5D7C1"/>
                    </a:solidFill>
                  </a:tcPr>
                </a:tc>
                <a:tc>
                  <a:txBody>
                    <a:bodyPr/>
                    <a:lstStyle/>
                    <a:p>
                      <a:pPr marL="0" algn="l" defTabSz="457200" rtl="0" eaLnBrk="1" latinLnBrk="0" hangingPunct="1">
                        <a:lnSpc>
                          <a:spcPct val="115000"/>
                        </a:lnSpc>
                      </a:pPr>
                      <a:r>
                        <a:rPr lang="es-ES" sz="1400" b="0" kern="1200" dirty="0">
                          <a:solidFill>
                            <a:schemeClr val="tx1"/>
                          </a:solidFill>
                          <a:latin typeface="Calibri" panose="020F0502020204030204" pitchFamily="34" charset="0"/>
                          <a:ea typeface="+mj-ea"/>
                          <a:cs typeface="Calibri" panose="020F0502020204030204" pitchFamily="34" charset="0"/>
                        </a:rPr>
                        <a:t> </a:t>
                      </a:r>
                    </a:p>
                    <a:p>
                      <a:pPr marL="285750" marR="107950" lvl="0" indent="-285750" algn="l" defTabSz="457200" rtl="0" eaLnBrk="1" latinLnBrk="0" hangingPunct="1">
                        <a:lnSpc>
                          <a:spcPct val="115000"/>
                        </a:lnSpc>
                        <a:spcAft>
                          <a:spcPts val="0"/>
                        </a:spcAft>
                        <a:buClr>
                          <a:srgbClr val="000000"/>
                        </a:buClr>
                        <a:buFont typeface="Wingdings" panose="05000000000000000000" pitchFamily="2" charset="2"/>
                        <a:buChar char="Ø"/>
                        <a:tabLst>
                          <a:tab pos="650240" algn="l"/>
                        </a:tabLst>
                      </a:pPr>
                      <a:r>
                        <a:rPr lang="es-ES" sz="1400" b="0" kern="1200" dirty="0">
                          <a:solidFill>
                            <a:schemeClr val="tx1"/>
                          </a:solidFill>
                          <a:latin typeface="Calibri" panose="020F0502020204030204" pitchFamily="34" charset="0"/>
                          <a:ea typeface="+mj-ea"/>
                          <a:cs typeface="Calibri" panose="020F0502020204030204" pitchFamily="34" charset="0"/>
                        </a:rPr>
                        <a:t>Dependencia de proveedor: Dificultad para migrar.</a:t>
                      </a:r>
                    </a:p>
                    <a:p>
                      <a:pPr marL="285750" marR="107950" lvl="0" indent="-285750" algn="l" defTabSz="457200" rtl="0" eaLnBrk="1" latinLnBrk="0" hangingPunct="1">
                        <a:lnSpc>
                          <a:spcPct val="115000"/>
                        </a:lnSpc>
                        <a:spcAft>
                          <a:spcPts val="0"/>
                        </a:spcAft>
                        <a:buClr>
                          <a:srgbClr val="000000"/>
                        </a:buClr>
                        <a:buFont typeface="Wingdings" panose="05000000000000000000" pitchFamily="2" charset="2"/>
                        <a:buChar char="Ø"/>
                        <a:tabLst>
                          <a:tab pos="650240" algn="l"/>
                        </a:tabLst>
                      </a:pPr>
                      <a:endParaRPr lang="es-ES" sz="1400" b="0" kern="1200" dirty="0">
                        <a:solidFill>
                          <a:schemeClr val="tx1"/>
                        </a:solidFill>
                        <a:latin typeface="Calibri" panose="020F0502020204030204" pitchFamily="34" charset="0"/>
                        <a:ea typeface="+mj-ea"/>
                        <a:cs typeface="Calibri" panose="020F0502020204030204" pitchFamily="34" charset="0"/>
                      </a:endParaRPr>
                    </a:p>
                    <a:p>
                      <a:pPr marL="285750" marR="107950" lvl="0" indent="-285750" algn="l" defTabSz="457200" rtl="0" eaLnBrk="1" latinLnBrk="0" hangingPunct="1">
                        <a:lnSpc>
                          <a:spcPct val="115000"/>
                        </a:lnSpc>
                        <a:spcAft>
                          <a:spcPts val="0"/>
                        </a:spcAft>
                        <a:buClr>
                          <a:srgbClr val="000000"/>
                        </a:buClr>
                        <a:buFont typeface="Wingdings" panose="05000000000000000000" pitchFamily="2" charset="2"/>
                        <a:buChar char="Ø"/>
                        <a:tabLst>
                          <a:tab pos="650240" algn="l"/>
                        </a:tabLst>
                      </a:pPr>
                      <a:r>
                        <a:rPr lang="es-ES" sz="1400" b="0" i="1" kern="1200" dirty="0" err="1">
                          <a:solidFill>
                            <a:schemeClr val="tx1"/>
                          </a:solidFill>
                          <a:latin typeface="Calibri" panose="020F0502020204030204" pitchFamily="34" charset="0"/>
                          <a:ea typeface="+mj-ea"/>
                          <a:cs typeface="Calibri" panose="020F0502020204030204" pitchFamily="34" charset="0"/>
                        </a:rPr>
                        <a:t>Debugging</a:t>
                      </a:r>
                      <a:r>
                        <a:rPr lang="es-ES" sz="1400" b="0" kern="1200" dirty="0">
                          <a:solidFill>
                            <a:schemeClr val="tx1"/>
                          </a:solidFill>
                          <a:latin typeface="Calibri" panose="020F0502020204030204" pitchFamily="34" charset="0"/>
                          <a:ea typeface="+mj-ea"/>
                          <a:cs typeface="Calibri" panose="020F0502020204030204" pitchFamily="34" charset="0"/>
                        </a:rPr>
                        <a:t> más complicado</a:t>
                      </a:r>
                    </a:p>
                    <a:p>
                      <a:pPr marL="285750" marR="107950" lvl="0" indent="-285750" algn="l" defTabSz="457200" rtl="0" eaLnBrk="1" latinLnBrk="0" hangingPunct="1">
                        <a:lnSpc>
                          <a:spcPct val="115000"/>
                        </a:lnSpc>
                        <a:spcAft>
                          <a:spcPts val="0"/>
                        </a:spcAft>
                        <a:buClr>
                          <a:srgbClr val="000000"/>
                        </a:buClr>
                        <a:buFont typeface="Wingdings" panose="05000000000000000000" pitchFamily="2" charset="2"/>
                        <a:buChar char="Ø"/>
                        <a:tabLst>
                          <a:tab pos="650240" algn="l"/>
                        </a:tabLst>
                      </a:pPr>
                      <a:endParaRPr lang="es-ES" sz="1400" b="0" kern="1200" dirty="0">
                        <a:solidFill>
                          <a:schemeClr val="tx1"/>
                        </a:solidFill>
                        <a:latin typeface="Calibri" panose="020F0502020204030204" pitchFamily="34" charset="0"/>
                        <a:ea typeface="+mj-ea"/>
                        <a:cs typeface="Calibri" panose="020F0502020204030204" pitchFamily="34" charset="0"/>
                      </a:endParaRPr>
                    </a:p>
                    <a:p>
                      <a:pPr marL="285750" marR="107950" lvl="0" indent="-285750" algn="l" defTabSz="457200" rtl="0" eaLnBrk="1" latinLnBrk="0" hangingPunct="1">
                        <a:lnSpc>
                          <a:spcPct val="115000"/>
                        </a:lnSpc>
                        <a:spcAft>
                          <a:spcPts val="0"/>
                        </a:spcAft>
                        <a:buClr>
                          <a:srgbClr val="000000"/>
                        </a:buClr>
                        <a:buFont typeface="Wingdings" panose="05000000000000000000" pitchFamily="2" charset="2"/>
                        <a:buChar char="Ø"/>
                        <a:tabLst>
                          <a:tab pos="650240" algn="l"/>
                        </a:tabLst>
                      </a:pPr>
                      <a:r>
                        <a:rPr lang="es-ES" sz="1400" b="0" kern="1200" dirty="0">
                          <a:solidFill>
                            <a:schemeClr val="tx1"/>
                          </a:solidFill>
                          <a:latin typeface="Calibri" panose="020F0502020204030204" pitchFamily="34" charset="0"/>
                          <a:ea typeface="+mj-ea"/>
                          <a:cs typeface="Calibri" panose="020F0502020204030204" pitchFamily="34" charset="0"/>
                        </a:rPr>
                        <a:t>Seguridad: Mayor dificultad debido a las reglas o políticas específicas de cada proveedor.</a:t>
                      </a:r>
                    </a:p>
                    <a:p>
                      <a:pPr marL="285750" marR="107950" lvl="0" indent="-285750" algn="l" defTabSz="457200" rtl="0" eaLnBrk="1" latinLnBrk="0" hangingPunct="1">
                        <a:lnSpc>
                          <a:spcPct val="115000"/>
                        </a:lnSpc>
                        <a:spcAft>
                          <a:spcPts val="0"/>
                        </a:spcAft>
                        <a:buClr>
                          <a:srgbClr val="000000"/>
                        </a:buClr>
                        <a:buFont typeface="Wingdings" panose="05000000000000000000" pitchFamily="2" charset="2"/>
                        <a:buChar char="Ø"/>
                        <a:tabLst>
                          <a:tab pos="650240" algn="l"/>
                        </a:tabLst>
                      </a:pPr>
                      <a:endParaRPr lang="es-ES" sz="1400" b="0" kern="1200" dirty="0">
                        <a:solidFill>
                          <a:schemeClr val="tx1"/>
                        </a:solidFill>
                        <a:latin typeface="Calibri" panose="020F0502020204030204" pitchFamily="34" charset="0"/>
                        <a:ea typeface="+mj-ea"/>
                        <a:cs typeface="Calibri" panose="020F0502020204030204" pitchFamily="34" charset="0"/>
                      </a:endParaRPr>
                    </a:p>
                    <a:p>
                      <a:pPr marL="285750" marR="107950" lvl="0" indent="-285750" algn="l" defTabSz="457200" rtl="0" eaLnBrk="1" latinLnBrk="0" hangingPunct="1">
                        <a:lnSpc>
                          <a:spcPct val="115000"/>
                        </a:lnSpc>
                        <a:spcAft>
                          <a:spcPts val="0"/>
                        </a:spcAft>
                        <a:buClr>
                          <a:srgbClr val="000000"/>
                        </a:buClr>
                        <a:buFont typeface="Wingdings" panose="05000000000000000000" pitchFamily="2" charset="2"/>
                        <a:buChar char="Ø"/>
                        <a:tabLst>
                          <a:tab pos="650240" algn="l"/>
                        </a:tabLst>
                      </a:pPr>
                      <a:r>
                        <a:rPr lang="es-ES" sz="1400" b="0" kern="1200" dirty="0">
                          <a:solidFill>
                            <a:schemeClr val="tx1"/>
                          </a:solidFill>
                          <a:latin typeface="Calibri" panose="020F0502020204030204" pitchFamily="34" charset="0"/>
                          <a:ea typeface="+mj-ea"/>
                          <a:cs typeface="Calibri" panose="020F0502020204030204" pitchFamily="34" charset="0"/>
                        </a:rPr>
                        <a:t>Menos flexible: Adaptación a los recursos que ofrece el proveedor.</a:t>
                      </a:r>
                    </a:p>
                  </a:txBody>
                  <a:tcPr>
                    <a:solidFill>
                      <a:srgbClr val="D5D7C1"/>
                    </a:solidFill>
                  </a:tcPr>
                </a:tc>
                <a:extLst>
                  <a:ext uri="{0D108BD9-81ED-4DB2-BD59-A6C34878D82A}">
                    <a16:rowId xmlns:a16="http://schemas.microsoft.com/office/drawing/2014/main" val="3105746477"/>
                  </a:ext>
                </a:extLst>
              </a:tr>
            </a:tbl>
          </a:graphicData>
        </a:graphic>
      </p:graphicFrame>
    </p:spTree>
    <p:extLst>
      <p:ext uri="{BB962C8B-B14F-4D97-AF65-F5344CB8AC3E}">
        <p14:creationId xmlns:p14="http://schemas.microsoft.com/office/powerpoint/2010/main" val="24068353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8" name="Rectangle 2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9AFE79B-E05B-40C3-8FEE-BD6CA3190F82}"/>
              </a:ext>
            </a:extLst>
          </p:cNvPr>
          <p:cNvSpPr>
            <a:spLocks noGrp="1"/>
          </p:cNvSpPr>
          <p:nvPr>
            <p:ph type="title"/>
          </p:nvPr>
        </p:nvSpPr>
        <p:spPr>
          <a:xfrm>
            <a:off x="2984582" y="3062340"/>
            <a:ext cx="8980302" cy="1212290"/>
          </a:xfrm>
        </p:spPr>
        <p:txBody>
          <a:bodyPr>
            <a:normAutofit/>
          </a:bodyPr>
          <a:lstStyle/>
          <a:p>
            <a:pPr algn="ctr"/>
            <a:r>
              <a:rPr lang="es-ES" sz="7200" dirty="0">
                <a:latin typeface="Calibri" panose="020F0502020204030204" pitchFamily="34" charset="0"/>
                <a:cs typeface="Calibri" panose="020F0502020204030204" pitchFamily="34" charset="0"/>
              </a:rPr>
              <a:t>CONCLUSIONES</a:t>
            </a:r>
          </a:p>
        </p:txBody>
      </p:sp>
      <p:sp>
        <p:nvSpPr>
          <p:cNvPr id="52" name="Rectangle 2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3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3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9" name="Group 3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4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39230575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8" name="Rectangle 2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9AFE79B-E05B-40C3-8FEE-BD6CA3190F82}"/>
              </a:ext>
            </a:extLst>
          </p:cNvPr>
          <p:cNvSpPr>
            <a:spLocks noGrp="1"/>
          </p:cNvSpPr>
          <p:nvPr>
            <p:ph type="title"/>
          </p:nvPr>
        </p:nvSpPr>
        <p:spPr>
          <a:xfrm>
            <a:off x="2984582" y="3062340"/>
            <a:ext cx="8980302" cy="1212290"/>
          </a:xfrm>
        </p:spPr>
        <p:txBody>
          <a:bodyPr>
            <a:normAutofit/>
          </a:bodyPr>
          <a:lstStyle/>
          <a:p>
            <a:pPr algn="ctr"/>
            <a:r>
              <a:rPr lang="es-ES" sz="7200" dirty="0">
                <a:latin typeface="Calibri" panose="020F0502020204030204" pitchFamily="34" charset="0"/>
                <a:cs typeface="Calibri" panose="020F0502020204030204" pitchFamily="34" charset="0"/>
              </a:rPr>
              <a:t>¿ALGUNA PREGUNTA?</a:t>
            </a:r>
          </a:p>
        </p:txBody>
      </p:sp>
      <p:sp>
        <p:nvSpPr>
          <p:cNvPr id="52" name="Rectangle 2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3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3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9" name="Group 3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4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9815573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8" name="Rectangle 2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9AFE79B-E05B-40C3-8FEE-BD6CA3190F82}"/>
              </a:ext>
            </a:extLst>
          </p:cNvPr>
          <p:cNvSpPr>
            <a:spLocks noGrp="1"/>
          </p:cNvSpPr>
          <p:nvPr>
            <p:ph type="title"/>
          </p:nvPr>
        </p:nvSpPr>
        <p:spPr>
          <a:xfrm>
            <a:off x="2984582" y="3062340"/>
            <a:ext cx="8980302" cy="1212290"/>
          </a:xfrm>
        </p:spPr>
        <p:txBody>
          <a:bodyPr>
            <a:normAutofit/>
          </a:bodyPr>
          <a:lstStyle/>
          <a:p>
            <a:pPr algn="ctr"/>
            <a:r>
              <a:rPr lang="es-ES" sz="7200" dirty="0">
                <a:latin typeface="Calibri" panose="020F0502020204030204" pitchFamily="34" charset="0"/>
                <a:cs typeface="Calibri" panose="020F0502020204030204" pitchFamily="34" charset="0"/>
              </a:rPr>
              <a:t>GRACIAS </a:t>
            </a:r>
          </a:p>
        </p:txBody>
      </p:sp>
      <p:sp>
        <p:nvSpPr>
          <p:cNvPr id="52" name="Rectangle 2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3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3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9" name="Group 3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4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Subtítulo 4">
            <a:extLst>
              <a:ext uri="{FF2B5EF4-FFF2-40B4-BE49-F238E27FC236}">
                <a16:creationId xmlns:a16="http://schemas.microsoft.com/office/drawing/2014/main" id="{9FAEBD0A-5229-4F1A-9E43-1D69BCB8BB0D}"/>
              </a:ext>
            </a:extLst>
          </p:cNvPr>
          <p:cNvSpPr txBox="1">
            <a:spLocks/>
          </p:cNvSpPr>
          <p:nvPr/>
        </p:nvSpPr>
        <p:spPr>
          <a:xfrm>
            <a:off x="8097528" y="5774341"/>
            <a:ext cx="3668468" cy="1297839"/>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r">
              <a:lnSpc>
                <a:spcPct val="90000"/>
              </a:lnSpc>
            </a:pPr>
            <a:r>
              <a:rPr lang="es-ES" sz="20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Gabriel Gordo </a:t>
            </a:r>
            <a:r>
              <a:rPr lang="es-ES" sz="2000" dirty="0" err="1">
                <a:solidFill>
                  <a:schemeClr val="tx1"/>
                </a:solidFill>
                <a:latin typeface="Calibri" panose="020F0502020204030204" pitchFamily="34" charset="0"/>
                <a:ea typeface="Times New Roman" panose="02020603050405020304" pitchFamily="18" charset="0"/>
                <a:cs typeface="Times New Roman" panose="02020603050405020304" pitchFamily="18" charset="0"/>
              </a:rPr>
              <a:t>Armendariz</a:t>
            </a:r>
            <a:endParaRPr lang="es-ES" sz="20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algn="r">
              <a:lnSpc>
                <a:spcPct val="90000"/>
              </a:lnSpc>
            </a:pPr>
            <a:r>
              <a:rPr lang="es-ES" sz="20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Rubén Rubio </a:t>
            </a:r>
            <a:r>
              <a:rPr lang="es-ES" sz="2000" dirty="0" err="1">
                <a:solidFill>
                  <a:schemeClr val="tx1"/>
                </a:solidFill>
                <a:latin typeface="Calibri" panose="020F0502020204030204" pitchFamily="34" charset="0"/>
                <a:ea typeface="Times New Roman" panose="02020603050405020304" pitchFamily="18" charset="0"/>
                <a:cs typeface="Times New Roman" panose="02020603050405020304" pitchFamily="18" charset="0"/>
              </a:rPr>
              <a:t>Perucha</a:t>
            </a:r>
            <a:endParaRPr lang="es-ES" sz="20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90000"/>
              </a:lnSpc>
            </a:pPr>
            <a:endParaRPr lang="es-ES" sz="1600" dirty="0">
              <a:solidFill>
                <a:srgbClr val="FEFFFF"/>
              </a:solidFill>
            </a:endParaRPr>
          </a:p>
        </p:txBody>
      </p:sp>
    </p:spTree>
    <p:extLst>
      <p:ext uri="{BB962C8B-B14F-4D97-AF65-F5344CB8AC3E}">
        <p14:creationId xmlns:p14="http://schemas.microsoft.com/office/powerpoint/2010/main" val="36129924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8" name="Rectangle 2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9AFE79B-E05B-40C3-8FEE-BD6CA3190F82}"/>
              </a:ext>
            </a:extLst>
          </p:cNvPr>
          <p:cNvSpPr>
            <a:spLocks noGrp="1"/>
          </p:cNvSpPr>
          <p:nvPr>
            <p:ph type="title"/>
          </p:nvPr>
        </p:nvSpPr>
        <p:spPr>
          <a:xfrm>
            <a:off x="2984582" y="2369110"/>
            <a:ext cx="8980302" cy="2598749"/>
          </a:xfrm>
        </p:spPr>
        <p:txBody>
          <a:bodyPr>
            <a:normAutofit/>
          </a:bodyPr>
          <a:lstStyle/>
          <a:p>
            <a:pPr algn="ctr"/>
            <a:r>
              <a:rPr lang="es-ES" sz="7200" dirty="0">
                <a:latin typeface="Calibri" panose="020F0502020204030204" pitchFamily="34" charset="0"/>
                <a:cs typeface="Calibri" panose="020F0502020204030204" pitchFamily="34" charset="0"/>
              </a:rPr>
              <a:t>DESARROLLO DE LAS SOLUCIONES:</a:t>
            </a:r>
          </a:p>
        </p:txBody>
      </p:sp>
      <p:sp>
        <p:nvSpPr>
          <p:cNvPr id="52" name="Rectangle 2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3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3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9" name="Group 3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4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40781696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8" name="Rectangle 2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9AFE79B-E05B-40C3-8FEE-BD6CA3190F82}"/>
              </a:ext>
            </a:extLst>
          </p:cNvPr>
          <p:cNvSpPr>
            <a:spLocks noGrp="1"/>
          </p:cNvSpPr>
          <p:nvPr>
            <p:ph type="title"/>
          </p:nvPr>
        </p:nvSpPr>
        <p:spPr>
          <a:xfrm>
            <a:off x="2984582" y="3059101"/>
            <a:ext cx="8980302" cy="1218767"/>
          </a:xfrm>
        </p:spPr>
        <p:txBody>
          <a:bodyPr>
            <a:normAutofit/>
          </a:bodyPr>
          <a:lstStyle/>
          <a:p>
            <a:pPr algn="ctr"/>
            <a:r>
              <a:rPr lang="es-ES" sz="7200" dirty="0">
                <a:latin typeface="Calibri" panose="020F0502020204030204" pitchFamily="34" charset="0"/>
                <a:cs typeface="Calibri" panose="020F0502020204030204" pitchFamily="34" charset="0"/>
              </a:rPr>
              <a:t>METODOLOGÍA</a:t>
            </a:r>
          </a:p>
        </p:txBody>
      </p:sp>
      <p:sp>
        <p:nvSpPr>
          <p:cNvPr id="52" name="Rectangle 2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3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3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9" name="Group 3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4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34662770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81E94B54-7E0F-4B8F-AECA-C278C3E75BEB}"/>
              </a:ext>
            </a:extLst>
          </p:cNvPr>
          <p:cNvGrpSpPr/>
          <p:nvPr/>
        </p:nvGrpSpPr>
        <p:grpSpPr>
          <a:xfrm>
            <a:off x="1" y="714375"/>
            <a:ext cx="11889104" cy="506730"/>
            <a:chOff x="465761" y="714375"/>
            <a:chExt cx="11423343" cy="506730"/>
          </a:xfrm>
        </p:grpSpPr>
        <p:sp>
          <p:nvSpPr>
            <p:cNvPr id="12" name="Rectángulo 11">
              <a:extLst>
                <a:ext uri="{FF2B5EF4-FFF2-40B4-BE49-F238E27FC236}">
                  <a16:creationId xmlns:a16="http://schemas.microsoft.com/office/drawing/2014/main" id="{531720F0-D26E-4CCE-BEF1-5AE14C8D9FC1}"/>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isósceles 12">
              <a:extLst>
                <a:ext uri="{FF2B5EF4-FFF2-40B4-BE49-F238E27FC236}">
                  <a16:creationId xmlns:a16="http://schemas.microsoft.com/office/drawing/2014/main" id="{1D9B3DDA-5683-4C34-9F15-04D657A959A4}"/>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ítulo 1">
            <a:extLst>
              <a:ext uri="{FF2B5EF4-FFF2-40B4-BE49-F238E27FC236}">
                <a16:creationId xmlns:a16="http://schemas.microsoft.com/office/drawing/2014/main" id="{FF8EDDF9-7E1F-4D14-8164-BDFE0CC487A4}"/>
              </a:ext>
            </a:extLst>
          </p:cNvPr>
          <p:cNvSpPr>
            <a:spLocks noGrp="1"/>
          </p:cNvSpPr>
          <p:nvPr>
            <p:ph type="title"/>
          </p:nvPr>
        </p:nvSpPr>
        <p:spPr/>
        <p:txBody>
          <a:bodyPr/>
          <a:lstStyle/>
          <a:p>
            <a:r>
              <a:rPr lang="es-ES" dirty="0">
                <a:solidFill>
                  <a:schemeClr val="bg1"/>
                </a:solidFill>
                <a:latin typeface="Calibri" panose="020F0502020204030204" pitchFamily="34" charset="0"/>
                <a:cs typeface="Calibri" panose="020F0502020204030204" pitchFamily="34" charset="0"/>
              </a:rPr>
              <a:t>Desarrollo: Metodología</a:t>
            </a:r>
          </a:p>
        </p:txBody>
      </p:sp>
      <p:sp>
        <p:nvSpPr>
          <p:cNvPr id="3" name="Marcador de contenido 2">
            <a:extLst>
              <a:ext uri="{FF2B5EF4-FFF2-40B4-BE49-F238E27FC236}">
                <a16:creationId xmlns:a16="http://schemas.microsoft.com/office/drawing/2014/main" id="{27603699-3D2A-4A74-BBFC-B57C83EC1ECA}"/>
              </a:ext>
            </a:extLst>
          </p:cNvPr>
          <p:cNvSpPr>
            <a:spLocks noGrp="1"/>
          </p:cNvSpPr>
          <p:nvPr>
            <p:ph idx="1"/>
          </p:nvPr>
        </p:nvSpPr>
        <p:spPr>
          <a:xfrm>
            <a:off x="2192784" y="1651246"/>
            <a:ext cx="9370949" cy="2209553"/>
          </a:xfrm>
        </p:spPr>
        <p:txBody>
          <a:bodyPr/>
          <a:lstStyle/>
          <a:p>
            <a:pPr marL="0" indent="0" algn="just">
              <a:buNone/>
            </a:pPr>
            <a:r>
              <a:rPr lang="es-ES" dirty="0">
                <a:latin typeface="Calibri" panose="020F0502020204030204" pitchFamily="34" charset="0"/>
                <a:cs typeface="Calibri" panose="020F0502020204030204" pitchFamily="34" charset="0"/>
              </a:rPr>
              <a:t>El modelo de ciclo de vida seleccionado para el desarrollo resulta el </a:t>
            </a:r>
            <a:r>
              <a:rPr lang="es-ES" b="1" dirty="0">
                <a:latin typeface="Calibri" panose="020F0502020204030204" pitchFamily="34" charset="0"/>
                <a:cs typeface="Calibri" panose="020F0502020204030204" pitchFamily="34" charset="0"/>
              </a:rPr>
              <a:t>ciclo de vida en espiral, </a:t>
            </a:r>
            <a:r>
              <a:rPr lang="es-ES" dirty="0">
                <a:latin typeface="Calibri" panose="020F0502020204030204" pitchFamily="34" charset="0"/>
                <a:cs typeface="Calibri" panose="020F0502020204030204" pitchFamily="34" charset="0"/>
              </a:rPr>
              <a:t>el cual ofrece gran flexibilidad para incluir nuevos requerimientos, especialmente cuando el alcance no resulta estrictamente definido, y además minimiza los riesgos en el desarrollo de software.</a:t>
            </a:r>
          </a:p>
        </p:txBody>
      </p:sp>
      <p:pic>
        <p:nvPicPr>
          <p:cNvPr id="8" name="Imagen 7">
            <a:extLst>
              <a:ext uri="{FF2B5EF4-FFF2-40B4-BE49-F238E27FC236}">
                <a16:creationId xmlns:a16="http://schemas.microsoft.com/office/drawing/2014/main" id="{F0D21565-22AA-4621-A2D7-254DCE9772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64846" y="2932137"/>
            <a:ext cx="5062307" cy="3375636"/>
          </a:xfrm>
          <a:prstGeom prst="rect">
            <a:avLst/>
          </a:prstGeom>
          <a:noFill/>
          <a:ln w="12700">
            <a:solidFill>
              <a:schemeClr val="tx1"/>
            </a:solidFill>
          </a:ln>
        </p:spPr>
      </p:pic>
    </p:spTree>
    <p:extLst>
      <p:ext uri="{BB962C8B-B14F-4D97-AF65-F5344CB8AC3E}">
        <p14:creationId xmlns:p14="http://schemas.microsoft.com/office/powerpoint/2010/main" val="13659973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81E94B54-7E0F-4B8F-AECA-C278C3E75BEB}"/>
              </a:ext>
            </a:extLst>
          </p:cNvPr>
          <p:cNvGrpSpPr/>
          <p:nvPr/>
        </p:nvGrpSpPr>
        <p:grpSpPr>
          <a:xfrm>
            <a:off x="1" y="714375"/>
            <a:ext cx="11889104" cy="506730"/>
            <a:chOff x="465761" y="714375"/>
            <a:chExt cx="11423343" cy="506730"/>
          </a:xfrm>
        </p:grpSpPr>
        <p:sp>
          <p:nvSpPr>
            <p:cNvPr id="12" name="Rectángulo 11">
              <a:extLst>
                <a:ext uri="{FF2B5EF4-FFF2-40B4-BE49-F238E27FC236}">
                  <a16:creationId xmlns:a16="http://schemas.microsoft.com/office/drawing/2014/main" id="{531720F0-D26E-4CCE-BEF1-5AE14C8D9FC1}"/>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isósceles 12">
              <a:extLst>
                <a:ext uri="{FF2B5EF4-FFF2-40B4-BE49-F238E27FC236}">
                  <a16:creationId xmlns:a16="http://schemas.microsoft.com/office/drawing/2014/main" id="{1D9B3DDA-5683-4C34-9F15-04D657A959A4}"/>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ítulo 1">
            <a:extLst>
              <a:ext uri="{FF2B5EF4-FFF2-40B4-BE49-F238E27FC236}">
                <a16:creationId xmlns:a16="http://schemas.microsoft.com/office/drawing/2014/main" id="{FF8EDDF9-7E1F-4D14-8164-BDFE0CC487A4}"/>
              </a:ext>
            </a:extLst>
          </p:cNvPr>
          <p:cNvSpPr>
            <a:spLocks noGrp="1"/>
          </p:cNvSpPr>
          <p:nvPr>
            <p:ph type="title"/>
          </p:nvPr>
        </p:nvSpPr>
        <p:spPr/>
        <p:txBody>
          <a:bodyPr/>
          <a:lstStyle/>
          <a:p>
            <a:r>
              <a:rPr lang="es-ES" dirty="0">
                <a:solidFill>
                  <a:schemeClr val="bg1"/>
                </a:solidFill>
                <a:latin typeface="Calibri" panose="020F0502020204030204" pitchFamily="34" charset="0"/>
                <a:cs typeface="Calibri" panose="020F0502020204030204" pitchFamily="34" charset="0"/>
              </a:rPr>
              <a:t>Desarrollo: Metodología</a:t>
            </a:r>
          </a:p>
        </p:txBody>
      </p:sp>
      <p:sp>
        <p:nvSpPr>
          <p:cNvPr id="3" name="Marcador de contenido 2">
            <a:extLst>
              <a:ext uri="{FF2B5EF4-FFF2-40B4-BE49-F238E27FC236}">
                <a16:creationId xmlns:a16="http://schemas.microsoft.com/office/drawing/2014/main" id="{27603699-3D2A-4A74-BBFC-B57C83EC1ECA}"/>
              </a:ext>
            </a:extLst>
          </p:cNvPr>
          <p:cNvSpPr>
            <a:spLocks noGrp="1"/>
          </p:cNvSpPr>
          <p:nvPr>
            <p:ph idx="1"/>
          </p:nvPr>
        </p:nvSpPr>
        <p:spPr>
          <a:xfrm>
            <a:off x="2133663" y="1663572"/>
            <a:ext cx="9370949" cy="2433074"/>
          </a:xfrm>
        </p:spPr>
        <p:txBody>
          <a:bodyPr>
            <a:normAutofit/>
          </a:bodyPr>
          <a:lstStyle/>
          <a:p>
            <a:pPr marL="0" indent="0" algn="just">
              <a:buNone/>
            </a:pPr>
            <a:r>
              <a:rPr lang="es-ES" dirty="0">
                <a:latin typeface="Calibri" panose="020F0502020204030204" pitchFamily="34" charset="0"/>
                <a:cs typeface="Calibri" panose="020F0502020204030204" pitchFamily="34" charset="0"/>
              </a:rPr>
              <a:t>Además,  para la organización de tareas, se ha empleado la herramienta </a:t>
            </a:r>
            <a:r>
              <a:rPr lang="es-ES" b="1" i="1" dirty="0">
                <a:latin typeface="Calibri" panose="020F0502020204030204" pitchFamily="34" charset="0"/>
                <a:cs typeface="Calibri" panose="020F0502020204030204" pitchFamily="34" charset="0"/>
              </a:rPr>
              <a:t>Trello</a:t>
            </a:r>
            <a:r>
              <a:rPr lang="es-ES" dirty="0">
                <a:latin typeface="Calibri" panose="020F0502020204030204" pitchFamily="34" charset="0"/>
                <a:cs typeface="Calibri" panose="020F0502020204030204" pitchFamily="34" charset="0"/>
              </a:rPr>
              <a:t>, un software de administración de proyectos que ofrece la posibilidad de mostrar las tareas de forma pública en un tablero para que cualquier individuo ajeno al proyecto también pueda visualizar los avances.</a:t>
            </a:r>
          </a:p>
        </p:txBody>
      </p:sp>
      <p:pic>
        <p:nvPicPr>
          <p:cNvPr id="16" name="Imagen 15">
            <a:extLst>
              <a:ext uri="{FF2B5EF4-FFF2-40B4-BE49-F238E27FC236}">
                <a16:creationId xmlns:a16="http://schemas.microsoft.com/office/drawing/2014/main" id="{C1648F47-3691-4FBB-90DD-DC1A4BAF24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747275"/>
            <a:ext cx="9370949" cy="3759369"/>
          </a:xfrm>
          <a:prstGeom prst="rect">
            <a:avLst/>
          </a:prstGeom>
          <a:noFill/>
          <a:ln w="12700">
            <a:solidFill>
              <a:schemeClr val="tx1"/>
            </a:solidFill>
          </a:ln>
        </p:spPr>
      </p:pic>
    </p:spTree>
    <p:extLst>
      <p:ext uri="{BB962C8B-B14F-4D97-AF65-F5344CB8AC3E}">
        <p14:creationId xmlns:p14="http://schemas.microsoft.com/office/powerpoint/2010/main" val="20418969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8" name="Rectangle 2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9AFE79B-E05B-40C3-8FEE-BD6CA3190F82}"/>
              </a:ext>
            </a:extLst>
          </p:cNvPr>
          <p:cNvSpPr>
            <a:spLocks noGrp="1"/>
          </p:cNvSpPr>
          <p:nvPr>
            <p:ph type="title"/>
          </p:nvPr>
        </p:nvSpPr>
        <p:spPr>
          <a:xfrm>
            <a:off x="2984582" y="2608306"/>
            <a:ext cx="9078810" cy="2120358"/>
          </a:xfrm>
        </p:spPr>
        <p:txBody>
          <a:bodyPr>
            <a:normAutofit fontScale="90000"/>
          </a:bodyPr>
          <a:lstStyle/>
          <a:p>
            <a:pPr algn="ctr"/>
            <a:r>
              <a:rPr lang="es-ES" sz="7200" dirty="0">
                <a:latin typeface="Calibri" panose="020F0502020204030204" pitchFamily="34" charset="0"/>
                <a:cs typeface="Calibri" panose="020F0502020204030204" pitchFamily="34" charset="0"/>
              </a:rPr>
              <a:t>MODELO DE DESARROLLO COLABORATIVO</a:t>
            </a:r>
          </a:p>
        </p:txBody>
      </p:sp>
      <p:sp>
        <p:nvSpPr>
          <p:cNvPr id="52" name="Rectangle 2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3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3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9" name="Group 3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4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35137782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81E94B54-7E0F-4B8F-AECA-C278C3E75BEB}"/>
              </a:ext>
            </a:extLst>
          </p:cNvPr>
          <p:cNvGrpSpPr/>
          <p:nvPr/>
        </p:nvGrpSpPr>
        <p:grpSpPr>
          <a:xfrm>
            <a:off x="1" y="714375"/>
            <a:ext cx="11889104" cy="506730"/>
            <a:chOff x="465761" y="714375"/>
            <a:chExt cx="11423343" cy="506730"/>
          </a:xfrm>
        </p:grpSpPr>
        <p:sp>
          <p:nvSpPr>
            <p:cNvPr id="12" name="Rectángulo 11">
              <a:extLst>
                <a:ext uri="{FF2B5EF4-FFF2-40B4-BE49-F238E27FC236}">
                  <a16:creationId xmlns:a16="http://schemas.microsoft.com/office/drawing/2014/main" id="{531720F0-D26E-4CCE-BEF1-5AE14C8D9FC1}"/>
                </a:ext>
              </a:extLst>
            </p:cNvPr>
            <p:cNvSpPr/>
            <p:nvPr/>
          </p:nvSpPr>
          <p:spPr>
            <a:xfrm>
              <a:off x="465761" y="714375"/>
              <a:ext cx="11110721" cy="506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isósceles 12">
              <a:extLst>
                <a:ext uri="{FF2B5EF4-FFF2-40B4-BE49-F238E27FC236}">
                  <a16:creationId xmlns:a16="http://schemas.microsoft.com/office/drawing/2014/main" id="{1D9B3DDA-5683-4C34-9F15-04D657A959A4}"/>
                </a:ext>
              </a:extLst>
            </p:cNvPr>
            <p:cNvSpPr/>
            <p:nvPr/>
          </p:nvSpPr>
          <p:spPr>
            <a:xfrm rot="5400000">
              <a:off x="11479427" y="811428"/>
              <a:ext cx="506729" cy="3126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ítulo 1">
            <a:extLst>
              <a:ext uri="{FF2B5EF4-FFF2-40B4-BE49-F238E27FC236}">
                <a16:creationId xmlns:a16="http://schemas.microsoft.com/office/drawing/2014/main" id="{FF8EDDF9-7E1F-4D14-8164-BDFE0CC487A4}"/>
              </a:ext>
            </a:extLst>
          </p:cNvPr>
          <p:cNvSpPr>
            <a:spLocks noGrp="1"/>
          </p:cNvSpPr>
          <p:nvPr>
            <p:ph type="title"/>
          </p:nvPr>
        </p:nvSpPr>
        <p:spPr/>
        <p:txBody>
          <a:bodyPr/>
          <a:lstStyle/>
          <a:p>
            <a:r>
              <a:rPr lang="es-ES" dirty="0">
                <a:solidFill>
                  <a:schemeClr val="bg1"/>
                </a:solidFill>
                <a:latin typeface="Calibri" panose="020F0502020204030204" pitchFamily="34" charset="0"/>
                <a:cs typeface="Calibri" panose="020F0502020204030204" pitchFamily="34" charset="0"/>
              </a:rPr>
              <a:t>Desarrollo: Modelo colaborativo</a:t>
            </a:r>
          </a:p>
        </p:txBody>
      </p:sp>
      <p:sp>
        <p:nvSpPr>
          <p:cNvPr id="3" name="Marcador de contenido 2">
            <a:extLst>
              <a:ext uri="{FF2B5EF4-FFF2-40B4-BE49-F238E27FC236}">
                <a16:creationId xmlns:a16="http://schemas.microsoft.com/office/drawing/2014/main" id="{27603699-3D2A-4A74-BBFC-B57C83EC1ECA}"/>
              </a:ext>
            </a:extLst>
          </p:cNvPr>
          <p:cNvSpPr>
            <a:spLocks noGrp="1"/>
          </p:cNvSpPr>
          <p:nvPr>
            <p:ph idx="1"/>
          </p:nvPr>
        </p:nvSpPr>
        <p:spPr>
          <a:xfrm>
            <a:off x="2133663" y="1663572"/>
            <a:ext cx="9370949" cy="4798188"/>
          </a:xfrm>
        </p:spPr>
        <p:txBody>
          <a:bodyPr>
            <a:normAutofit/>
          </a:bodyPr>
          <a:lstStyle/>
          <a:p>
            <a:pPr marL="0" indent="0" algn="just">
              <a:buNone/>
            </a:pPr>
            <a:r>
              <a:rPr lang="es-ES" dirty="0">
                <a:latin typeface="Calibri" panose="020F0502020204030204" pitchFamily="34" charset="0"/>
                <a:cs typeface="Calibri" panose="020F0502020204030204" pitchFamily="34" charset="0"/>
              </a:rPr>
              <a:t>La estrategia de desarrollo escogida para definir cómo trabajar de manera colaborativa en cada uno de los repositorios </a:t>
            </a:r>
            <a:r>
              <a:rPr lang="es-ES" i="1" dirty="0">
                <a:latin typeface="Calibri" panose="020F0502020204030204" pitchFamily="34" charset="0"/>
                <a:cs typeface="Calibri" panose="020F0502020204030204" pitchFamily="34" charset="0"/>
              </a:rPr>
              <a:t>GitHub, </a:t>
            </a:r>
            <a:r>
              <a:rPr lang="es-ES" dirty="0">
                <a:latin typeface="Calibri" panose="020F0502020204030204" pitchFamily="34" charset="0"/>
                <a:cs typeface="Calibri" panose="020F0502020204030204" pitchFamily="34" charset="0"/>
              </a:rPr>
              <a:t>resulta </a:t>
            </a:r>
            <a:r>
              <a:rPr lang="es-ES" b="1" i="1" dirty="0" err="1">
                <a:latin typeface="Calibri" panose="020F0502020204030204" pitchFamily="34" charset="0"/>
                <a:cs typeface="Calibri" panose="020F0502020204030204" pitchFamily="34" charset="0"/>
              </a:rPr>
              <a:t>Trunk</a:t>
            </a:r>
            <a:r>
              <a:rPr lang="es-ES" b="1" i="1" dirty="0">
                <a:latin typeface="Calibri" panose="020F0502020204030204" pitchFamily="34" charset="0"/>
                <a:cs typeface="Calibri" panose="020F0502020204030204" pitchFamily="34" charset="0"/>
              </a:rPr>
              <a:t> </a:t>
            </a:r>
            <a:r>
              <a:rPr lang="es-ES" b="1" i="1" dirty="0" err="1">
                <a:latin typeface="Calibri" panose="020F0502020204030204" pitchFamily="34" charset="0"/>
                <a:cs typeface="Calibri" panose="020F0502020204030204" pitchFamily="34" charset="0"/>
              </a:rPr>
              <a:t>based</a:t>
            </a:r>
            <a:r>
              <a:rPr lang="es-ES" b="1" i="1" dirty="0">
                <a:latin typeface="Calibri" panose="020F0502020204030204" pitchFamily="34" charset="0"/>
                <a:cs typeface="Calibri" panose="020F0502020204030204" pitchFamily="34" charset="0"/>
              </a:rPr>
              <a:t> </a:t>
            </a:r>
            <a:r>
              <a:rPr lang="es-ES" b="1" i="1" dirty="0" err="1">
                <a:latin typeface="Calibri" panose="020F0502020204030204" pitchFamily="34" charset="0"/>
                <a:cs typeface="Calibri" panose="020F0502020204030204" pitchFamily="34" charset="0"/>
              </a:rPr>
              <a:t>development</a:t>
            </a:r>
            <a:r>
              <a:rPr lang="es-ES" b="1" i="1" dirty="0">
                <a:latin typeface="Calibri" panose="020F0502020204030204" pitchFamily="34" charset="0"/>
                <a:cs typeface="Calibri" panose="020F0502020204030204" pitchFamily="34" charset="0"/>
              </a:rPr>
              <a:t> (TBD)</a:t>
            </a:r>
            <a:r>
              <a:rPr lang="es-ES" dirty="0">
                <a:latin typeface="Calibri" panose="020F0502020204030204" pitchFamily="34" charset="0"/>
                <a:cs typeface="Calibri" panose="020F0502020204030204" pitchFamily="34" charset="0"/>
              </a:rPr>
              <a:t>, basándonos en sus principios fundamentales:</a:t>
            </a:r>
          </a:p>
          <a:p>
            <a:pPr marL="0" indent="0" algn="just">
              <a:buNone/>
            </a:pPr>
            <a:endParaRPr lang="es-ES" dirty="0">
              <a:latin typeface="Calibri" panose="020F0502020204030204" pitchFamily="34" charset="0"/>
              <a:cs typeface="Calibri" panose="020F0502020204030204" pitchFamily="34" charset="0"/>
            </a:endParaRPr>
          </a:p>
          <a:p>
            <a:pPr algn="just"/>
            <a:r>
              <a:rPr lang="es-ES" dirty="0">
                <a:latin typeface="Calibri" panose="020F0502020204030204" pitchFamily="34" charset="0"/>
                <a:cs typeface="Calibri" panose="020F0502020204030204" pitchFamily="34" charset="0"/>
              </a:rPr>
              <a:t>Todo el desarrollo sucede en la rama máster, no existe rama por cada </a:t>
            </a:r>
            <a:r>
              <a:rPr lang="es-ES" i="1" dirty="0" err="1">
                <a:latin typeface="Calibri" panose="020F0502020204030204" pitchFamily="34" charset="0"/>
                <a:cs typeface="Calibri" panose="020F0502020204030204" pitchFamily="34" charset="0"/>
              </a:rPr>
              <a:t>feature</a:t>
            </a:r>
            <a:r>
              <a:rPr lang="es-ES" dirty="0">
                <a:latin typeface="Calibri" panose="020F0502020204030204" pitchFamily="34" charset="0"/>
                <a:cs typeface="Calibri" panose="020F0502020204030204" pitchFamily="34" charset="0"/>
              </a:rPr>
              <a:t>.</a:t>
            </a:r>
          </a:p>
          <a:p>
            <a:pPr marL="0" indent="0" algn="just">
              <a:buNone/>
            </a:pPr>
            <a:endParaRPr lang="es-ES" dirty="0">
              <a:latin typeface="Calibri" panose="020F0502020204030204" pitchFamily="34" charset="0"/>
              <a:cs typeface="Calibri" panose="020F0502020204030204" pitchFamily="34" charset="0"/>
            </a:endParaRPr>
          </a:p>
          <a:p>
            <a:pPr algn="just"/>
            <a:r>
              <a:rPr lang="es-ES" dirty="0">
                <a:latin typeface="Calibri" panose="020F0502020204030204" pitchFamily="34" charset="0"/>
                <a:cs typeface="Calibri" panose="020F0502020204030204" pitchFamily="34" charset="0"/>
              </a:rPr>
              <a:t>Se suben cambios a menudo, al menos una vez al día.</a:t>
            </a:r>
          </a:p>
          <a:p>
            <a:pPr marL="0" indent="0" algn="just">
              <a:buNone/>
            </a:pPr>
            <a:endParaRPr lang="es-ES" dirty="0">
              <a:latin typeface="Calibri" panose="020F0502020204030204" pitchFamily="34" charset="0"/>
              <a:cs typeface="Calibri" panose="020F0502020204030204" pitchFamily="34" charset="0"/>
            </a:endParaRPr>
          </a:p>
          <a:p>
            <a:pPr algn="just"/>
            <a:r>
              <a:rPr lang="es-ES" dirty="0">
                <a:latin typeface="Calibri" panose="020F0502020204030204" pitchFamily="34" charset="0"/>
                <a:cs typeface="Calibri" panose="020F0502020204030204" pitchFamily="34" charset="0"/>
              </a:rPr>
              <a:t>Máster siempre está en un estado listo para versionar y desplegar a producción.</a:t>
            </a:r>
          </a:p>
          <a:p>
            <a:pPr algn="just"/>
            <a:endParaRPr lang="es-ES" dirty="0">
              <a:latin typeface="Calibri" panose="020F0502020204030204" pitchFamily="34" charset="0"/>
              <a:cs typeface="Calibri" panose="020F0502020204030204" pitchFamily="34" charset="0"/>
            </a:endParaRPr>
          </a:p>
          <a:p>
            <a:pPr algn="just"/>
            <a:r>
              <a:rPr lang="es-ES" dirty="0">
                <a:latin typeface="Calibri" panose="020F0502020204030204" pitchFamily="34" charset="0"/>
                <a:cs typeface="Calibri" panose="020F0502020204030204" pitchFamily="34" charset="0"/>
              </a:rPr>
              <a:t>Para desarrollos algo más extensos en el tiempo de lo habitual se realizan unos pocos </a:t>
            </a:r>
            <a:r>
              <a:rPr lang="es-ES" dirty="0" err="1">
                <a:latin typeface="Calibri" panose="020F0502020204030204" pitchFamily="34" charset="0"/>
                <a:cs typeface="Calibri" panose="020F0502020204030204" pitchFamily="34" charset="0"/>
              </a:rPr>
              <a:t>commits</a:t>
            </a:r>
            <a:r>
              <a:rPr lang="es-ES" dirty="0">
                <a:latin typeface="Calibri" panose="020F0502020204030204" pitchFamily="34" charset="0"/>
                <a:cs typeface="Calibri" panose="020F0502020204030204" pitchFamily="34" charset="0"/>
              </a:rPr>
              <a:t> en una rama a parte que posteriormente se integrará mediante </a:t>
            </a:r>
            <a:r>
              <a:rPr lang="es-ES" i="1" dirty="0" err="1">
                <a:latin typeface="Calibri" panose="020F0502020204030204" pitchFamily="34" charset="0"/>
                <a:cs typeface="Calibri" panose="020F0502020204030204" pitchFamily="34" charset="0"/>
              </a:rPr>
              <a:t>pull</a:t>
            </a:r>
            <a:r>
              <a:rPr lang="es-ES" i="1" dirty="0">
                <a:latin typeface="Calibri" panose="020F0502020204030204" pitchFamily="34" charset="0"/>
                <a:cs typeface="Calibri" panose="020F0502020204030204" pitchFamily="34" charset="0"/>
              </a:rPr>
              <a:t> </a:t>
            </a:r>
            <a:r>
              <a:rPr lang="es-ES" i="1" dirty="0" err="1">
                <a:latin typeface="Calibri" panose="020F0502020204030204" pitchFamily="34" charset="0"/>
                <a:cs typeface="Calibri" panose="020F0502020204030204" pitchFamily="34" charset="0"/>
              </a:rPr>
              <a:t>request</a:t>
            </a:r>
            <a:r>
              <a:rPr lang="es-E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584106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680</TotalTime>
  <Words>2143</Words>
  <Application>Microsoft Office PowerPoint</Application>
  <PresentationFormat>Panorámica</PresentationFormat>
  <Paragraphs>231</Paragraphs>
  <Slides>38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38</vt:i4>
      </vt:variant>
    </vt:vector>
  </HeadingPairs>
  <TitlesOfParts>
    <vt:vector size="46" baseType="lpstr">
      <vt:lpstr>Arial</vt:lpstr>
      <vt:lpstr>Calibri</vt:lpstr>
      <vt:lpstr>Century Gothic</vt:lpstr>
      <vt:lpstr>Courier New</vt:lpstr>
      <vt:lpstr>Symbol</vt:lpstr>
      <vt:lpstr>Wingdings</vt:lpstr>
      <vt:lpstr>Wingdings 3</vt:lpstr>
      <vt:lpstr>Espiral</vt:lpstr>
      <vt:lpstr>Máster Cloud Apps</vt:lpstr>
      <vt:lpstr>INTRODUCCIÓN</vt:lpstr>
      <vt:lpstr>Introducción</vt:lpstr>
      <vt:lpstr>DESARROLLO DE LAS SOLUCIONES:</vt:lpstr>
      <vt:lpstr>METODOLOGÍA</vt:lpstr>
      <vt:lpstr>Desarrollo: Metodología</vt:lpstr>
      <vt:lpstr>Desarrollo: Metodología</vt:lpstr>
      <vt:lpstr>MODELO DE DESARROLLO COLABORATIVO</vt:lpstr>
      <vt:lpstr>Desarrollo: Modelo colaborativo</vt:lpstr>
      <vt:lpstr>Desarrollo: Modelo colaborativo</vt:lpstr>
      <vt:lpstr>APP SPRING</vt:lpstr>
      <vt:lpstr>Desarrollo: App Spring</vt:lpstr>
      <vt:lpstr>App Spring: Modelo datos</vt:lpstr>
      <vt:lpstr>App Spring: Test de aplicación</vt:lpstr>
      <vt:lpstr>App Spring: API</vt:lpstr>
      <vt:lpstr>App Spring: Integración continua</vt:lpstr>
      <vt:lpstr>App Spring: Integración continua</vt:lpstr>
      <vt:lpstr>App Spring: Despliegue continuo</vt:lpstr>
      <vt:lpstr>App Spring: Despliegue continuo</vt:lpstr>
      <vt:lpstr>App Spring: Despliegue continuo</vt:lpstr>
      <vt:lpstr>App Spring: Despliegue continuo</vt:lpstr>
      <vt:lpstr>APP AWS SERVERLESS</vt:lpstr>
      <vt:lpstr>Desarrollo: App AWS</vt:lpstr>
      <vt:lpstr>App AWS: Modelo datos</vt:lpstr>
      <vt:lpstr>App AWS: Test de aplicación</vt:lpstr>
      <vt:lpstr>App AWS: API</vt:lpstr>
      <vt:lpstr>App AWS: Integración y Despliegue Continuo</vt:lpstr>
      <vt:lpstr>App AWS: Integración y Despliegue Continuo</vt:lpstr>
      <vt:lpstr>ANÁLISIS DE CÓDIGO</vt:lpstr>
      <vt:lpstr>Desarrollo: Análisis de código</vt:lpstr>
      <vt:lpstr>Desarrollo: Análisis de código</vt:lpstr>
      <vt:lpstr>COMPARATIVA ENTRE SOLUCIONES</vt:lpstr>
      <vt:lpstr>Comparativa entre soluciones</vt:lpstr>
      <vt:lpstr>Comparativa entre soluciones</vt:lpstr>
      <vt:lpstr>Comparativa entre soluciones</vt:lpstr>
      <vt:lpstr>CONCLUSIONES</vt:lpstr>
      <vt:lpstr>¿ALGUNA PREGUNTA?</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Máster Cloud Apps</dc:title>
  <dc:creator>Rubén Rubio</dc:creator>
  <cp:lastModifiedBy>Rubén Rubio</cp:lastModifiedBy>
  <cp:revision>62</cp:revision>
  <dcterms:created xsi:type="dcterms:W3CDTF">2020-09-12T16:00:22Z</dcterms:created>
  <dcterms:modified xsi:type="dcterms:W3CDTF">2020-09-14T17:07:06Z</dcterms:modified>
</cp:coreProperties>
</file>