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1" r:id="rId2"/>
    <p:sldId id="577" r:id="rId3"/>
    <p:sldId id="578" r:id="rId4"/>
    <p:sldId id="581" r:id="rId5"/>
    <p:sldId id="582" r:id="rId6"/>
    <p:sldId id="579" r:id="rId7"/>
    <p:sldId id="580" r:id="rId8"/>
    <p:sldId id="583" r:id="rId9"/>
    <p:sldId id="584" r:id="rId10"/>
    <p:sldId id="586" r:id="rId11"/>
    <p:sldId id="585" r:id="rId12"/>
    <p:sldId id="588" r:id="rId13"/>
    <p:sldId id="587" r:id="rId14"/>
    <p:sldId id="589" r:id="rId15"/>
    <p:sldId id="590" r:id="rId16"/>
    <p:sldId id="591" r:id="rId17"/>
    <p:sldId id="592" r:id="rId18"/>
    <p:sldId id="593" r:id="rId19"/>
    <p:sldId id="595" r:id="rId20"/>
  </p:sldIdLst>
  <p:sldSz cx="9144000" cy="6858000" type="screen4x3"/>
  <p:notesSz cx="10223500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3200" b="1" kern="1200">
        <a:solidFill>
          <a:schemeClr val="bg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accent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FF0000"/>
    <a:srgbClr val="FF99CC"/>
    <a:srgbClr val="FF00FF"/>
    <a:srgbClr val="66FF33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 autoAdjust="0"/>
  </p:normalViewPr>
  <p:slideViewPr>
    <p:cSldViewPr>
      <p:cViewPr>
        <p:scale>
          <a:sx n="100" d="100"/>
          <a:sy n="100" d="100"/>
        </p:scale>
        <p:origin x="-2056" y="-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526" y="-396"/>
      </p:cViewPr>
      <p:guideLst>
        <p:guide orient="horz" pos="2236"/>
        <p:guide pos="32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</a:t>
            </a:r>
            <a:r>
              <a:rPr lang="en-GB" smtClean="0"/>
              <a:t>2.19 </a:t>
            </a:r>
            <a:r>
              <a:rPr lang="en-GB"/>
              <a:t>Graphics &amp; Stats for Geoscientists</a:t>
            </a: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120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8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6743700"/>
            <a:ext cx="443071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28FC3701-632D-1742-8A28-9BDBF1C89B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3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ESE 3.23 Graphics &amp; Stats for Geoscientists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>
            <a:lvl1pPr algn="r"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8062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2075" y="3371850"/>
            <a:ext cx="749935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071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defTabSz="977900" eaLnBrk="0" hangingPunct="0"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43700"/>
            <a:ext cx="4430712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84" tIns="48942" rIns="97884" bIns="48942" numCol="1" anchor="b" anchorCtr="0" compatLnSpc="1">
            <a:prstTxWarp prst="textNoShape">
              <a:avLst/>
            </a:prstTxWarp>
          </a:bodyPr>
          <a:lstStyle>
            <a:lvl1pPr algn="r" defTabSz="977900" eaLnBrk="0" hangingPunct="0">
              <a:defRPr sz="13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BE2C6DF5-FFC2-FD4F-B888-6E082D57C1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9147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880D6A-19DA-444D-B6FD-517D58489DEF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155D9D8-33D8-DE4E-BAE8-2240C976BC7D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66B2A1-3C64-B84D-AE6F-ADEFF87839D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3F2354B-9756-F445-B600-43D92FB697D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549A49D-EC91-4246-96CD-577ED4989B0B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482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7CCB7B-543B-EE43-8115-94FFEE52FB8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3FF9015-4652-8345-A4AE-20F64586E12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17056C4-9057-294C-AFAB-8F26BF0EDC8C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45D1533-5341-4C47-91CE-FC70E4F79B83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5249703-E8A7-AF4D-982D-C6A97A9C7CB6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994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7E2DA30-C1FC-4646-B488-A562BAD3BE3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53D89E-59EA-F44C-92D3-0B5E612EF3B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A19E1CD-B631-3D40-9F38-45872B3BE9D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201C1BF-BD91-094B-83EB-B11F9AAA5C1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B3DB4F9-CC18-F145-B804-F82AD650D0A1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32052D-08AE-E241-A2A1-EE901A54E989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3F7D174-A2EF-3F41-B347-9E3E53AE6EC4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1027113" y="3194050"/>
            <a:ext cx="80597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84" tIns="48942" rIns="97884" bIns="48942">
            <a:spAutoFit/>
          </a:bodyPr>
          <a:lstStyle/>
          <a:p>
            <a:pPr defTabSz="977900" eaLnBrk="0" hangingPunct="0"/>
            <a:endParaRPr lang="en-GB" sz="13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4E3204-958D-174E-87C2-8AA70E5603E0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ESE 3.23 Graphics &amp; Stats for Geoscientists</a:t>
            </a:r>
            <a:endParaRPr lang="en-US" smtClean="0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Session 6 - Bivariate Stats, Scatter Plots, Normal Distribution</a:t>
            </a:r>
            <a:endParaRPr lang="en-US"/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77900" eaLnBrk="0" hangingPunct="0"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779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A7945B7-68D3-1346-97BB-AD58119CA5FA}" type="slidenum">
              <a:rPr lang="en-US" sz="1300" b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sz="13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6925" y="533400"/>
            <a:ext cx="3549650" cy="2662238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  <a:p>
            <a:endParaRPr lang="en-US">
              <a:latin typeface="Times New Roman" charset="0"/>
            </a:endParaRP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1023938" y="3195638"/>
            <a:ext cx="80629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61" tIns="46781" rIns="93561" bIns="46781">
            <a:spAutoFit/>
          </a:bodyPr>
          <a:lstStyle/>
          <a:p>
            <a:pPr defTabSz="935038" eaLnBrk="0" hangingPunct="0"/>
            <a:endParaRPr lang="en-GB" sz="12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F99B1-0550-C04D-8A38-2B9DA2DDF6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0020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E41F0-DF2D-5541-9B78-CF7662DD42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72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6364B-C043-AF4B-B93B-F1BB46FCC3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07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B0687-83A8-6A4A-A85F-EA26496D54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34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74BAF-2361-2C4E-B883-44082576E9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9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A81EB-6EB3-F445-9020-E5B3DCB94C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743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EEA31-2400-574E-8B53-DDA012C43F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2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58BC4-8BBD-2642-B605-15595320BC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477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B37B2-ADB4-8E4F-8705-FD9540FC9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967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316C5-7DB8-EB42-81AF-DA0D5DF188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945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CB43A-790E-0B40-B8C5-FD798C3212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1017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63493CE7-98ED-5C44-A61C-B975480B23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205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SESSION 6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BIVARIATE STATISTICS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AND SCATTER-PLOTS</a:t>
              </a:r>
              <a:endPara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205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MATHEMATICAL PROBABILITY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Probability (p) of an </a:t>
            </a:r>
            <a:r>
              <a:rPr lang="en-GB" sz="2800" i="1" u="sng" dirty="0"/>
              <a:t>event</a:t>
            </a:r>
            <a:r>
              <a:rPr lang="en-GB" sz="2800" dirty="0"/>
              <a:t> occurring defined as value 0-1 – 0 = never occurs, 1 = always occurs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Example - dice-throwing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00"/>
                </a:solidFill>
              </a:rPr>
              <a:t>Probability of throwing a 6 in one die throw = </a:t>
            </a:r>
            <a:r>
              <a:rPr lang="en-GB" sz="2800" dirty="0" smtClean="0">
                <a:solidFill>
                  <a:srgbClr val="FFFF00"/>
                </a:solidFill>
              </a:rPr>
              <a:t>0.167.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00"/>
                </a:solidFill>
              </a:rPr>
              <a:t>Probability of all possible outcomes will sum to </a:t>
            </a:r>
            <a:r>
              <a:rPr lang="en-GB" sz="2800" dirty="0" smtClean="0">
                <a:solidFill>
                  <a:srgbClr val="FFFF00"/>
                </a:solidFill>
              </a:rPr>
              <a:t>1.</a:t>
            </a:r>
            <a:endParaRPr lang="en-GB" sz="28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1" b="19785"/>
          <a:stretch>
            <a:fillRect/>
          </a:stretch>
        </p:blipFill>
        <p:spPr bwMode="auto">
          <a:xfrm>
            <a:off x="1042988" y="2420938"/>
            <a:ext cx="6913562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PROBABILITY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When we try to determine whether e.g. two variables are related talk in terms of </a:t>
            </a:r>
            <a:r>
              <a:rPr lang="en-GB" sz="2400" i="1" dirty="0" smtClean="0"/>
              <a:t>probability.</a:t>
            </a:r>
            <a:endParaRPr lang="en-GB" sz="2400" i="1" dirty="0"/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 smtClean="0">
                <a:solidFill>
                  <a:srgbClr val="FFFF00"/>
                </a:solidFill>
              </a:rPr>
              <a:t>It is possible </a:t>
            </a:r>
            <a:r>
              <a:rPr lang="en-GB" sz="2400" i="1" dirty="0">
                <a:solidFill>
                  <a:srgbClr val="FFFF00"/>
                </a:solidFill>
              </a:rPr>
              <a:t>any</a:t>
            </a:r>
            <a:r>
              <a:rPr lang="en-GB" sz="2400" dirty="0">
                <a:solidFill>
                  <a:srgbClr val="FFFF00"/>
                </a:solidFill>
              </a:rPr>
              <a:t> apparent relationship is </a:t>
            </a:r>
            <a:r>
              <a:rPr lang="en-GB" sz="2400" dirty="0" smtClean="0">
                <a:solidFill>
                  <a:srgbClr val="FFFF00"/>
                </a:solidFill>
              </a:rPr>
              <a:t>chance.</a:t>
            </a:r>
            <a:endParaRPr lang="en-GB" sz="2400" dirty="0">
              <a:solidFill>
                <a:srgbClr val="FFFF00"/>
              </a:solidFill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Try to work out how unlikely this is – as a </a:t>
            </a:r>
            <a:r>
              <a:rPr lang="en-GB" sz="2400" i="1" dirty="0">
                <a:solidFill>
                  <a:srgbClr val="FFFF00"/>
                </a:solidFill>
              </a:rPr>
              <a:t>p</a:t>
            </a:r>
            <a:r>
              <a:rPr lang="en-GB" sz="2400" dirty="0">
                <a:solidFill>
                  <a:srgbClr val="FFFF00"/>
                </a:solidFill>
              </a:rPr>
              <a:t> </a:t>
            </a:r>
            <a:r>
              <a:rPr lang="en-GB" sz="2400" dirty="0" smtClean="0">
                <a:solidFill>
                  <a:srgbClr val="FFFF00"/>
                </a:solidFill>
              </a:rPr>
              <a:t>value.</a:t>
            </a: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Also used in </a:t>
            </a:r>
            <a:r>
              <a:rPr lang="en-GB" sz="2400" i="1" dirty="0"/>
              <a:t>probability-distribution</a:t>
            </a:r>
            <a:r>
              <a:rPr lang="en-GB" sz="2400" dirty="0"/>
              <a:t> </a:t>
            </a:r>
            <a:r>
              <a:rPr lang="en-GB" sz="2400" dirty="0" smtClean="0"/>
              <a:t>diagrams:</a:t>
            </a:r>
            <a:endParaRPr lang="en-GB" sz="2400" i="1" dirty="0"/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			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" t="13341" r="10686" b="4390"/>
          <a:stretch>
            <a:fillRect/>
          </a:stretch>
        </p:blipFill>
        <p:spPr bwMode="auto">
          <a:xfrm>
            <a:off x="179388" y="3141663"/>
            <a:ext cx="46799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3800" y="2997200"/>
            <a:ext cx="406876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Summary of how some variable is </a:t>
            </a:r>
            <a:r>
              <a:rPr lang="en-GB" sz="2000" dirty="0" smtClean="0">
                <a:solidFill>
                  <a:srgbClr val="FFFF99"/>
                </a:solidFill>
              </a:rPr>
              <a:t>distributed.</a:t>
            </a:r>
            <a:endParaRPr lang="en-GB" sz="2000" dirty="0">
              <a:solidFill>
                <a:srgbClr val="FFFF99"/>
              </a:solidFill>
            </a:endParaRP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Y axis ‘probability of sampling</a:t>
            </a:r>
            <a:r>
              <a:rPr lang="en-GB" sz="2000" dirty="0" smtClean="0">
                <a:solidFill>
                  <a:srgbClr val="FFFF99"/>
                </a:solidFill>
              </a:rPr>
              <a:t>’.</a:t>
            </a:r>
            <a:endParaRPr lang="en-GB" sz="2000" dirty="0">
              <a:solidFill>
                <a:srgbClr val="FFFF99"/>
              </a:solidFill>
            </a:endParaRP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Can’t talk about probability of getting a particular value </a:t>
            </a:r>
            <a:r>
              <a:rPr lang="en-GB" sz="2000" dirty="0">
                <a:solidFill>
                  <a:srgbClr val="FFC000"/>
                </a:solidFill>
              </a:rPr>
              <a:t>(why not?</a:t>
            </a:r>
            <a:r>
              <a:rPr lang="en-GB" sz="2000" dirty="0">
                <a:solidFill>
                  <a:srgbClr val="FFFF99"/>
                </a:solidFill>
              </a:rPr>
              <a:t>)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But probability of value &lt; x makes sense - given by area to left of x</a:t>
            </a:r>
          </a:p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FF99"/>
                </a:solidFill>
              </a:rPr>
              <a:t>[Integral of curve = 1 – why?]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2124075" y="5084763"/>
            <a:ext cx="0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7" grpId="0" build="p" bldLvl="2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PROBABILITY &amp;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Histograms of samples are ways of getting at underlying probability distributions of </a:t>
            </a:r>
            <a:r>
              <a:rPr lang="en-GB" sz="2400" dirty="0" smtClean="0">
                <a:latin typeface="Arial" pitchFamily="34" charset="0"/>
                <a:ea typeface="+mn-ea"/>
                <a:cs typeface="+mn-cs"/>
              </a:rPr>
              <a:t>populations.</a:t>
            </a:r>
            <a:endParaRPr lang="en-GB" sz="2400" i="1" dirty="0">
              <a:latin typeface="Arial" pitchFamily="34" charset="0"/>
              <a:ea typeface="+mn-ea"/>
              <a:cs typeface="+mn-cs"/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i="1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			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701992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Many real-world distributions approximate a ‘bell-shape’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This shape is known as a </a:t>
            </a:r>
            <a:r>
              <a:rPr lang="en-GB" sz="2400" i="1"/>
              <a:t>Normal </a:t>
            </a:r>
            <a:r>
              <a:rPr lang="en-GB" sz="2400"/>
              <a:t>or </a:t>
            </a:r>
            <a:r>
              <a:rPr lang="en-GB" sz="2400" i="1"/>
              <a:t>Gaussian </a:t>
            </a:r>
            <a:r>
              <a:rPr lang="en-GB" sz="2400"/>
              <a:t>distribution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Very important in statistics!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232025"/>
            <a:ext cx="6494462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Normal distribution defined mathematically as: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σ = standard deviation , μ = mean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You don’t need to know the formula – but do need to know it only depends on mean and standard deviation!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/>
              <a:t>			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1209675"/>
            <a:ext cx="47577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2276475"/>
            <a:ext cx="9144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Calibri"/>
                <a:ea typeface="+mn-ea"/>
                <a:cs typeface="Calibri"/>
              </a:rPr>
              <a:t> </a:t>
            </a: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i="1" dirty="0">
              <a:solidFill>
                <a:srgbClr val="FFFF00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  <a:defRPr/>
            </a:pPr>
            <a:endParaRPr lang="en-GB" sz="2400" dirty="0">
              <a:solidFill>
                <a:srgbClr val="FFFF99"/>
              </a:solidFill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GB" sz="2400" dirty="0">
              <a:latin typeface="Arial" pitchFamily="34" charset="0"/>
              <a:ea typeface="+mn-ea"/>
              <a:cs typeface="+mn-cs"/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GB" sz="2400" dirty="0">
                <a:latin typeface="Arial" pitchFamily="34" charset="0"/>
                <a:ea typeface="+mn-ea"/>
                <a:cs typeface="+mn-cs"/>
              </a:rPr>
              <a:t>			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040188"/>
            <a:ext cx="3240088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24313"/>
            <a:ext cx="338455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4"/>
      <p:bldP spid="1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NORMAL DISTRIBUTIONS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92150"/>
            <a:ext cx="91440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Normal distributions are important as a lot of inferential statistical methods assume distributions are </a:t>
            </a:r>
            <a:r>
              <a:rPr lang="en-GB" sz="2400" dirty="0" smtClean="0"/>
              <a:t>normal.</a:t>
            </a: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No real-world distribution is completely </a:t>
            </a:r>
            <a:r>
              <a:rPr lang="en-GB" sz="2400" dirty="0" smtClean="0"/>
              <a:t>normal.</a:t>
            </a: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Many people assume deviations from normal are minor – this can be problematic!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 dirty="0">
              <a:solidFill>
                <a:srgbClr val="FFFF00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			</a:t>
            </a: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1979613" y="5949950"/>
            <a:ext cx="5048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000">
                <a:solidFill>
                  <a:schemeClr val="tx1"/>
                </a:solidFill>
              </a:rPr>
              <a:t>x</a:t>
            </a:r>
            <a:endParaRPr lang="en-GB" sz="2400">
              <a:solidFill>
                <a:schemeClr val="tx1"/>
              </a:solidFill>
            </a:endParaRPr>
          </a:p>
        </p:txBody>
      </p:sp>
      <p:pic>
        <p:nvPicPr>
          <p:cNvPr id="46082" name="Picture 2" descr="D:\Teaching\Computing Skills for Geologists\2011\S6 - Bivariate Stat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997200"/>
            <a:ext cx="5043487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148263" y="3068638"/>
            <a:ext cx="399573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Histogram of 2000 overall module marks from </a:t>
            </a:r>
            <a:r>
              <a:rPr lang="en-GB" sz="2400" dirty="0" smtClean="0">
                <a:solidFill>
                  <a:srgbClr val="FFFF99"/>
                </a:solidFill>
              </a:rPr>
              <a:t>ESESIS.</a:t>
            </a: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Normally distributed?</a:t>
            </a: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Sort </a:t>
            </a:r>
            <a:r>
              <a:rPr lang="en-GB" sz="2400" dirty="0" smtClean="0">
                <a:solidFill>
                  <a:srgbClr val="FFFF99"/>
                </a:solidFill>
              </a:rPr>
              <a:t>of…but:</a:t>
            </a: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	</a:t>
            </a:r>
            <a:r>
              <a:rPr lang="en-GB" sz="2400" dirty="0" smtClean="0">
                <a:solidFill>
                  <a:srgbClr val="FFFF00"/>
                </a:solidFill>
              </a:rPr>
              <a:t>Big </a:t>
            </a:r>
            <a:r>
              <a:rPr lang="en-GB" sz="2400" dirty="0">
                <a:solidFill>
                  <a:srgbClr val="FFFF00"/>
                </a:solidFill>
              </a:rPr>
              <a:t>peak around </a:t>
            </a:r>
            <a:r>
              <a:rPr lang="en-GB" sz="2400" dirty="0" smtClean="0">
                <a:solidFill>
                  <a:srgbClr val="FFFF00"/>
                </a:solidFill>
              </a:rPr>
              <a:t>60.</a:t>
            </a:r>
            <a:endParaRPr lang="en-GB" sz="2400" dirty="0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00"/>
                </a:solidFill>
              </a:rPr>
              <a:t>	</a:t>
            </a:r>
            <a:r>
              <a:rPr lang="en-GB" sz="2400" dirty="0" smtClean="0">
                <a:solidFill>
                  <a:srgbClr val="FFFF00"/>
                </a:solidFill>
              </a:rPr>
              <a:t>Skewed </a:t>
            </a:r>
            <a:r>
              <a:rPr lang="en-GB" sz="2400" dirty="0">
                <a:solidFill>
                  <a:srgbClr val="FFFF00"/>
                </a:solidFill>
              </a:rPr>
              <a:t>– long left </a:t>
            </a:r>
            <a:r>
              <a:rPr lang="en-GB" sz="2400" dirty="0" smtClean="0">
                <a:solidFill>
                  <a:srgbClr val="FFFF00"/>
                </a:solidFill>
              </a:rPr>
              <a:t>tail.</a:t>
            </a:r>
            <a:endParaRPr lang="en-GB" sz="2400" dirty="0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i="1" dirty="0">
              <a:solidFill>
                <a:srgbClr val="FFFF00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400" dirty="0">
              <a:solidFill>
                <a:srgbClr val="FFFF99"/>
              </a:solidFill>
            </a:endParaRPr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/>
          </a:p>
          <a:p>
            <a:pPr marL="265113" indent="-265113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 build="p" bldLvl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BACK TO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Pearson Product-moment Correlation </a:t>
            </a:r>
            <a:r>
              <a:rPr lang="en-GB" sz="2800" dirty="0" smtClean="0">
                <a:solidFill>
                  <a:srgbClr val="F2F2F2"/>
                </a:solidFill>
              </a:rPr>
              <a:t>Coefficient.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The most widely used method to get an </a:t>
            </a:r>
            <a:r>
              <a:rPr lang="en-GB" sz="2800" dirty="0" err="1">
                <a:solidFill>
                  <a:srgbClr val="FFFF99"/>
                </a:solidFill>
              </a:rPr>
              <a:t>r-value</a:t>
            </a:r>
            <a:r>
              <a:rPr lang="en-GB" sz="2800" dirty="0">
                <a:solidFill>
                  <a:srgbClr val="FFFF99"/>
                </a:solidFill>
              </a:rPr>
              <a:t> for </a:t>
            </a:r>
            <a:r>
              <a:rPr lang="en-GB" sz="2800" dirty="0" smtClean="0">
                <a:solidFill>
                  <a:srgbClr val="FFFF99"/>
                </a:solidFill>
              </a:rPr>
              <a:t>correlation.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 smtClean="0">
                <a:solidFill>
                  <a:srgbClr val="FFFF99"/>
                </a:solidFill>
              </a:rPr>
              <a:t>Will not </a:t>
            </a:r>
            <a:r>
              <a:rPr lang="en-GB" sz="2800" dirty="0">
                <a:solidFill>
                  <a:srgbClr val="FFFF99"/>
                </a:solidFill>
              </a:rPr>
              <a:t>go into the maths </a:t>
            </a:r>
            <a:r>
              <a:rPr lang="en-GB" sz="2800" dirty="0" smtClean="0">
                <a:solidFill>
                  <a:srgbClr val="FFFF99"/>
                </a:solidFill>
              </a:rPr>
              <a:t>involved.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Main catch – assumes distributions are </a:t>
            </a:r>
            <a:r>
              <a:rPr lang="en-GB" sz="2800" dirty="0" smtClean="0">
                <a:solidFill>
                  <a:srgbClr val="FFFF99"/>
                </a:solidFill>
              </a:rPr>
              <a:t>normal.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Rather unclear how much deviation is allowed!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2F2F2"/>
                </a:solidFill>
              </a:rPr>
              <a:t>Can calculate a probability value for a Pearson </a:t>
            </a:r>
            <a:r>
              <a:rPr lang="en-GB" sz="2400" dirty="0" err="1">
                <a:solidFill>
                  <a:srgbClr val="F2F2F2"/>
                </a:solidFill>
              </a:rPr>
              <a:t>r-value</a:t>
            </a:r>
            <a:r>
              <a:rPr lang="en-GB" sz="2400" dirty="0">
                <a:solidFill>
                  <a:srgbClr val="F2F2F2"/>
                </a:solidFill>
              </a:rPr>
              <a:t> (</a:t>
            </a:r>
            <a:r>
              <a:rPr lang="en-GB" sz="2400" dirty="0" err="1">
                <a:solidFill>
                  <a:srgbClr val="F2F2F2"/>
                </a:solidFill>
              </a:rPr>
              <a:t>scipy.stats.pearsonr</a:t>
            </a:r>
            <a:r>
              <a:rPr lang="en-GB" sz="2400" dirty="0">
                <a:solidFill>
                  <a:srgbClr val="F2F2F2"/>
                </a:solidFill>
              </a:rPr>
              <a:t> does this automatically</a:t>
            </a:r>
            <a:r>
              <a:rPr lang="en-GB" sz="2400" dirty="0" smtClean="0">
                <a:solidFill>
                  <a:srgbClr val="F2F2F2"/>
                </a:solidFill>
              </a:rPr>
              <a:t>).</a:t>
            </a:r>
            <a:endParaRPr lang="en-GB" sz="24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2F2F2"/>
                </a:solidFill>
              </a:rPr>
              <a:t>Gives probability of the apparent correlation coming about by </a:t>
            </a:r>
            <a:r>
              <a:rPr lang="en-GB" sz="2400" dirty="0" smtClean="0">
                <a:solidFill>
                  <a:srgbClr val="F2F2F2"/>
                </a:solidFill>
              </a:rPr>
              <a:t>chance.</a:t>
            </a:r>
            <a:endParaRPr lang="en-GB" sz="24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2F2F2"/>
                </a:solidFill>
              </a:rPr>
              <a:t>Very useful – but assumption of normality remains a </a:t>
            </a:r>
            <a:r>
              <a:rPr lang="en-GB" sz="2400" dirty="0" smtClean="0">
                <a:solidFill>
                  <a:srgbClr val="F2F2F2"/>
                </a:solidFill>
              </a:rPr>
              <a:t>problem.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81075"/>
            <a:ext cx="91440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Alternative method for correlation is Spearman’s Rank Correlation </a:t>
            </a:r>
            <a:r>
              <a:rPr lang="en-GB" sz="2800" dirty="0" smtClean="0">
                <a:solidFill>
                  <a:srgbClr val="F2F2F2"/>
                </a:solidFill>
              </a:rPr>
              <a:t>Coefficient.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This is a </a:t>
            </a:r>
            <a:r>
              <a:rPr lang="en-GB" sz="2800" i="1" dirty="0">
                <a:solidFill>
                  <a:srgbClr val="F2F2F2"/>
                </a:solidFill>
              </a:rPr>
              <a:t>non-parametric </a:t>
            </a:r>
            <a:r>
              <a:rPr lang="en-GB" sz="2800" dirty="0" smtClean="0">
                <a:solidFill>
                  <a:srgbClr val="F2F2F2"/>
                </a:solidFill>
              </a:rPr>
              <a:t>statistic:</a:t>
            </a: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Does </a:t>
            </a:r>
            <a:r>
              <a:rPr lang="en-GB" sz="2800" dirty="0">
                <a:solidFill>
                  <a:srgbClr val="FFFF99"/>
                </a:solidFill>
              </a:rPr>
              <a:t>not rely on underlying data being of </a:t>
            </a:r>
            <a:r>
              <a:rPr lang="en-GB" sz="2800" dirty="0" smtClean="0">
                <a:solidFill>
                  <a:srgbClr val="FFFF99"/>
                </a:solidFill>
              </a:rPr>
              <a:t>any particular distribution.</a:t>
            </a: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Most </a:t>
            </a:r>
            <a:r>
              <a:rPr lang="en-GB" sz="2800" i="1" dirty="0">
                <a:solidFill>
                  <a:srgbClr val="FFFF99"/>
                </a:solidFill>
              </a:rPr>
              <a:t>non-parametric </a:t>
            </a:r>
            <a:r>
              <a:rPr lang="en-GB" sz="2800" dirty="0">
                <a:solidFill>
                  <a:srgbClr val="FFFF99"/>
                </a:solidFill>
              </a:rPr>
              <a:t>statistics use concept </a:t>
            </a:r>
            <a:r>
              <a:rPr lang="en-GB" sz="2800" dirty="0" smtClean="0">
                <a:solidFill>
                  <a:srgbClr val="FFFF99"/>
                </a:solidFill>
              </a:rPr>
              <a:t>of </a:t>
            </a:r>
            <a:r>
              <a:rPr lang="en-GB" sz="2800" i="1" dirty="0" smtClean="0">
                <a:solidFill>
                  <a:srgbClr val="FFFF99"/>
                </a:solidFill>
              </a:rPr>
              <a:t>ranked</a:t>
            </a:r>
            <a:r>
              <a:rPr lang="en-GB" sz="2800" dirty="0" smtClean="0">
                <a:solidFill>
                  <a:srgbClr val="FFFF99"/>
                </a:solidFill>
              </a:rPr>
              <a:t> </a:t>
            </a:r>
            <a:r>
              <a:rPr lang="en-GB" sz="2800" dirty="0">
                <a:solidFill>
                  <a:srgbClr val="FFFF99"/>
                </a:solidFill>
              </a:rPr>
              <a:t>data – data replaced by </a:t>
            </a:r>
            <a:r>
              <a:rPr lang="en-GB" sz="2800" dirty="0" smtClean="0">
                <a:solidFill>
                  <a:srgbClr val="FFFF99"/>
                </a:solidFill>
              </a:rPr>
              <a:t>order: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Data</a:t>
            </a:r>
            <a:r>
              <a:rPr lang="en-GB" sz="2800" dirty="0">
                <a:solidFill>
                  <a:srgbClr val="FFFF99"/>
                </a:solidFill>
              </a:rPr>
              <a:t>: [2.3, 4.5, 1.1, 9</a:t>
            </a:r>
            <a:r>
              <a:rPr lang="en-GB" sz="2800" dirty="0" smtClean="0">
                <a:solidFill>
                  <a:srgbClr val="FFFF99"/>
                </a:solidFill>
              </a:rPr>
              <a:t>]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GB" sz="2800" dirty="0" smtClean="0">
                <a:solidFill>
                  <a:srgbClr val="FFFF99"/>
                </a:solidFill>
              </a:rPr>
              <a:t>Ranks </a:t>
            </a:r>
            <a:r>
              <a:rPr lang="en-GB" sz="2800" dirty="0">
                <a:solidFill>
                  <a:srgbClr val="FFFF99"/>
                </a:solidFill>
              </a:rPr>
              <a:t>[2,3,1,4]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NON-PARAMETRIC 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Spearman’s r much better for non-normally distributed data. It also gives equivalent p-value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But...</a:t>
            </a: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2F2F2"/>
                </a:solidFill>
              </a:rPr>
              <a:t>	</a:t>
            </a:r>
            <a:r>
              <a:rPr lang="en-GB" sz="2400" dirty="0">
                <a:solidFill>
                  <a:srgbClr val="FFFF99"/>
                </a:solidFill>
              </a:rPr>
              <a:t>Misses subtlety in data (</a:t>
            </a:r>
            <a:r>
              <a:rPr lang="en-GB" sz="2400" dirty="0" err="1">
                <a:solidFill>
                  <a:srgbClr val="FFFF99"/>
                </a:solidFill>
              </a:rPr>
              <a:t>e.g</a:t>
            </a:r>
            <a:r>
              <a:rPr lang="en-GB" sz="2400" dirty="0">
                <a:solidFill>
                  <a:srgbClr val="FFFF99"/>
                </a:solidFill>
              </a:rPr>
              <a:t> [2.3, 4.5, 1.1, 9000] ranked the same as [2.3, 4.5, 1.1, 5] </a:t>
            </a:r>
            <a:r>
              <a:rPr lang="en-GB" sz="2400" dirty="0" smtClean="0">
                <a:solidFill>
                  <a:srgbClr val="FFFF99"/>
                </a:solidFill>
              </a:rPr>
              <a:t>).</a:t>
            </a:r>
            <a:endParaRPr lang="en-GB" sz="2800" dirty="0">
              <a:solidFill>
                <a:srgbClr val="FFFF99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4" t="32130" r="57475" b="24776"/>
          <a:stretch>
            <a:fillRect/>
          </a:stretch>
        </p:blipFill>
        <p:spPr bwMode="auto">
          <a:xfrm>
            <a:off x="4910138" y="2997200"/>
            <a:ext cx="423386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80975" y="3573463"/>
            <a:ext cx="5076825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 smtClean="0">
                <a:solidFill>
                  <a:srgbClr val="FFFF99"/>
                </a:solidFill>
              </a:rPr>
              <a:t>Does not </a:t>
            </a:r>
            <a:r>
              <a:rPr lang="en-GB" sz="2400" dirty="0">
                <a:solidFill>
                  <a:srgbClr val="FFFF99"/>
                </a:solidFill>
              </a:rPr>
              <a:t>quite measure same thing as Pearson’s </a:t>
            </a:r>
            <a:r>
              <a:rPr lang="en-GB" sz="2400" dirty="0" smtClean="0">
                <a:solidFill>
                  <a:srgbClr val="FFFF99"/>
                </a:solidFill>
              </a:rPr>
              <a:t>r.</a:t>
            </a:r>
            <a:endParaRPr lang="en-GB" sz="2400" dirty="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>
                <a:solidFill>
                  <a:srgbClr val="FFFF99"/>
                </a:solidFill>
              </a:rPr>
              <a:t>Latter closer to most peoples concept of </a:t>
            </a:r>
            <a:r>
              <a:rPr lang="en-GB" sz="2400" dirty="0" smtClean="0">
                <a:solidFill>
                  <a:srgbClr val="FFFF99"/>
                </a:solidFill>
              </a:rPr>
              <a:t>correlation.</a:t>
            </a:r>
            <a:endParaRPr lang="en-GB" sz="2400" dirty="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FFF99"/>
              </a:solidFill>
            </a:endParaRP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Ideally – use Pearson’s if data</a:t>
            </a:r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Is normally </a:t>
            </a:r>
            <a:r>
              <a:rPr lang="en-GB" sz="2400" dirty="0" smtClean="0"/>
              <a:t>distributed.</a:t>
            </a:r>
            <a:endParaRPr lang="en-GB" sz="2400" dirty="0"/>
          </a:p>
          <a:p>
            <a:pPr marL="903288" lvl="1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400" dirty="0">
              <a:solidFill>
                <a:srgbClr val="F2F2F2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>
              <a:solidFill>
                <a:srgbClr val="FFFF99"/>
              </a:solidFill>
            </a:endParaRPr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446088" indent="-4460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  <p:bldP spid="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PRACTICAL 6b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2800" dirty="0"/>
              <a:t>For the </a:t>
            </a:r>
            <a:r>
              <a:rPr lang="en-GB" sz="2800" dirty="0" err="1"/>
              <a:t>first_year_marks.csv</a:t>
            </a:r>
            <a:r>
              <a:rPr lang="en-GB" sz="2800" dirty="0"/>
              <a:t> dataset: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 dirty="0" smtClean="0"/>
              <a:t> Calculate </a:t>
            </a:r>
            <a:r>
              <a:rPr lang="en-GB" sz="2400" dirty="0"/>
              <a:t>r and p values using both Pearson’s and Spearman’s correlation </a:t>
            </a:r>
            <a:r>
              <a:rPr lang="en-GB" sz="2400" dirty="0" smtClean="0"/>
              <a:t>methodologies.</a:t>
            </a:r>
            <a:endParaRPr lang="en-GB" sz="2400" dirty="0"/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 dirty="0" smtClean="0"/>
              <a:t> Are </a:t>
            </a:r>
            <a:r>
              <a:rPr lang="en-GB" sz="2400" dirty="0"/>
              <a:t>these data correlated at all? If so is the correlation weak or strong?</a:t>
            </a:r>
          </a:p>
          <a:p>
            <a:pPr eaLnBrk="0" hangingPunct="0">
              <a:spcBef>
                <a:spcPct val="20000"/>
              </a:spcBef>
              <a:buFontTx/>
              <a:buAutoNum type="arabicPeriod"/>
            </a:pPr>
            <a:r>
              <a:rPr lang="en-GB" sz="2400" dirty="0" smtClean="0"/>
              <a:t> Plot </a:t>
            </a:r>
            <a:r>
              <a:rPr lang="en-GB" sz="2400" dirty="0"/>
              <a:t>histograms of each of the two variables, and overlay normal curves to the histograms – how well do they match?</a:t>
            </a:r>
          </a:p>
          <a:p>
            <a:pPr eaLnBrk="0" hangingPunct="0">
              <a:spcBef>
                <a:spcPct val="20000"/>
              </a:spcBef>
            </a:pPr>
            <a:r>
              <a:rPr lang="en-GB" sz="1800" dirty="0">
                <a:solidFill>
                  <a:srgbClr val="FFFF00"/>
                </a:solidFill>
              </a:rPr>
              <a:t>Method for overlaying normal curves:</a:t>
            </a:r>
          </a:p>
          <a:p>
            <a:pPr eaLnBrk="0" hangingPunct="0">
              <a:spcBef>
                <a:spcPct val="20000"/>
              </a:spcBef>
            </a:pPr>
            <a:r>
              <a:rPr lang="en-GB" sz="1800" dirty="0">
                <a:solidFill>
                  <a:srgbClr val="FFFF00"/>
                </a:solidFill>
              </a:rPr>
              <a:t>Work out mean and standard deviation for each distribution, use </a:t>
            </a:r>
            <a:r>
              <a:rPr lang="en-GB" sz="1800" dirty="0" err="1">
                <a:solidFill>
                  <a:srgbClr val="FFFF00"/>
                </a:solidFill>
              </a:rPr>
              <a:t>numpy</a:t>
            </a:r>
            <a:r>
              <a:rPr lang="en-GB" sz="1800" dirty="0">
                <a:solidFill>
                  <a:srgbClr val="FFFF00"/>
                </a:solidFill>
              </a:rPr>
              <a:t> </a:t>
            </a:r>
            <a:r>
              <a:rPr lang="en-GB" sz="1800" dirty="0" err="1">
                <a:solidFill>
                  <a:srgbClr val="FFFF00"/>
                </a:solidFill>
              </a:rPr>
              <a:t>linspace</a:t>
            </a:r>
            <a:r>
              <a:rPr lang="en-GB" sz="1800" dirty="0">
                <a:solidFill>
                  <a:srgbClr val="FFFF00"/>
                </a:solidFill>
              </a:rPr>
              <a:t> (see </a:t>
            </a:r>
            <a:r>
              <a:rPr lang="en-GB" sz="1800" dirty="0" err="1">
                <a:solidFill>
                  <a:srgbClr val="FFFF00"/>
                </a:solidFill>
              </a:rPr>
              <a:t>handout</a:t>
            </a:r>
            <a:r>
              <a:rPr lang="en-GB" sz="1800" dirty="0">
                <a:solidFill>
                  <a:srgbClr val="FFFF00"/>
                </a:solidFill>
              </a:rPr>
              <a:t>) to generate x values, then </a:t>
            </a:r>
            <a:r>
              <a:rPr lang="en-GB" sz="1800" dirty="0" err="1">
                <a:solidFill>
                  <a:srgbClr val="FFFF00"/>
                </a:solidFill>
              </a:rPr>
              <a:t>norm.pdf</a:t>
            </a:r>
            <a:r>
              <a:rPr lang="en-GB" sz="1800" dirty="0">
                <a:solidFill>
                  <a:srgbClr val="FFFF00"/>
                </a:solidFill>
              </a:rPr>
              <a:t> (see </a:t>
            </a:r>
            <a:r>
              <a:rPr lang="en-GB" sz="1800" dirty="0" err="1">
                <a:solidFill>
                  <a:srgbClr val="FFFF00"/>
                </a:solidFill>
              </a:rPr>
              <a:t>handout</a:t>
            </a:r>
            <a:r>
              <a:rPr lang="en-GB" sz="1800" dirty="0">
                <a:solidFill>
                  <a:srgbClr val="FFFF00"/>
                </a:solidFill>
              </a:rPr>
              <a:t>) to generate the y values. To plot this over the histogram just call </a:t>
            </a:r>
            <a:r>
              <a:rPr lang="en-GB" sz="1800" i="1" dirty="0">
                <a:solidFill>
                  <a:srgbClr val="FFFF00"/>
                </a:solidFill>
              </a:rPr>
              <a:t>plot</a:t>
            </a:r>
            <a:r>
              <a:rPr lang="en-GB" sz="1800" dirty="0">
                <a:solidFill>
                  <a:srgbClr val="FFFF00"/>
                </a:solidFill>
              </a:rPr>
              <a:t> after calling </a:t>
            </a:r>
            <a:r>
              <a:rPr lang="en-GB" sz="1800" i="1" dirty="0">
                <a:solidFill>
                  <a:srgbClr val="FFFF00"/>
                </a:solidFill>
              </a:rPr>
              <a:t>hist</a:t>
            </a:r>
            <a:r>
              <a:rPr lang="en-GB" sz="1800" dirty="0">
                <a:solidFill>
                  <a:srgbClr val="FFFF00"/>
                </a:solidFill>
              </a:rPr>
              <a:t>. Note that the histogram will need to be ‘normalised’ (have it’s vertical scale turned into probabilities) for overlay of distribution to work properly – use the </a:t>
            </a:r>
            <a:r>
              <a:rPr lang="en-GB" sz="1800" i="1" dirty="0">
                <a:solidFill>
                  <a:srgbClr val="FFFF00"/>
                </a:solidFill>
              </a:rPr>
              <a:t>normed=True</a:t>
            </a:r>
            <a:r>
              <a:rPr lang="en-GB" sz="1800" dirty="0">
                <a:solidFill>
                  <a:srgbClr val="FFFF00"/>
                </a:solidFill>
              </a:rPr>
              <a:t> </a:t>
            </a:r>
            <a:r>
              <a:rPr lang="en-GB" sz="1800" dirty="0" err="1">
                <a:solidFill>
                  <a:srgbClr val="FFFF00"/>
                </a:solidFill>
              </a:rPr>
              <a:t>kwarg</a:t>
            </a:r>
            <a:r>
              <a:rPr lang="en-GB" sz="1800" dirty="0">
                <a:solidFill>
                  <a:srgbClr val="FFFF00"/>
                </a:solidFill>
              </a:rPr>
              <a:t> for the </a:t>
            </a:r>
            <a:r>
              <a:rPr lang="en-GB" sz="1800" i="1" dirty="0" err="1">
                <a:solidFill>
                  <a:srgbClr val="FFFF00"/>
                </a:solidFill>
              </a:rPr>
              <a:t>hist</a:t>
            </a:r>
            <a:r>
              <a:rPr lang="en-GB" sz="1800" i="1" dirty="0">
                <a:solidFill>
                  <a:srgbClr val="FFFF00"/>
                </a:solidFill>
              </a:rPr>
              <a:t> </a:t>
            </a:r>
            <a:r>
              <a:rPr lang="en-GB" sz="1800" dirty="0">
                <a:solidFill>
                  <a:srgbClr val="FFFF00"/>
                </a:solidFill>
              </a:rPr>
              <a:t>function – see </a:t>
            </a:r>
            <a:r>
              <a:rPr lang="en-GB" sz="1800" dirty="0" err="1">
                <a:solidFill>
                  <a:srgbClr val="FFFF00"/>
                </a:solidFill>
              </a:rPr>
              <a:t>handout</a:t>
            </a:r>
            <a:r>
              <a:rPr lang="en-GB" sz="1800" dirty="0">
                <a:solidFill>
                  <a:srgbClr val="FFFF00"/>
                </a:solidFill>
              </a:rPr>
              <a:t> from last session.</a:t>
            </a:r>
            <a:endParaRPr lang="en-GB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So far have looked at </a:t>
            </a:r>
            <a:r>
              <a:rPr lang="en-GB" sz="2800" i="1" dirty="0" err="1"/>
              <a:t>univariate</a:t>
            </a:r>
            <a:r>
              <a:rPr lang="en-GB" sz="2800" i="1" dirty="0"/>
              <a:t> </a:t>
            </a:r>
            <a:r>
              <a:rPr lang="en-GB" sz="2800" dirty="0"/>
              <a:t>statistics – one variable forming one </a:t>
            </a:r>
            <a:r>
              <a:rPr lang="en-GB" sz="2800" dirty="0" smtClean="0"/>
              <a:t>distribution.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i="1" dirty="0"/>
              <a:t>Bivariate</a:t>
            </a:r>
            <a:r>
              <a:rPr lang="en-GB" sz="2800" dirty="0"/>
              <a:t> statistics looks at two </a:t>
            </a:r>
            <a:r>
              <a:rPr lang="en-GB" sz="2800" dirty="0" smtClean="0"/>
              <a:t>variables: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800" dirty="0" smtClean="0">
                <a:solidFill>
                  <a:srgbClr val="FFFF99"/>
                </a:solidFill>
              </a:rPr>
              <a:t>Total Organic Carbon (TOC) of </a:t>
            </a:r>
            <a:r>
              <a:rPr lang="en-GB" sz="2800" dirty="0">
                <a:solidFill>
                  <a:srgbClr val="FFFF99"/>
                </a:solidFill>
              </a:rPr>
              <a:t>rock sample AND fossil </a:t>
            </a:r>
            <a:r>
              <a:rPr lang="en-GB" sz="2800" dirty="0" smtClean="0">
                <a:solidFill>
                  <a:srgbClr val="FFFF99"/>
                </a:solidFill>
              </a:rPr>
              <a:t>diversity.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Idea is to look for relationship between variables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	</a:t>
            </a:r>
            <a:r>
              <a:rPr lang="en-GB" sz="2800" dirty="0" smtClean="0">
                <a:solidFill>
                  <a:srgbClr val="FFFF99"/>
                </a:solidFill>
              </a:rPr>
              <a:t>Is </a:t>
            </a:r>
            <a:r>
              <a:rPr lang="en-GB" sz="2800" dirty="0">
                <a:solidFill>
                  <a:srgbClr val="FFFF99"/>
                </a:solidFill>
              </a:rPr>
              <a:t>fossil diversity lower when </a:t>
            </a:r>
            <a:r>
              <a:rPr lang="en-GB" sz="2800" dirty="0" smtClean="0">
                <a:solidFill>
                  <a:srgbClr val="FFFF99"/>
                </a:solidFill>
              </a:rPr>
              <a:t>TOC </a:t>
            </a:r>
            <a:r>
              <a:rPr lang="en-GB" sz="2800" dirty="0">
                <a:solidFill>
                  <a:srgbClr val="FFFF99"/>
                </a:solidFill>
              </a:rPr>
              <a:t>higher?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If we can show there is a relationship, we can start to look for possible causes</a:t>
            </a:r>
            <a:r>
              <a:rPr lang="en-GB" sz="2800" dirty="0" smtClean="0"/>
              <a:t>!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To study bivariate problems visually we use scatter plots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BIVARIATE STATISTICS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7092950" y="1052513"/>
            <a:ext cx="1906588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Does Dorset fieldwork mark predict overall year performance?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Scatter plot of two </a:t>
            </a:r>
            <a:r>
              <a:rPr lang="en-GB" sz="1600" dirty="0" smtClean="0"/>
              <a:t>variables.</a:t>
            </a: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/>
              <a:t>Shows relationship visually – </a:t>
            </a:r>
            <a:r>
              <a:rPr lang="en-GB" sz="1600" dirty="0">
                <a:solidFill>
                  <a:srgbClr val="FFFF00"/>
                </a:solidFill>
              </a:rPr>
              <a:t>no strong </a:t>
            </a:r>
            <a:r>
              <a:rPr lang="en-GB" sz="1600" dirty="0" smtClean="0">
                <a:solidFill>
                  <a:srgbClr val="FFFF00"/>
                </a:solidFill>
              </a:rPr>
              <a:t>relationship.</a:t>
            </a:r>
            <a:endParaRPr lang="en-GB" sz="1600" dirty="0">
              <a:solidFill>
                <a:srgbClr val="FFFF00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6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600" dirty="0">
                <a:solidFill>
                  <a:srgbClr val="FFC000"/>
                </a:solidFill>
              </a:rPr>
              <a:t>Are these two variables actually independent?</a:t>
            </a:r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endParaRPr lang="en-GB" sz="1400" dirty="0"/>
          </a:p>
          <a:p>
            <a:pPr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1400" dirty="0"/>
              <a:t>			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GB" sz="3600" b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charset="0"/>
              </a:rPr>
              <a:t>EXAMPLE – STUDENT MARKS</a:t>
            </a:r>
            <a:endParaRPr lang="en-US" sz="3600" b="0">
              <a:effectLst>
                <a:outerShdw blurRad="38100" dist="38100" dir="2700000" algn="tl">
                  <a:srgbClr val="808080"/>
                </a:outerShdw>
              </a:effectLst>
              <a:latin typeface="Cooper Black" charset="0"/>
            </a:endParaRPr>
          </a:p>
        </p:txBody>
      </p:sp>
      <p:pic>
        <p:nvPicPr>
          <p:cNvPr id="4101" name="Picture 2" descr="D:\Teaching\Computing Skills for Geologists\2011\S6 - Bivariate Stats\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6668" r="7597" b="9573"/>
          <a:stretch>
            <a:fillRect/>
          </a:stretch>
        </p:blipFill>
        <p:spPr bwMode="auto">
          <a:xfrm>
            <a:off x="107950" y="908050"/>
            <a:ext cx="682625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Common thing to do with bivariate data is to model it mathematically – fit a line to it (‘regression’</a:t>
            </a:r>
            <a:r>
              <a:rPr lang="en-GB" sz="2800" dirty="0" smtClean="0"/>
              <a:t>).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Not appropriate if weak relationship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LINEAR REGRESSION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5" name="Picture 2" descr="D:\Teaching\Computing Skills for Geologists\2011\S6 - Bivariate Stats\F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6668" r="7597" b="9573"/>
          <a:stretch>
            <a:fillRect/>
          </a:stretch>
        </p:blipFill>
        <p:spPr bwMode="auto">
          <a:xfrm>
            <a:off x="5076825" y="2708275"/>
            <a:ext cx="3973513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276475"/>
            <a:ext cx="52197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But a sensible thing to do if variables closely linked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Can use line as a model to predict one variable from the </a:t>
            </a:r>
            <a:r>
              <a:rPr lang="en-GB" sz="2800" dirty="0" smtClean="0"/>
              <a:t>other.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 smtClean="0"/>
              <a:t>Can also </a:t>
            </a:r>
            <a:r>
              <a:rPr lang="en-GB" sz="2800" dirty="0"/>
              <a:t>fit complex </a:t>
            </a:r>
            <a:r>
              <a:rPr lang="en-GB" sz="2800" dirty="0" smtClean="0"/>
              <a:t>curves.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Will just look at fitting straight lines – linear </a:t>
            </a:r>
            <a:r>
              <a:rPr lang="en-GB" sz="2800" dirty="0" smtClean="0"/>
              <a:t>regression.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6" t="23517" r="26843" b="32620"/>
          <a:stretch>
            <a:fillRect/>
          </a:stretch>
        </p:blipFill>
        <p:spPr bwMode="auto">
          <a:xfrm>
            <a:off x="4946650" y="2708275"/>
            <a:ext cx="41973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6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Can just draw a line by eye... 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... but better to work it out </a:t>
            </a:r>
            <a:r>
              <a:rPr lang="en-GB" sz="2800" dirty="0" smtClean="0"/>
              <a:t>mathematically.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LINEAR REGRESSION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lum bright="-3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6" t="23517" r="26843" b="32620"/>
          <a:stretch>
            <a:fillRect/>
          </a:stretch>
        </p:blipFill>
        <p:spPr bwMode="auto">
          <a:xfrm>
            <a:off x="4946650" y="1844675"/>
            <a:ext cx="41973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flipV="1">
            <a:off x="6443663" y="2205038"/>
            <a:ext cx="2232025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1989138"/>
            <a:ext cx="48593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Many mathematical methods exist to find the best fitting </a:t>
            </a:r>
            <a:r>
              <a:rPr lang="en-GB" sz="2400" dirty="0" smtClean="0"/>
              <a:t>line.</a:t>
            </a:r>
            <a:endParaRPr lang="en-GB" sz="2400" dirty="0"/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By far most widely used is ‘least squares’ </a:t>
            </a:r>
            <a:r>
              <a:rPr lang="en-GB" sz="2400" dirty="0" smtClean="0"/>
              <a:t>method - minimises </a:t>
            </a:r>
            <a:r>
              <a:rPr lang="en-GB" sz="2400" dirty="0"/>
              <a:t>sum of squares of vertical </a:t>
            </a:r>
            <a:r>
              <a:rPr lang="en-GB" sz="2400" dirty="0" smtClean="0"/>
              <a:t>errors.</a:t>
            </a:r>
            <a:endParaRPr lang="en-GB" sz="24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5157788"/>
            <a:ext cx="91440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Compute in Python with </a:t>
            </a:r>
            <a:r>
              <a:rPr lang="en-GB" sz="2400" i="1" dirty="0" err="1"/>
              <a:t>scipy.stats.linregress</a:t>
            </a:r>
            <a:r>
              <a:rPr lang="en-GB" sz="2400" dirty="0"/>
              <a:t> function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400" dirty="0"/>
              <a:t>Returns </a:t>
            </a:r>
            <a:r>
              <a:rPr lang="en-GB" sz="2400" dirty="0" smtClean="0"/>
              <a:t>the slope (s) </a:t>
            </a:r>
            <a:r>
              <a:rPr lang="en-GB" sz="2400" dirty="0"/>
              <a:t>and </a:t>
            </a:r>
            <a:r>
              <a:rPr lang="en-GB" sz="2400" dirty="0" smtClean="0"/>
              <a:t>intercept (c) for the equation of the line y </a:t>
            </a:r>
            <a:r>
              <a:rPr lang="en-GB" sz="2400" dirty="0"/>
              <a:t>= </a:t>
            </a:r>
            <a:r>
              <a:rPr lang="en-GB" sz="2400" i="1" dirty="0"/>
              <a:t>m</a:t>
            </a:r>
            <a:r>
              <a:rPr lang="en-GB" sz="2400" dirty="0"/>
              <a:t>x + </a:t>
            </a:r>
            <a:r>
              <a:rPr lang="en-GB" sz="2400" i="1" dirty="0"/>
              <a:t>c</a:t>
            </a:r>
          </a:p>
          <a:p>
            <a:pPr marL="266700" indent="-266700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2" autoUpdateAnimBg="0"/>
      <p:bldP spid="10" grpId="0" build="p" bldLvl="2" autoUpdateAnimBg="0"/>
      <p:bldP spid="1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754313"/>
            <a:ext cx="9144000" cy="2474912"/>
            <a:chOff x="46" y="1616"/>
            <a:chExt cx="5760" cy="952"/>
          </a:xfrm>
        </p:grpSpPr>
        <p:sp>
          <p:nvSpPr>
            <p:cNvPr id="7175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charset="0"/>
                </a:rPr>
                <a:t>SESSION 6</a:t>
              </a:r>
              <a:endParaRPr lang="en-GB" sz="4000">
                <a:effectLst>
                  <a:outerShdw blurRad="38100" dist="38100" dir="2700000" algn="tl">
                    <a:srgbClr val="808080"/>
                  </a:outerShdw>
                </a:effectLst>
                <a:latin typeface="Arial Black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4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DEMONSTRATION – 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GB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PLOTTING A SCATTER PLOT IN PYTHON</a:t>
              </a:r>
              <a:endParaRPr 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549275"/>
            <a:ext cx="9144001" cy="1511300"/>
            <a:chOff x="-23" y="346"/>
            <a:chExt cx="5760" cy="952"/>
          </a:xfrm>
        </p:grpSpPr>
        <p:sp>
          <p:nvSpPr>
            <p:cNvPr id="7173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6513" y="2060575"/>
            <a:ext cx="9144000" cy="4321175"/>
            <a:chOff x="46" y="1616"/>
            <a:chExt cx="5760" cy="952"/>
          </a:xfrm>
        </p:grpSpPr>
        <p:sp>
          <p:nvSpPr>
            <p:cNvPr id="8199" name="Rectangle 30"/>
            <p:cNvSpPr>
              <a:spLocks noChangeArrowheads="1"/>
            </p:cNvSpPr>
            <p:nvPr/>
          </p:nvSpPr>
          <p:spPr bwMode="auto">
            <a:xfrm>
              <a:off x="249" y="161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1" name="Rectangle 13"/>
            <p:cNvSpPr>
              <a:spLocks noChangeArrowheads="1"/>
            </p:cNvSpPr>
            <p:nvPr/>
          </p:nvSpPr>
          <p:spPr bwMode="auto">
            <a:xfrm>
              <a:off x="46" y="1685"/>
              <a:ext cx="5760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effectLst>
                    <a:outerShdw blurRad="38100" dist="38100" dir="2700000" algn="tl">
                      <a:srgbClr val="808080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SESSION 6</a:t>
              </a:r>
              <a:endParaRPr lang="en-GB" sz="4000" dirty="0">
                <a:effectLst>
                  <a:outerShdw blurRad="38100" dist="38100" dir="2700000" algn="tl">
                    <a:srgbClr val="808080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4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PRACTICAL 6a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PLOT BRACHIOPOD BIOMETRIC </a:t>
              </a:r>
              <a:r>
                <a:rPr lang="en-GB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DATA</a:t>
              </a:r>
            </a:p>
            <a:p>
              <a:pPr algn="ctr" eaLnBrk="0" hangingPunct="0">
                <a:lnSpc>
                  <a:spcPct val="120000"/>
                </a:lnSpc>
                <a:defRPr/>
              </a:pPr>
              <a:r>
                <a:rPr lang="en-GB" sz="2400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pitchFamily="34" charset="0"/>
                  <a:ea typeface="+mn-ea"/>
                  <a:cs typeface="+mn-cs"/>
                </a:rPr>
                <a:t> </a:t>
              </a:r>
              <a:endParaRPr lang="en-US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-36513" y="44450"/>
            <a:ext cx="9144001" cy="1511300"/>
            <a:chOff x="-23" y="346"/>
            <a:chExt cx="5760" cy="952"/>
          </a:xfrm>
        </p:grpSpPr>
        <p:sp>
          <p:nvSpPr>
            <p:cNvPr id="8197" name="Rectangle 32"/>
            <p:cNvSpPr>
              <a:spLocks noChangeArrowheads="1"/>
            </p:cNvSpPr>
            <p:nvPr/>
          </p:nvSpPr>
          <p:spPr bwMode="invGray">
            <a:xfrm>
              <a:off x="158" y="346"/>
              <a:ext cx="5353" cy="952"/>
            </a:xfrm>
            <a:prstGeom prst="rect">
              <a:avLst/>
            </a:prstGeom>
            <a:solidFill>
              <a:schemeClr val="accent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20000"/>
                </a:spcBef>
              </a:pPr>
              <a:endParaRPr lang="en-GB"/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invGray">
            <a:xfrm>
              <a:off x="-23" y="543"/>
              <a:ext cx="576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ESE 2.19: GRAPHICS AND</a:t>
              </a:r>
            </a:p>
            <a:p>
              <a:pPr algn="ctr" eaLnBrk="0" hangingPunct="0"/>
              <a:r>
                <a:rPr lang="en-US" sz="3800" b="0">
                  <a:solidFill>
                    <a:srgbClr val="66FF3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Black" charset="0"/>
                </a:rPr>
                <a:t>STATS FOR GEOSCIENTISTS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Plotting a scatter diagram gives a visual feel for how well two variables are related, or </a:t>
            </a:r>
            <a:r>
              <a:rPr lang="en-GB" sz="2800" i="1" dirty="0" smtClean="0"/>
              <a:t>correlated.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Correlation can also be defined mathematically</a:t>
            </a:r>
          </a:p>
          <a:p>
            <a:pPr marL="1271588" lvl="1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FFFF99"/>
                </a:solidFill>
              </a:rPr>
              <a:t>Correlation coefficients (</a:t>
            </a:r>
            <a:r>
              <a:rPr lang="en-GB" sz="2800" dirty="0" err="1">
                <a:solidFill>
                  <a:srgbClr val="FFFF99"/>
                </a:solidFill>
              </a:rPr>
              <a:t>r-values</a:t>
            </a:r>
            <a:r>
              <a:rPr lang="en-GB" sz="2800" dirty="0">
                <a:solidFill>
                  <a:srgbClr val="FFFF99"/>
                </a:solidFill>
              </a:rPr>
              <a:t>) range -1 to 1</a:t>
            </a: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pic>
        <p:nvPicPr>
          <p:cNvPr id="30763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6" t="35510" r="22044" b="37399"/>
          <a:stretch>
            <a:fillRect/>
          </a:stretch>
        </p:blipFill>
        <p:spPr bwMode="auto">
          <a:xfrm>
            <a:off x="5940425" y="3068638"/>
            <a:ext cx="3384550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2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4" t="28349" r="10620" b="48970"/>
          <a:stretch>
            <a:fillRect/>
          </a:stretch>
        </p:blipFill>
        <p:spPr bwMode="auto">
          <a:xfrm>
            <a:off x="0" y="3068638"/>
            <a:ext cx="6011863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44463" y="5445125"/>
            <a:ext cx="2843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+ve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0.7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3276600" y="5445125"/>
            <a:ext cx="28432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-ve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-0.7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300788" y="5445125"/>
            <a:ext cx="28432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No correlation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R ~ 0.0</a:t>
            </a:r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7282" grpId="0" build="p" bldLvl="5"/>
      <p:bldP spid="50" grpId="0" build="p" bldLvl="5"/>
      <p:bldP spid="51" grpId="0" build="p" bldLvl="5"/>
      <p:bldP spid="52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720725"/>
            <a:ext cx="91440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/>
              <a:t>			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0"/>
            <a:ext cx="9151938" cy="692150"/>
          </a:xfrm>
          <a:prstGeom prst="rect">
            <a:avLst/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270000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24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77284" name="Rectangle 4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GB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oper Black" pitchFamily="18" charset="0"/>
                <a:ea typeface="+mn-ea"/>
                <a:cs typeface="+mn-cs"/>
              </a:rPr>
              <a:t>CORRELATION</a:t>
            </a:r>
            <a:endParaRPr lang="en-US" sz="3600" b="0" dirty="0">
              <a:effectLst>
                <a:outerShdw blurRad="38100" dist="38100" dir="2700000" algn="tl">
                  <a:srgbClr val="808080"/>
                </a:outerShdw>
              </a:effectLst>
              <a:latin typeface="Cooper Black" pitchFamily="18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765175"/>
            <a:ext cx="91440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Two commonly used methods for calculating correlation </a:t>
            </a:r>
            <a:r>
              <a:rPr lang="en-GB" sz="2800" dirty="0" smtClean="0"/>
              <a:t>coefficients: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Pearson Product-moment Correlation </a:t>
            </a:r>
            <a:r>
              <a:rPr lang="en-GB" sz="2800" dirty="0" smtClean="0">
                <a:solidFill>
                  <a:srgbClr val="FFFF99"/>
                </a:solidFill>
              </a:rPr>
              <a:t>Coefficient.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r>
              <a:rPr lang="en-GB" sz="2800" dirty="0">
                <a:solidFill>
                  <a:srgbClr val="FFFF99"/>
                </a:solidFill>
              </a:rPr>
              <a:t>Spearman’s Rank Correlation </a:t>
            </a:r>
            <a:r>
              <a:rPr lang="en-GB" sz="2800" dirty="0" smtClean="0">
                <a:solidFill>
                  <a:srgbClr val="FFFF99"/>
                </a:solidFill>
              </a:rPr>
              <a:t>Coefficient.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To explain them and the differences between them we need to cover a few more basic concepts</a:t>
            </a:r>
            <a:r>
              <a:rPr lang="en-GB" sz="2800" dirty="0" smtClean="0"/>
              <a:t>.</a:t>
            </a: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 dirty="0" smtClean="0">
                <a:solidFill>
                  <a:srgbClr val="FFFF99"/>
                </a:solidFill>
              </a:rPr>
              <a:t>Probability.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 dirty="0">
                <a:solidFill>
                  <a:srgbClr val="FFFF99"/>
                </a:solidFill>
              </a:rPr>
              <a:t>Normal </a:t>
            </a:r>
            <a:r>
              <a:rPr lang="en-GB" sz="2800" dirty="0" smtClean="0">
                <a:solidFill>
                  <a:srgbClr val="FFFF99"/>
                </a:solidFill>
              </a:rPr>
              <a:t>distributions.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AutoNum type="arabicPeriod"/>
            </a:pPr>
            <a:r>
              <a:rPr lang="en-GB" sz="2800" dirty="0">
                <a:solidFill>
                  <a:srgbClr val="FFFF99"/>
                </a:solidFill>
              </a:rPr>
              <a:t>Parametric </a:t>
            </a:r>
            <a:r>
              <a:rPr lang="en-GB" sz="2800" dirty="0" err="1">
                <a:solidFill>
                  <a:srgbClr val="FFFF99"/>
                </a:solidFill>
              </a:rPr>
              <a:t>vs</a:t>
            </a:r>
            <a:r>
              <a:rPr lang="en-GB" sz="2800" dirty="0">
                <a:solidFill>
                  <a:srgbClr val="FFFF99"/>
                </a:solidFill>
              </a:rPr>
              <a:t> non-parametric </a:t>
            </a:r>
            <a:r>
              <a:rPr lang="en-GB" sz="2800" dirty="0" smtClean="0">
                <a:solidFill>
                  <a:srgbClr val="FFFF99"/>
                </a:solidFill>
              </a:rPr>
              <a:t>statistics.</a:t>
            </a: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  <a:buFontTx/>
              <a:buChar char="-"/>
            </a:pPr>
            <a:endParaRPr lang="en-GB" sz="2800" dirty="0">
              <a:solidFill>
                <a:srgbClr val="FFFF99"/>
              </a:solidFill>
            </a:endParaRPr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endParaRPr lang="en-GB" sz="2800" dirty="0"/>
          </a:p>
          <a:p>
            <a:pPr marL="814388" indent="-814388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GB" sz="2800" dirty="0"/>
              <a:t>			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39169</TotalTime>
  <Words>1408</Words>
  <Application>Microsoft Macintosh PowerPoint</Application>
  <PresentationFormat>On-screen Show (4:3)</PresentationFormat>
  <Paragraphs>329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Arial Black</vt:lpstr>
      <vt:lpstr>Cooper Black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Bivariate</dc:title>
  <dc:creator>Mark Sutton</dc:creator>
  <cp:keywords>Tag shmag</cp:keywords>
  <cp:lastModifiedBy>Gerard Gorman</cp:lastModifiedBy>
  <cp:revision>568</cp:revision>
  <cp:lastPrinted>2014-05-01T13:52:52Z</cp:lastPrinted>
  <dcterms:created xsi:type="dcterms:W3CDTF">2000-02-15T10:41:31Z</dcterms:created>
  <dcterms:modified xsi:type="dcterms:W3CDTF">2015-05-07T13:55:52Z</dcterms:modified>
</cp:coreProperties>
</file>