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1" r:id="rId2"/>
    <p:sldId id="577" r:id="rId3"/>
    <p:sldId id="578" r:id="rId4"/>
    <p:sldId id="581" r:id="rId5"/>
    <p:sldId id="582" r:id="rId6"/>
    <p:sldId id="579" r:id="rId7"/>
    <p:sldId id="580" r:id="rId8"/>
    <p:sldId id="583" r:id="rId9"/>
    <p:sldId id="584" r:id="rId10"/>
    <p:sldId id="586" r:id="rId11"/>
    <p:sldId id="585" r:id="rId12"/>
    <p:sldId id="588" r:id="rId13"/>
    <p:sldId id="587" r:id="rId14"/>
    <p:sldId id="589" r:id="rId15"/>
    <p:sldId id="590" r:id="rId16"/>
    <p:sldId id="591" r:id="rId17"/>
    <p:sldId id="592" r:id="rId18"/>
    <p:sldId id="593" r:id="rId19"/>
    <p:sldId id="595" r:id="rId20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 autoAdjust="0"/>
  </p:normalViewPr>
  <p:slideViewPr>
    <p:cSldViewPr>
      <p:cViewPr>
        <p:scale>
          <a:sx n="100" d="100"/>
          <a:sy n="100" d="100"/>
        </p:scale>
        <p:origin x="-2056" y="-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120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28FC3701-632D-1742-8A28-9BDBF1C89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3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2075" y="3371850"/>
            <a:ext cx="74993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BE2C6DF5-FFC2-FD4F-B888-6E082D57C1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147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880D6A-19DA-444D-B6FD-517D58489DE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155D9D8-33D8-DE4E-BAE8-2240C976BC7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66B2A1-3C64-B84D-AE6F-ADEFF87839D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F2354B-9756-F445-B600-43D92FB697D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549A49D-EC91-4246-96CD-577ED4989B0B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7CCB7B-543B-EE43-8115-94FFEE52FB8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3FF9015-4652-8345-A4AE-20F64586E12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17056C4-9057-294C-AFAB-8F26BF0EDC8C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5D1533-5341-4C47-91CE-FC70E4F79B83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49703-E8A7-AF4D-982D-C6A97A9C7CB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E2DA30-C1FC-4646-B488-A562BAD3BE3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53D89E-59EA-F44C-92D3-0B5E612EF3B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A19E1CD-B631-3D40-9F38-45872B3BE9D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201C1BF-BD91-094B-83EB-B11F9AAA5C1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DB4F9-CC18-F145-B804-F82AD650D0A1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32052D-08AE-E241-A2A1-EE901A54E989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3F7D174-A2EF-3F41-B347-9E3E53AE6EC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4E3204-958D-174E-87C2-8AA70E5603E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7945B7-68D3-1346-97BB-AD58119CA5F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F99B1-0550-C04D-8A38-2B9DA2DDF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0020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E41F0-DF2D-5541-9B78-CF7662DD42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7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6364B-C043-AF4B-B93B-F1BB46FCC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07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B0687-83A8-6A4A-A85F-EA26496D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34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74BAF-2361-2C4E-B883-44082576E9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9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81EB-6EB3-F445-9020-E5B3DCB94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743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EEA31-2400-574E-8B53-DDA012C43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2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58BC4-8BBD-2642-B605-15595320B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47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B37B2-ADB4-8E4F-8705-FD9540FC9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967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316C5-7DB8-EB42-81AF-DA0D5DF18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45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CB43A-790E-0B40-B8C5-FD798C3212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1017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63493CE7-98ED-5C44-A61C-B975480B23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SESSION 6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BIVARIATE STATISTICS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AND SCATTER-PLOTS</a:t>
              </a:r>
              <a:endPara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MATHEMATICAL PROBABILITY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Probability (p) of an </a:t>
            </a:r>
            <a:r>
              <a:rPr lang="en-GB" sz="2800" i="1" u="sng"/>
              <a:t>event</a:t>
            </a:r>
            <a:r>
              <a:rPr lang="en-GB" sz="2800"/>
              <a:t> occurring defined as value 0-1 – 0 = never occurs, 1 = always occurs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99"/>
                </a:solidFill>
              </a:rPr>
              <a:t>Example - dice-throwing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00"/>
                </a:solidFill>
              </a:rPr>
              <a:t>Probability of throwing a 6 in one die throw = 0.167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00"/>
                </a:solidFill>
              </a:rPr>
              <a:t>Probability of all possible outcomes will sum to 1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1" b="19785"/>
          <a:stretch>
            <a:fillRect/>
          </a:stretch>
        </p:blipFill>
        <p:spPr bwMode="auto">
          <a:xfrm>
            <a:off x="1042988" y="2420938"/>
            <a:ext cx="6913562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PROBABILITY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When we try to determine whether e.g. two variables are related talk in terms of </a:t>
            </a:r>
            <a:r>
              <a:rPr lang="en-GB" sz="2400" i="1"/>
              <a:t>probability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00"/>
                </a:solidFill>
              </a:rPr>
              <a:t>Possible </a:t>
            </a:r>
            <a:r>
              <a:rPr lang="en-GB" sz="2400" i="1">
                <a:solidFill>
                  <a:srgbClr val="FFFF00"/>
                </a:solidFill>
              </a:rPr>
              <a:t>any</a:t>
            </a:r>
            <a:r>
              <a:rPr lang="en-GB" sz="2400">
                <a:solidFill>
                  <a:srgbClr val="FFFF00"/>
                </a:solidFill>
              </a:rPr>
              <a:t> apparent relationship is chance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00"/>
                </a:solidFill>
              </a:rPr>
              <a:t>Try to work out how unlikely this is – as a </a:t>
            </a:r>
            <a:r>
              <a:rPr lang="en-GB" sz="2400" i="1">
                <a:solidFill>
                  <a:srgbClr val="FFFF00"/>
                </a:solidFill>
              </a:rPr>
              <a:t>p</a:t>
            </a:r>
            <a:r>
              <a:rPr lang="en-GB" sz="2400">
                <a:solidFill>
                  <a:srgbClr val="FFFF00"/>
                </a:solidFill>
              </a:rPr>
              <a:t> value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Also used in </a:t>
            </a:r>
            <a:r>
              <a:rPr lang="en-GB" sz="2400" i="1"/>
              <a:t>probability-distribution</a:t>
            </a:r>
            <a:r>
              <a:rPr lang="en-GB" sz="2400"/>
              <a:t> diagrams</a:t>
            </a:r>
            <a:endParaRPr lang="en-GB" sz="2400" i="1"/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13341" r="10686" b="4390"/>
          <a:stretch>
            <a:fillRect/>
          </a:stretch>
        </p:blipFill>
        <p:spPr bwMode="auto">
          <a:xfrm>
            <a:off x="179388" y="3141663"/>
            <a:ext cx="46799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3800" y="2997200"/>
            <a:ext cx="40687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rgbClr val="FFFF99"/>
                </a:solidFill>
              </a:rPr>
              <a:t>Summary of how some variable is distributed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rgbClr val="FFFF99"/>
                </a:solidFill>
              </a:rPr>
              <a:t>Y axis ‘probability of sampling’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rgbClr val="FFFF99"/>
                </a:solidFill>
              </a:rPr>
              <a:t>Can’t talk about probability of getting a particular value </a:t>
            </a:r>
            <a:r>
              <a:rPr lang="en-GB" sz="2000">
                <a:solidFill>
                  <a:srgbClr val="FFC000"/>
                </a:solidFill>
              </a:rPr>
              <a:t>(why not?</a:t>
            </a:r>
            <a:r>
              <a:rPr lang="en-GB" sz="2000">
                <a:solidFill>
                  <a:srgbClr val="FFFF99"/>
                </a:solidFill>
              </a:rPr>
              <a:t>)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rgbClr val="FFFF99"/>
                </a:solidFill>
              </a:rPr>
              <a:t>But probability of value &lt; x makes sense - given by area to left of x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rgbClr val="FFFF99"/>
                </a:solidFill>
              </a:rPr>
              <a:t>[Integral of curve = 1 – why?]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2124075" y="5084763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PROBABILITY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Histograms of samples are ways of getting at underlying probability distributions of populations</a:t>
            </a:r>
            <a:endParaRPr lang="en-GB" sz="2400" i="1" dirty="0">
              <a:latin typeface="Arial" pitchFamily="34" charset="0"/>
              <a:ea typeface="+mn-ea"/>
              <a:cs typeface="+mn-cs"/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i="1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			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01992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Many real-world distributions approximate a ‘bell-shape’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This shape is known as a </a:t>
            </a:r>
            <a:r>
              <a:rPr lang="en-GB" sz="2400" i="1"/>
              <a:t>Normal </a:t>
            </a:r>
            <a:r>
              <a:rPr lang="en-GB" sz="2400"/>
              <a:t>or </a:t>
            </a:r>
            <a:r>
              <a:rPr lang="en-GB" sz="2400" i="1"/>
              <a:t>Gaussian </a:t>
            </a:r>
            <a:r>
              <a:rPr lang="en-GB" sz="2400"/>
              <a:t>distribution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Very important in statistics!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32025"/>
            <a:ext cx="6494462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Normal distribution defined mathematically as: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σ = standard deviation , μ = mean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You don’t need to know the formula – but do need to know it only depends on mean and standard deviation!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209675"/>
            <a:ext cx="4757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2276475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Calibri"/>
                <a:ea typeface="+mn-ea"/>
                <a:cs typeface="Calibri"/>
              </a:rPr>
              <a:t> </a:t>
            </a: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i="1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			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040188"/>
            <a:ext cx="3240088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24313"/>
            <a:ext cx="33845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  <p:bldP spid="1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Normal distributions are important as a lot of inferential statistical methods assume distributions are normal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No real-world distribution is completely normal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Many people assume deviations from normal are minor – this can be problematic!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6082" name="Picture 2" descr="D:\Teaching\Computing Skills for Geologists\2011\S6 - Bivariate Stat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997200"/>
            <a:ext cx="5043487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148263" y="3068638"/>
            <a:ext cx="39957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99"/>
                </a:solidFill>
              </a:rPr>
              <a:t>Histogram of 2000 overall module marks from ESESIS</a:t>
            </a: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99"/>
                </a:solidFill>
              </a:rPr>
              <a:t>Normally distributed?</a:t>
            </a: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99"/>
                </a:solidFill>
              </a:rPr>
              <a:t>Sort of – but</a:t>
            </a: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00"/>
                </a:solidFill>
              </a:rPr>
              <a:t>	- big peak around 60</a:t>
            </a: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00"/>
                </a:solidFill>
              </a:rPr>
              <a:t>	- skewed – long left tail</a:t>
            </a: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BACK TO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2F2F2"/>
                </a:solidFill>
              </a:rPr>
              <a:t>Pearson Product-moment Correlation Coefficient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>
                <a:solidFill>
                  <a:srgbClr val="FFFF99"/>
                </a:solidFill>
              </a:rPr>
              <a:t>The most widely used method to get an r-value for correlation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>
                <a:solidFill>
                  <a:srgbClr val="FFFF99"/>
                </a:solidFill>
              </a:rPr>
              <a:t>Won’t go into the maths involved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>
                <a:solidFill>
                  <a:srgbClr val="FFFF99"/>
                </a:solidFill>
              </a:rPr>
              <a:t>Main catch – assumes distributions are Normal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>
                <a:solidFill>
                  <a:srgbClr val="FFFF99"/>
                </a:solidFill>
              </a:rPr>
              <a:t>Rather unclear how much deviation is allowed!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2F2F2"/>
                </a:solidFill>
              </a:rPr>
              <a:t>Can calculate a probability value for a Pearson r-value (scipy.stats.pearsonr does this automatically)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2F2F2"/>
                </a:solidFill>
              </a:rPr>
              <a:t>Gives probability of the apparent correlation coming about by chance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2F2F2"/>
                </a:solidFill>
              </a:rPr>
              <a:t>Very useful – but assumption of normality remains a problem</a:t>
            </a:r>
            <a:endParaRPr lang="en-GB" sz="280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81075"/>
            <a:ext cx="91440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2F2F2"/>
                </a:solidFill>
              </a:rPr>
              <a:t>Alternative method for correlation is Spearman’s Rank Correlation Coefficient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2F2F2"/>
                </a:solidFill>
              </a:rPr>
              <a:t>This is a </a:t>
            </a:r>
            <a:r>
              <a:rPr lang="en-GB" sz="2800" i="1">
                <a:solidFill>
                  <a:srgbClr val="F2F2F2"/>
                </a:solidFill>
              </a:rPr>
              <a:t>non-parametric </a:t>
            </a:r>
            <a:r>
              <a:rPr lang="en-GB" sz="2800">
                <a:solidFill>
                  <a:srgbClr val="F2F2F2"/>
                </a:solidFill>
              </a:rPr>
              <a:t>statistic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>
                <a:solidFill>
                  <a:srgbClr val="FFFF99"/>
                </a:solidFill>
              </a:rPr>
              <a:t>	Does not rely on underlying data being of any 		particular distribution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>
                <a:solidFill>
                  <a:srgbClr val="FFFF99"/>
                </a:solidFill>
              </a:rPr>
              <a:t>	Most </a:t>
            </a:r>
            <a:r>
              <a:rPr lang="en-GB" sz="2800" i="1">
                <a:solidFill>
                  <a:srgbClr val="FFFF99"/>
                </a:solidFill>
              </a:rPr>
              <a:t>non-parametric </a:t>
            </a:r>
            <a:r>
              <a:rPr lang="en-GB" sz="2800">
                <a:solidFill>
                  <a:srgbClr val="FFFF99"/>
                </a:solidFill>
              </a:rPr>
              <a:t>statistics use concept of 		</a:t>
            </a:r>
            <a:r>
              <a:rPr lang="en-GB" sz="2800" i="1">
                <a:solidFill>
                  <a:srgbClr val="FFFF99"/>
                </a:solidFill>
              </a:rPr>
              <a:t>ranked</a:t>
            </a:r>
            <a:r>
              <a:rPr lang="en-GB" sz="2800">
                <a:solidFill>
                  <a:srgbClr val="FFFF99"/>
                </a:solidFill>
              </a:rPr>
              <a:t> data – data replaced by order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>
                <a:solidFill>
                  <a:srgbClr val="FFFF99"/>
                </a:solidFill>
              </a:rPr>
              <a:t> E.g.  	Data: [2.3, 4.5, 1.1, 9]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99"/>
                </a:solidFill>
              </a:rPr>
              <a:t>	      	Ranks [2,3,1,4]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2F2F2"/>
                </a:solidFill>
              </a:rPr>
              <a:t>Spearman’s r much better for non-normally distributed data. It also gives equivalent p-value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2F2F2"/>
                </a:solidFill>
              </a:rPr>
              <a:t>But...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2F2F2"/>
                </a:solidFill>
              </a:rPr>
              <a:t>	</a:t>
            </a:r>
            <a:r>
              <a:rPr lang="en-GB" sz="2400">
                <a:solidFill>
                  <a:srgbClr val="FFFF99"/>
                </a:solidFill>
              </a:rPr>
              <a:t>Misses subtlety in data (e.g [2.3, 4.5, 1.1, 9000] ranked the same as [2.3, 4.5, 1.1, 5] )</a:t>
            </a:r>
            <a:endParaRPr lang="en-GB" sz="2800">
              <a:solidFill>
                <a:srgbClr val="FFFF99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32130" r="57475" b="24776"/>
          <a:stretch>
            <a:fillRect/>
          </a:stretch>
        </p:blipFill>
        <p:spPr bwMode="auto">
          <a:xfrm>
            <a:off x="4910138" y="2997200"/>
            <a:ext cx="423386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80975" y="3573463"/>
            <a:ext cx="50768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99"/>
                </a:solidFill>
              </a:rPr>
              <a:t>Doesn’t quite measure same thing as Pearson’s r 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99"/>
                </a:solidFill>
              </a:rPr>
              <a:t>Latter closer to most peoples concept of correlation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Ideally – use Pearson’s if data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Is normally distributed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PRACTICAL 6b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2800"/>
              <a:t>For the first_year_marks.csv dataset: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/>
              <a:t>Calculate r and p values using both Pearson’s and Spearman’s correlation methodologies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/>
              <a:t>Are these data correlated at all? If so is the correlation weak or strong?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/>
              <a:t>Plot histograms of each of the two variables, and overlay normal curves to the histograms – how well do they match?</a:t>
            </a:r>
          </a:p>
          <a:p>
            <a:pPr eaLnBrk="0" hangingPunct="0">
              <a:spcBef>
                <a:spcPct val="20000"/>
              </a:spcBef>
            </a:pPr>
            <a:r>
              <a:rPr lang="en-GB" sz="1800">
                <a:solidFill>
                  <a:srgbClr val="FFFF00"/>
                </a:solidFill>
              </a:rPr>
              <a:t>Method for overlaying normal curves:</a:t>
            </a:r>
          </a:p>
          <a:p>
            <a:pPr eaLnBrk="0" hangingPunct="0">
              <a:spcBef>
                <a:spcPct val="20000"/>
              </a:spcBef>
            </a:pPr>
            <a:r>
              <a:rPr lang="en-GB" sz="1800">
                <a:solidFill>
                  <a:srgbClr val="FFFF00"/>
                </a:solidFill>
              </a:rPr>
              <a:t>Work out mean and standard deviation for each distribution, use numpy linspace (see handout) to generate x values, then norm.pdf (see handout) to generate the y values. To plot this over the histogram just call </a:t>
            </a:r>
            <a:r>
              <a:rPr lang="en-GB" sz="1800" i="1">
                <a:solidFill>
                  <a:srgbClr val="FFFF00"/>
                </a:solidFill>
              </a:rPr>
              <a:t>plot</a:t>
            </a:r>
            <a:r>
              <a:rPr lang="en-GB" sz="1800">
                <a:solidFill>
                  <a:srgbClr val="FFFF00"/>
                </a:solidFill>
              </a:rPr>
              <a:t> after calling </a:t>
            </a:r>
            <a:r>
              <a:rPr lang="en-GB" sz="1800" i="1">
                <a:solidFill>
                  <a:srgbClr val="FFFF00"/>
                </a:solidFill>
              </a:rPr>
              <a:t>hist</a:t>
            </a:r>
            <a:r>
              <a:rPr lang="en-GB" sz="1800">
                <a:solidFill>
                  <a:srgbClr val="FFFF00"/>
                </a:solidFill>
              </a:rPr>
              <a:t>. Note that the histogram will need to be ‘normalised’ (have it’s vertical scale turned into probabilities) for overlay of distribution to work properly – use the </a:t>
            </a:r>
            <a:r>
              <a:rPr lang="en-GB" sz="1800" i="1">
                <a:solidFill>
                  <a:srgbClr val="FFFF00"/>
                </a:solidFill>
              </a:rPr>
              <a:t>normed=True</a:t>
            </a:r>
            <a:r>
              <a:rPr lang="en-GB" sz="1800">
                <a:solidFill>
                  <a:srgbClr val="FFFF00"/>
                </a:solidFill>
              </a:rPr>
              <a:t> kwarg for the </a:t>
            </a:r>
            <a:r>
              <a:rPr lang="en-GB" sz="1800" i="1">
                <a:solidFill>
                  <a:srgbClr val="FFFF00"/>
                </a:solidFill>
              </a:rPr>
              <a:t>hist </a:t>
            </a:r>
            <a:r>
              <a:rPr lang="en-GB" sz="1800">
                <a:solidFill>
                  <a:srgbClr val="FFFF00"/>
                </a:solidFill>
              </a:rPr>
              <a:t>function – see handout from last session.</a:t>
            </a:r>
            <a:endParaRPr lang="en-GB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So far have looked at </a:t>
            </a:r>
            <a:r>
              <a:rPr lang="en-GB" sz="2800" i="1" dirty="0" err="1"/>
              <a:t>univariate</a:t>
            </a:r>
            <a:r>
              <a:rPr lang="en-GB" sz="2800" i="1" dirty="0"/>
              <a:t> </a:t>
            </a:r>
            <a:r>
              <a:rPr lang="en-GB" sz="2800" dirty="0"/>
              <a:t>statistics – one variable forming one </a:t>
            </a:r>
            <a:r>
              <a:rPr lang="en-GB" sz="2800" dirty="0" smtClean="0"/>
              <a:t>distribution.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i="1" dirty="0"/>
              <a:t>Bivariate</a:t>
            </a:r>
            <a:r>
              <a:rPr lang="en-GB" sz="2800" dirty="0"/>
              <a:t> statistics looks at two </a:t>
            </a:r>
            <a:r>
              <a:rPr lang="en-GB" sz="2800" dirty="0" smtClean="0"/>
              <a:t>variables: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800" dirty="0" smtClean="0">
                <a:solidFill>
                  <a:srgbClr val="FFFF99"/>
                </a:solidFill>
              </a:rPr>
              <a:t>Total Organic Carbon (TOC) of </a:t>
            </a:r>
            <a:r>
              <a:rPr lang="en-GB" sz="2800" dirty="0">
                <a:solidFill>
                  <a:srgbClr val="FFFF99"/>
                </a:solidFill>
              </a:rPr>
              <a:t>rock sample AND fossil </a:t>
            </a:r>
            <a:r>
              <a:rPr lang="en-GB" sz="2800" dirty="0" smtClean="0">
                <a:solidFill>
                  <a:srgbClr val="FFFF99"/>
                </a:solidFill>
              </a:rPr>
              <a:t>diversity.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Idea is to look for relationship between variables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800" dirty="0" smtClean="0">
                <a:solidFill>
                  <a:srgbClr val="FFFF99"/>
                </a:solidFill>
              </a:rPr>
              <a:t>Is </a:t>
            </a:r>
            <a:r>
              <a:rPr lang="en-GB" sz="2800" dirty="0">
                <a:solidFill>
                  <a:srgbClr val="FFFF99"/>
                </a:solidFill>
              </a:rPr>
              <a:t>fossil diversity lower when </a:t>
            </a:r>
            <a:r>
              <a:rPr lang="en-GB" sz="2800" dirty="0" smtClean="0">
                <a:solidFill>
                  <a:srgbClr val="FFFF99"/>
                </a:solidFill>
              </a:rPr>
              <a:t>TOC </a:t>
            </a:r>
            <a:r>
              <a:rPr lang="en-GB" sz="2800" dirty="0">
                <a:solidFill>
                  <a:srgbClr val="FFFF99"/>
                </a:solidFill>
              </a:rPr>
              <a:t>higher?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If we can show there is a relationship, we can start to look for possible causes</a:t>
            </a:r>
            <a:r>
              <a:rPr lang="en-GB" sz="2800" dirty="0" smtClean="0"/>
              <a:t>!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To study bivariate problems visually we use scatter plots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BIVARIATE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7092950" y="1052513"/>
            <a:ext cx="1906588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Does Dorset fieldwork mark predict overall year performance?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Scatter plot of two </a:t>
            </a:r>
            <a:r>
              <a:rPr lang="en-GB" sz="1600" dirty="0" smtClean="0"/>
              <a:t>variables.</a:t>
            </a: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Shows relationship visually – </a:t>
            </a:r>
            <a:r>
              <a:rPr lang="en-GB" sz="1600" dirty="0">
                <a:solidFill>
                  <a:srgbClr val="FFFF00"/>
                </a:solidFill>
              </a:rPr>
              <a:t>no strong </a:t>
            </a:r>
            <a:r>
              <a:rPr lang="en-GB" sz="1600" dirty="0" smtClean="0">
                <a:solidFill>
                  <a:srgbClr val="FFFF00"/>
                </a:solidFill>
              </a:rPr>
              <a:t>relationship.</a:t>
            </a:r>
            <a:endParaRPr lang="en-GB" sz="1600" dirty="0">
              <a:solidFill>
                <a:srgbClr val="FFFF00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>
                <a:solidFill>
                  <a:srgbClr val="FFC000"/>
                </a:solidFill>
              </a:rPr>
              <a:t>Are these two variables actually independent?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400" dirty="0"/>
              <a:t>			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GB" sz="36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charset="0"/>
              </a:rPr>
              <a:t>EXAMPLE – STUDENT MARKS</a:t>
            </a:r>
            <a:endParaRPr lang="en-US" sz="3600" b="0">
              <a:effectLst>
                <a:outerShdw blurRad="38100" dist="38100" dir="2700000" algn="tl">
                  <a:srgbClr val="808080"/>
                </a:outerShdw>
              </a:effectLst>
              <a:latin typeface="Cooper Black" charset="0"/>
            </a:endParaRPr>
          </a:p>
        </p:txBody>
      </p:sp>
      <p:pic>
        <p:nvPicPr>
          <p:cNvPr id="4101" name="Picture 2" descr="D:\Teaching\Computing Skills for Geologists\2011\S6 - Bivariate Stats\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668" r="7597" b="9573"/>
          <a:stretch>
            <a:fillRect/>
          </a:stretch>
        </p:blipFill>
        <p:spPr bwMode="auto">
          <a:xfrm>
            <a:off x="107950" y="908050"/>
            <a:ext cx="68262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Common thing to do with bivariate data is to model it mathematically – fit a line to it (‘regression’</a:t>
            </a:r>
            <a:r>
              <a:rPr lang="en-GB" sz="2800" dirty="0" smtClean="0"/>
              <a:t>).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Not appropriate if weak relationship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LINEAR REGRESSION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5" name="Picture 2" descr="D:\Teaching\Computing Skills for Geologists\2011\S6 - Bivariate Stats\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668" r="7597" b="9573"/>
          <a:stretch>
            <a:fillRect/>
          </a:stretch>
        </p:blipFill>
        <p:spPr bwMode="auto">
          <a:xfrm>
            <a:off x="5076825" y="2708275"/>
            <a:ext cx="3973513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276475"/>
            <a:ext cx="52197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But a sensible thing to do if variables closely linked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use line as a model to predict one variable from the </a:t>
            </a:r>
            <a:r>
              <a:rPr lang="en-GB" sz="2800" dirty="0" smtClean="0"/>
              <a:t>other.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 smtClean="0"/>
              <a:t>Can also </a:t>
            </a:r>
            <a:r>
              <a:rPr lang="en-GB" sz="2800" dirty="0"/>
              <a:t>fit complex </a:t>
            </a:r>
            <a:r>
              <a:rPr lang="en-GB" sz="2800" dirty="0" smtClean="0"/>
              <a:t>curves.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Will just look at fitting straight lines – </a:t>
            </a:r>
            <a:r>
              <a:rPr lang="en-GB" sz="2800"/>
              <a:t>linear </a:t>
            </a:r>
            <a:r>
              <a:rPr lang="en-GB" sz="2800" smtClean="0"/>
              <a:t>regression.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6" t="23517" r="26843" b="32620"/>
          <a:stretch>
            <a:fillRect/>
          </a:stretch>
        </p:blipFill>
        <p:spPr bwMode="auto">
          <a:xfrm>
            <a:off x="4946650" y="2708275"/>
            <a:ext cx="4197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6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Can just draw a line by eye... 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... but better to work it out mathematically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LINEAR REGRESSION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lum bright="-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6" t="23517" r="26843" b="32620"/>
          <a:stretch>
            <a:fillRect/>
          </a:stretch>
        </p:blipFill>
        <p:spPr bwMode="auto">
          <a:xfrm>
            <a:off x="4946650" y="1844675"/>
            <a:ext cx="4197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6443663" y="2205038"/>
            <a:ext cx="2232025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989138"/>
            <a:ext cx="48593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Many mathematical methods exist to find the best fitting line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By far most widely used is ‘least squares’ method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Minimises sum of squares of vertical errors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5157788"/>
            <a:ext cx="91440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Compute in Python with </a:t>
            </a:r>
            <a:r>
              <a:rPr lang="en-GB" sz="2400" i="1"/>
              <a:t>scipy.stats.linregress</a:t>
            </a:r>
            <a:r>
              <a:rPr lang="en-GB" sz="2400"/>
              <a:t> function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Returns slope and intercept – </a:t>
            </a:r>
            <a:r>
              <a:rPr lang="en-GB" sz="2400" i="1"/>
              <a:t>m</a:t>
            </a:r>
            <a:r>
              <a:rPr lang="en-GB" sz="2400"/>
              <a:t> and </a:t>
            </a:r>
            <a:r>
              <a:rPr lang="en-GB" sz="2400" i="1"/>
              <a:t>c</a:t>
            </a:r>
            <a:r>
              <a:rPr lang="en-GB" sz="2400"/>
              <a:t> in y = </a:t>
            </a:r>
            <a:r>
              <a:rPr lang="en-GB" sz="2400" i="1"/>
              <a:t>m</a:t>
            </a:r>
            <a:r>
              <a:rPr lang="en-GB" sz="2400"/>
              <a:t>x + </a:t>
            </a:r>
            <a:r>
              <a:rPr lang="en-GB" sz="2400" i="1"/>
              <a:t>c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C000"/>
                </a:solidFill>
              </a:rPr>
              <a:t>[Ignore rest of returns for now]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  <p:bldP spid="1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717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6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DEMONSTRATION – 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PLOTTING A SCATTER PLOT IN PYTHON</a:t>
              </a:r>
              <a:endParaRPr 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717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060575"/>
            <a:ext cx="9144000" cy="4321175"/>
            <a:chOff x="46" y="1616"/>
            <a:chExt cx="5760" cy="952"/>
          </a:xfrm>
        </p:grpSpPr>
        <p:sp>
          <p:nvSpPr>
            <p:cNvPr id="8199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SESSION 6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PRACTICAL 6a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PLOT BRACHIOPOD BIOMETRIC </a:t>
              </a: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DATA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endPara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ERRATUM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Sample Program, 1</a:t>
              </a:r>
              <a:r>
                <a:rPr lang="en-GB" sz="2400" baseline="30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st</a:t>
              </a: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 line on </a:t>
              </a:r>
              <a:r>
                <a:rPr lang="en-GB" sz="24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handout</a:t>
              </a:r>
              <a:endPara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Should </a:t>
              </a:r>
              <a:r>
                <a:rPr lang="en-GB" sz="24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be</a:t>
              </a:r>
              <a:r>
                <a:rPr lang="en-GB" sz="2400" i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%pylab</a:t>
              </a:r>
              <a:r>
                <a:rPr lang="en-GB" sz="24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 inline </a:t>
              </a: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NOT </a:t>
              </a:r>
              <a:r>
                <a:rPr lang="en-GB" sz="24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%inline </a:t>
              </a:r>
              <a:r>
                <a:rPr lang="en-GB" sz="2400" i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pylab</a:t>
              </a:r>
              <a:r>
                <a:rPr lang="en-GB" sz="24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 </a:t>
              </a:r>
              <a:endParaRPr lang="en-US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8197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Plotting a scatter diagram gives a visual feel for how well two variables are related, or </a:t>
            </a:r>
            <a:r>
              <a:rPr lang="en-GB" sz="2800" i="1"/>
              <a:t>correlated</a:t>
            </a: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Correlation can also be defined mathematically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99"/>
                </a:solidFill>
              </a:rPr>
              <a:t>Correlation coefficients (r-values) range -1 to 1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30763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6" t="35510" r="22044" b="37399"/>
          <a:stretch>
            <a:fillRect/>
          </a:stretch>
        </p:blipFill>
        <p:spPr bwMode="auto">
          <a:xfrm>
            <a:off x="5940425" y="3068638"/>
            <a:ext cx="338455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2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4" t="28349" r="10620" b="48970"/>
          <a:stretch>
            <a:fillRect/>
          </a:stretch>
        </p:blipFill>
        <p:spPr bwMode="auto">
          <a:xfrm>
            <a:off x="0" y="3068638"/>
            <a:ext cx="6011863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44463" y="5445125"/>
            <a:ext cx="284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+ve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0.7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3276600" y="5445125"/>
            <a:ext cx="28432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-ve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-0.7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300788" y="5445125"/>
            <a:ext cx="284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No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0.0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5"/>
      <p:bldP spid="50" grpId="0" build="p" bldLvl="5"/>
      <p:bldP spid="51" grpId="0" build="p" bldLvl="5"/>
      <p:bldP spid="52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Two commonly used methods for calculating correlation coefficients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>
                <a:solidFill>
                  <a:srgbClr val="FFFF99"/>
                </a:solidFill>
              </a:rPr>
              <a:t>Pearson Product-moment Correlation Coefficient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>
                <a:solidFill>
                  <a:srgbClr val="FFFF99"/>
                </a:solidFill>
              </a:rPr>
              <a:t>Spearman’s Rank Correlation Coefficient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To explain them and the differences between them we need to cover a few more basic concepts...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>
                <a:solidFill>
                  <a:srgbClr val="FFFF99"/>
                </a:solidFill>
              </a:rPr>
              <a:t>Probability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>
                <a:solidFill>
                  <a:srgbClr val="FFFF99"/>
                </a:solidFill>
              </a:rPr>
              <a:t>Normal distributions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>
                <a:solidFill>
                  <a:srgbClr val="FFFF99"/>
                </a:solidFill>
              </a:rPr>
              <a:t>Parametric vs non-parametric statistics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39150</TotalTime>
  <Words>1339</Words>
  <Application>Microsoft Macintosh PowerPoint</Application>
  <PresentationFormat>On-screen Show (4:3)</PresentationFormat>
  <Paragraphs>334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Arial Black</vt:lpstr>
      <vt:lpstr>Cooper Black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560</cp:revision>
  <cp:lastPrinted>2014-05-01T13:52:52Z</cp:lastPrinted>
  <dcterms:created xsi:type="dcterms:W3CDTF">2000-02-15T10:41:31Z</dcterms:created>
  <dcterms:modified xsi:type="dcterms:W3CDTF">2015-05-07T13:36:48Z</dcterms:modified>
</cp:coreProperties>
</file>