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401" r:id="rId2"/>
    <p:sldId id="577" r:id="rId3"/>
    <p:sldId id="581" r:id="rId4"/>
    <p:sldId id="582" r:id="rId5"/>
    <p:sldId id="584" r:id="rId6"/>
    <p:sldId id="583" r:id="rId7"/>
    <p:sldId id="585" r:id="rId8"/>
    <p:sldId id="580" r:id="rId9"/>
    <p:sldId id="586" r:id="rId10"/>
    <p:sldId id="588" r:id="rId11"/>
    <p:sldId id="589" r:id="rId12"/>
    <p:sldId id="593" r:id="rId13"/>
    <p:sldId id="594" r:id="rId14"/>
  </p:sldIdLst>
  <p:sldSz cx="9144000" cy="6858000" type="screen4x3"/>
  <p:notesSz cx="10223500" cy="70993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b="1" kern="1200">
        <a:solidFill>
          <a:schemeClr val="bg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3200" b="1" kern="1200">
        <a:solidFill>
          <a:schemeClr val="bg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3200" b="1" kern="1200">
        <a:solidFill>
          <a:schemeClr val="bg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3200" b="1" kern="1200">
        <a:solidFill>
          <a:schemeClr val="bg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3200" b="1" kern="1200">
        <a:solidFill>
          <a:schemeClr val="bg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3200" b="1" kern="1200">
        <a:solidFill>
          <a:schemeClr val="bg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3200" b="1" kern="1200">
        <a:solidFill>
          <a:schemeClr val="bg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3200" b="1" kern="1200">
        <a:solidFill>
          <a:schemeClr val="bg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3200" b="1" kern="1200">
        <a:solidFill>
          <a:schemeClr val="bg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accent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FFFF99"/>
    <a:srgbClr val="FF0000"/>
    <a:srgbClr val="FF99CC"/>
    <a:srgbClr val="FF00FF"/>
    <a:srgbClr val="66FF33"/>
    <a:srgbClr val="9900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76" autoAdjust="0"/>
    <p:restoredTop sz="94660" autoAdjust="0"/>
  </p:normalViewPr>
  <p:slideViewPr>
    <p:cSldViewPr>
      <p:cViewPr>
        <p:scale>
          <a:sx n="72" d="100"/>
          <a:sy n="72" d="100"/>
        </p:scale>
        <p:origin x="-2724" y="-9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3450" y="-72"/>
      </p:cViewPr>
      <p:guideLst>
        <p:guide orient="horz" pos="2236"/>
        <p:guide pos="32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904357" cy="356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84" tIns="48942" rIns="97884" bIns="48942" numCol="1" anchor="t" anchorCtr="0" compatLnSpc="1">
            <a:prstTxWarp prst="textNoShape">
              <a:avLst/>
            </a:prstTxWarp>
          </a:bodyPr>
          <a:lstStyle>
            <a:lvl1pPr defTabSz="977900" eaLnBrk="0" hangingPunct="0"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GB" dirty="0" smtClean="0"/>
              <a:t>ESE2.19 Graphics </a:t>
            </a:r>
            <a:r>
              <a:rPr lang="en-GB" dirty="0"/>
              <a:t>&amp; Stats for Geoscientists</a:t>
            </a:r>
            <a:endParaRPr lang="en-US" dirty="0"/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0727" y="0"/>
            <a:ext cx="4430488" cy="356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84" tIns="48942" rIns="97884" bIns="48942" numCol="1" anchor="t" anchorCtr="0" compatLnSpc="1">
            <a:prstTxWarp prst="textNoShape">
              <a:avLst/>
            </a:prstTxWarp>
          </a:bodyPr>
          <a:lstStyle>
            <a:lvl1pPr algn="r" defTabSz="977900" eaLnBrk="0" hangingPunct="0"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8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743233"/>
            <a:ext cx="4430488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84" tIns="48942" rIns="97884" bIns="48942" numCol="1" anchor="b" anchorCtr="0" compatLnSpc="1">
            <a:prstTxWarp prst="textNoShape">
              <a:avLst/>
            </a:prstTxWarp>
          </a:bodyPr>
          <a:lstStyle>
            <a:lvl1pPr defTabSz="977900" eaLnBrk="0" hangingPunct="0"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GB"/>
              <a:t>Session 8 - Chi Squared test, and Multivariate Statistics</a:t>
            </a:r>
            <a:endParaRPr lang="en-US"/>
          </a:p>
        </p:txBody>
      </p:sp>
      <p:sp>
        <p:nvSpPr>
          <p:cNvPr id="508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0727" y="6743233"/>
            <a:ext cx="4430488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84" tIns="48942" rIns="97884" bIns="48942" numCol="1" anchor="b" anchorCtr="0" compatLnSpc="1">
            <a:prstTxWarp prst="textNoShape">
              <a:avLst/>
            </a:prstTxWarp>
          </a:bodyPr>
          <a:lstStyle>
            <a:lvl1pPr algn="r" defTabSz="977900" eaLnBrk="0" hangingPunct="0"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115E6A59-EEA6-4F6C-84FC-EEF3DD7BBE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282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430488" cy="356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84" tIns="48942" rIns="97884" bIns="48942" numCol="1" anchor="t" anchorCtr="0" compatLnSpc="1">
            <a:prstTxWarp prst="textNoShape">
              <a:avLst/>
            </a:prstTxWarp>
          </a:bodyPr>
          <a:lstStyle>
            <a:lvl1pPr defTabSz="977900" eaLnBrk="0" hangingPunct="0"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GB"/>
              <a:t>ESE 3.23 Graphics &amp; Stats for Geoscientists</a:t>
            </a: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3013" y="0"/>
            <a:ext cx="4430488" cy="356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84" tIns="48942" rIns="97884" bIns="48942" numCol="1" anchor="t" anchorCtr="0" compatLnSpc="1">
            <a:prstTxWarp prst="textNoShape">
              <a:avLst/>
            </a:prstTxWarp>
          </a:bodyPr>
          <a:lstStyle>
            <a:lvl1pPr algn="r" defTabSz="977900" eaLnBrk="0" hangingPunct="0"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3400"/>
            <a:ext cx="3548062" cy="26606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2524" y="3372168"/>
            <a:ext cx="7498453" cy="3193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84" tIns="48942" rIns="97884" bIns="489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743233"/>
            <a:ext cx="4430488" cy="356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84" tIns="48942" rIns="97884" bIns="48942" numCol="1" anchor="b" anchorCtr="0" compatLnSpc="1">
            <a:prstTxWarp prst="textNoShape">
              <a:avLst/>
            </a:prstTxWarp>
          </a:bodyPr>
          <a:lstStyle>
            <a:lvl1pPr defTabSz="977900" eaLnBrk="0" hangingPunct="0"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GB"/>
              <a:t>Session 8 - Chi Squared test, and Multivariate Statistics</a:t>
            </a:r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3013" y="6743233"/>
            <a:ext cx="4430488" cy="356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84" tIns="48942" rIns="97884" bIns="48942" numCol="1" anchor="b" anchorCtr="0" compatLnSpc="1">
            <a:prstTxWarp prst="textNoShape">
              <a:avLst/>
            </a:prstTxWarp>
          </a:bodyPr>
          <a:lstStyle>
            <a:lvl1pPr algn="r" defTabSz="977900" eaLnBrk="0" hangingPunct="0"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32C806A0-044C-459A-A03F-E84C9A1AAA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62041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22531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Session 8 - Chi Squared test, and Multivariate Statistics</a:t>
            </a:r>
            <a:endParaRPr lang="en-US"/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A756CB-1D4E-4784-BDC1-355D38C24CC5}" type="slidenum">
              <a:rPr lang="en-US" smtClean="0"/>
              <a:pPr>
                <a:defRPr/>
              </a:pPr>
              <a:t>1</a:t>
            </a:fld>
            <a:endParaRPr lang="en-US" smtClean="0"/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  <a:p>
            <a:endParaRPr lang="en-US" smtClean="0"/>
          </a:p>
        </p:txBody>
      </p:sp>
      <p:sp>
        <p:nvSpPr>
          <p:cNvPr id="19463" name="Rectangle 4"/>
          <p:cNvSpPr>
            <a:spLocks noChangeArrowheads="1"/>
          </p:cNvSpPr>
          <p:nvPr/>
        </p:nvSpPr>
        <p:spPr bwMode="auto">
          <a:xfrm>
            <a:off x="1026466" y="3193583"/>
            <a:ext cx="8060837" cy="298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884" tIns="48942" rIns="97884" bIns="48942">
            <a:spAutoFit/>
          </a:bodyPr>
          <a:lstStyle/>
          <a:p>
            <a:pPr defTabSz="977900" eaLnBrk="0" hangingPunct="0"/>
            <a:endParaRPr lang="en-GB" sz="13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23555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Session 8 - Chi Squared test, and Multivariate Statistics</a:t>
            </a:r>
            <a:endParaRPr lang="en-US"/>
          </a:p>
        </p:txBody>
      </p:sp>
      <p:sp>
        <p:nvSpPr>
          <p:cNvPr id="2355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8A3491-34AB-46DC-BAC5-CDB4D88AEAD4}" type="slidenum">
              <a:rPr lang="en-US" smtClean="0"/>
              <a:pPr>
                <a:defRPr/>
              </a:pPr>
              <a:t>10</a:t>
            </a:fld>
            <a:endParaRPr lang="en-US" smtClean="0"/>
          </a:p>
        </p:txBody>
      </p:sp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  <a:p>
            <a:endParaRPr lang="en-US" smtClean="0"/>
          </a:p>
        </p:txBody>
      </p:sp>
      <p:sp>
        <p:nvSpPr>
          <p:cNvPr id="31751" name="Rectangle 4"/>
          <p:cNvSpPr>
            <a:spLocks noChangeArrowheads="1"/>
          </p:cNvSpPr>
          <p:nvPr/>
        </p:nvSpPr>
        <p:spPr bwMode="auto">
          <a:xfrm>
            <a:off x="1024180" y="3195788"/>
            <a:ext cx="8063123" cy="279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/>
          <a:p>
            <a:pPr defTabSz="935038" eaLnBrk="0" hangingPunct="0"/>
            <a:endParaRPr lang="en-GB" sz="12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23555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Session 8 - Chi Squared test, and Multivariate Statistics</a:t>
            </a:r>
            <a:endParaRPr lang="en-US"/>
          </a:p>
        </p:txBody>
      </p:sp>
      <p:sp>
        <p:nvSpPr>
          <p:cNvPr id="2355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C1A657-90DA-4347-8E78-BAEAF50F7A1F}" type="slidenum">
              <a:rPr lang="en-US" smtClean="0"/>
              <a:pPr>
                <a:defRPr/>
              </a:pPr>
              <a:t>11</a:t>
            </a:fld>
            <a:endParaRPr lang="en-US" smtClean="0"/>
          </a:p>
        </p:txBody>
      </p:sp>
      <p:sp>
        <p:nvSpPr>
          <p:cNvPr id="327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  <a:p>
            <a:endParaRPr lang="en-US" smtClean="0"/>
          </a:p>
        </p:txBody>
      </p:sp>
      <p:sp>
        <p:nvSpPr>
          <p:cNvPr id="32775" name="Rectangle 4"/>
          <p:cNvSpPr>
            <a:spLocks noChangeArrowheads="1"/>
          </p:cNvSpPr>
          <p:nvPr/>
        </p:nvSpPr>
        <p:spPr bwMode="auto">
          <a:xfrm>
            <a:off x="1024180" y="3195788"/>
            <a:ext cx="8063123" cy="279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/>
          <a:p>
            <a:pPr defTabSz="935038" eaLnBrk="0" hangingPunct="0"/>
            <a:endParaRPr lang="en-GB" sz="12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23555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Session 8 - Chi Squared test, and Multivariate Statistics</a:t>
            </a:r>
            <a:endParaRPr lang="en-US"/>
          </a:p>
        </p:txBody>
      </p:sp>
      <p:sp>
        <p:nvSpPr>
          <p:cNvPr id="2355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7A314B-53F4-40D9-A60A-2CB5388658D4}" type="slidenum">
              <a:rPr lang="en-US" smtClean="0"/>
              <a:pPr>
                <a:defRPr/>
              </a:pPr>
              <a:t>12</a:t>
            </a:fld>
            <a:endParaRPr lang="en-US" smtClean="0"/>
          </a:p>
        </p:txBody>
      </p:sp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  <a:p>
            <a:endParaRPr lang="en-US" smtClean="0"/>
          </a:p>
        </p:txBody>
      </p:sp>
      <p:sp>
        <p:nvSpPr>
          <p:cNvPr id="33799" name="Rectangle 4"/>
          <p:cNvSpPr>
            <a:spLocks noChangeArrowheads="1"/>
          </p:cNvSpPr>
          <p:nvPr/>
        </p:nvSpPr>
        <p:spPr bwMode="auto">
          <a:xfrm>
            <a:off x="1024180" y="3195788"/>
            <a:ext cx="8063123" cy="279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/>
          <a:p>
            <a:pPr defTabSz="935038" eaLnBrk="0" hangingPunct="0"/>
            <a:endParaRPr lang="en-GB" sz="12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23555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Session 8 - Chi Squared test, and Multivariate Statistics</a:t>
            </a:r>
            <a:endParaRPr lang="en-US"/>
          </a:p>
        </p:txBody>
      </p:sp>
      <p:sp>
        <p:nvSpPr>
          <p:cNvPr id="2355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0A4586-D2AB-4E99-80CD-30FDEF52B2CA}" type="slidenum">
              <a:rPr lang="en-US" smtClean="0"/>
              <a:pPr>
                <a:defRPr/>
              </a:pPr>
              <a:t>13</a:t>
            </a:fld>
            <a:endParaRPr lang="en-US" smtClean="0"/>
          </a:p>
        </p:txBody>
      </p:sp>
      <p:sp>
        <p:nvSpPr>
          <p:cNvPr id="348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  <a:p>
            <a:endParaRPr lang="en-US" smtClean="0"/>
          </a:p>
        </p:txBody>
      </p:sp>
      <p:sp>
        <p:nvSpPr>
          <p:cNvPr id="34823" name="Rectangle 4"/>
          <p:cNvSpPr>
            <a:spLocks noChangeArrowheads="1"/>
          </p:cNvSpPr>
          <p:nvPr/>
        </p:nvSpPr>
        <p:spPr bwMode="auto">
          <a:xfrm>
            <a:off x="1024180" y="3195788"/>
            <a:ext cx="8063123" cy="279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/>
          <a:p>
            <a:pPr defTabSz="935038" eaLnBrk="0" hangingPunct="0"/>
            <a:endParaRPr lang="en-GB" sz="12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23555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Session 8 - Chi Squared test, and Multivariate Statistics</a:t>
            </a:r>
            <a:endParaRPr lang="en-US"/>
          </a:p>
        </p:txBody>
      </p:sp>
      <p:sp>
        <p:nvSpPr>
          <p:cNvPr id="2355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63AC58-D503-415A-8B4F-06A70BBC22A2}" type="slidenum">
              <a:rPr lang="en-US" smtClean="0"/>
              <a:pPr>
                <a:defRPr/>
              </a:pPr>
              <a:t>2</a:t>
            </a:fld>
            <a:endParaRPr lang="en-US" smtClean="0"/>
          </a:p>
        </p:txBody>
      </p:sp>
      <p:sp>
        <p:nvSpPr>
          <p:cNvPr id="204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  <a:p>
            <a:endParaRPr lang="en-US" smtClean="0"/>
          </a:p>
        </p:txBody>
      </p:sp>
      <p:sp>
        <p:nvSpPr>
          <p:cNvPr id="20487" name="Rectangle 4"/>
          <p:cNvSpPr>
            <a:spLocks noChangeArrowheads="1"/>
          </p:cNvSpPr>
          <p:nvPr/>
        </p:nvSpPr>
        <p:spPr bwMode="auto">
          <a:xfrm>
            <a:off x="1024180" y="3195788"/>
            <a:ext cx="8063123" cy="279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/>
          <a:p>
            <a:pPr defTabSz="935038" eaLnBrk="0" hangingPunct="0"/>
            <a:endParaRPr lang="en-GB" sz="12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23555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Session 8 - Chi Squared test, and Multivariate Statistics</a:t>
            </a:r>
            <a:endParaRPr lang="en-US"/>
          </a:p>
        </p:txBody>
      </p:sp>
      <p:sp>
        <p:nvSpPr>
          <p:cNvPr id="2355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47CA39-9EFD-4490-94C8-8AF81265E4DE}" type="slidenum">
              <a:rPr lang="en-US" smtClean="0"/>
              <a:pPr>
                <a:defRPr/>
              </a:pPr>
              <a:t>3</a:t>
            </a:fld>
            <a:endParaRPr lang="en-US" smtClean="0"/>
          </a:p>
        </p:txBody>
      </p:sp>
      <p:sp>
        <p:nvSpPr>
          <p:cNvPr id="215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  <a:p>
            <a:endParaRPr lang="en-US" smtClean="0"/>
          </a:p>
        </p:txBody>
      </p:sp>
      <p:sp>
        <p:nvSpPr>
          <p:cNvPr id="21511" name="Rectangle 4"/>
          <p:cNvSpPr>
            <a:spLocks noChangeArrowheads="1"/>
          </p:cNvSpPr>
          <p:nvPr/>
        </p:nvSpPr>
        <p:spPr bwMode="auto">
          <a:xfrm>
            <a:off x="1024180" y="3195788"/>
            <a:ext cx="8063123" cy="279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/>
          <a:p>
            <a:pPr defTabSz="935038" eaLnBrk="0" hangingPunct="0"/>
            <a:endParaRPr lang="en-GB" sz="12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23555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Session 8 - Chi Squared test, and Multivariate Statistics</a:t>
            </a:r>
            <a:endParaRPr lang="en-US"/>
          </a:p>
        </p:txBody>
      </p:sp>
      <p:sp>
        <p:nvSpPr>
          <p:cNvPr id="2355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46D14C-F135-48CB-9FBE-5C1B587E9BEA}" type="slidenum">
              <a:rPr lang="en-US" smtClean="0"/>
              <a:pPr>
                <a:defRPr/>
              </a:pPr>
              <a:t>4</a:t>
            </a:fld>
            <a:endParaRPr lang="en-US" smtClean="0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  <a:p>
            <a:endParaRPr lang="en-US" smtClean="0"/>
          </a:p>
        </p:txBody>
      </p:sp>
      <p:sp>
        <p:nvSpPr>
          <p:cNvPr id="22535" name="Rectangle 4"/>
          <p:cNvSpPr>
            <a:spLocks noChangeArrowheads="1"/>
          </p:cNvSpPr>
          <p:nvPr/>
        </p:nvSpPr>
        <p:spPr bwMode="auto">
          <a:xfrm>
            <a:off x="1024180" y="3195788"/>
            <a:ext cx="8063123" cy="279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/>
          <a:p>
            <a:pPr defTabSz="935038" eaLnBrk="0" hangingPunct="0"/>
            <a:endParaRPr lang="en-GB" sz="12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23555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Session 8 - Chi Squared test, and Multivariate Statistics</a:t>
            </a:r>
            <a:endParaRPr lang="en-US"/>
          </a:p>
        </p:txBody>
      </p:sp>
      <p:sp>
        <p:nvSpPr>
          <p:cNvPr id="2355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C0530D-15E3-4760-8D5A-A6072FD1C058}" type="slidenum">
              <a:rPr lang="en-US" smtClean="0"/>
              <a:pPr>
                <a:defRPr/>
              </a:pPr>
              <a:t>5</a:t>
            </a:fld>
            <a:endParaRPr lang="en-US" smtClean="0"/>
          </a:p>
        </p:txBody>
      </p:sp>
      <p:sp>
        <p:nvSpPr>
          <p:cNvPr id="235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  <a:p>
            <a:endParaRPr lang="en-US" smtClean="0"/>
          </a:p>
        </p:txBody>
      </p:sp>
      <p:sp>
        <p:nvSpPr>
          <p:cNvPr id="23559" name="Rectangle 4"/>
          <p:cNvSpPr>
            <a:spLocks noChangeArrowheads="1"/>
          </p:cNvSpPr>
          <p:nvPr/>
        </p:nvSpPr>
        <p:spPr bwMode="auto">
          <a:xfrm>
            <a:off x="1024180" y="3195788"/>
            <a:ext cx="8063123" cy="279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/>
          <a:p>
            <a:pPr defTabSz="935038" eaLnBrk="0" hangingPunct="0"/>
            <a:endParaRPr lang="en-GB" sz="12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23555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Session 8 - Chi Squared test, and Multivariate Statistics</a:t>
            </a:r>
            <a:endParaRPr lang="en-US"/>
          </a:p>
        </p:txBody>
      </p:sp>
      <p:sp>
        <p:nvSpPr>
          <p:cNvPr id="2355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9ADDCB-AF2A-4E3E-8B6B-A48EF145BECA}" type="slidenum">
              <a:rPr lang="en-US" smtClean="0"/>
              <a:pPr>
                <a:defRPr/>
              </a:pPr>
              <a:t>6</a:t>
            </a:fld>
            <a:endParaRPr lang="en-US" smtClean="0"/>
          </a:p>
        </p:txBody>
      </p:sp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  <a:p>
            <a:endParaRPr lang="en-US" smtClean="0"/>
          </a:p>
        </p:txBody>
      </p:sp>
      <p:sp>
        <p:nvSpPr>
          <p:cNvPr id="24583" name="Rectangle 4"/>
          <p:cNvSpPr>
            <a:spLocks noChangeArrowheads="1"/>
          </p:cNvSpPr>
          <p:nvPr/>
        </p:nvSpPr>
        <p:spPr bwMode="auto">
          <a:xfrm>
            <a:off x="1024180" y="3195788"/>
            <a:ext cx="8063123" cy="279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/>
          <a:p>
            <a:pPr defTabSz="935038" eaLnBrk="0" hangingPunct="0"/>
            <a:endParaRPr lang="en-GB" sz="12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23555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Session 8 - Chi Squared test, and Multivariate Statistics</a:t>
            </a:r>
            <a:endParaRPr lang="en-US"/>
          </a:p>
        </p:txBody>
      </p:sp>
      <p:sp>
        <p:nvSpPr>
          <p:cNvPr id="2355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C52FC66-C9DB-4B60-89E5-147CF589E709}" type="slidenum">
              <a:rPr lang="en-US" smtClean="0"/>
              <a:pPr>
                <a:defRPr/>
              </a:pPr>
              <a:t>7</a:t>
            </a:fld>
            <a:endParaRPr lang="en-US" smtClean="0"/>
          </a:p>
        </p:txBody>
      </p:sp>
      <p:sp>
        <p:nvSpPr>
          <p:cNvPr id="256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  <a:p>
            <a:endParaRPr lang="en-US" smtClean="0"/>
          </a:p>
        </p:txBody>
      </p:sp>
      <p:sp>
        <p:nvSpPr>
          <p:cNvPr id="25607" name="Rectangle 4"/>
          <p:cNvSpPr>
            <a:spLocks noChangeArrowheads="1"/>
          </p:cNvSpPr>
          <p:nvPr/>
        </p:nvSpPr>
        <p:spPr bwMode="auto">
          <a:xfrm>
            <a:off x="1024180" y="3195788"/>
            <a:ext cx="8063123" cy="279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/>
          <a:p>
            <a:pPr defTabSz="935038" eaLnBrk="0" hangingPunct="0"/>
            <a:endParaRPr lang="en-GB" sz="12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28675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Session 8 - Chi Squared test, and Multivariate Statistics</a:t>
            </a:r>
            <a:endParaRPr lang="en-US"/>
          </a:p>
        </p:txBody>
      </p:sp>
      <p:sp>
        <p:nvSpPr>
          <p:cNvPr id="2867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A478DC4-54EA-4C04-ABA3-D7FF0B3D4C27}" type="slidenum">
              <a:rPr lang="en-US" smtClean="0"/>
              <a:pPr>
                <a:defRPr/>
              </a:pPr>
              <a:t>8</a:t>
            </a:fld>
            <a:endParaRPr lang="en-US" smtClean="0"/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  <a:p>
            <a:endParaRPr lang="en-US" smtClean="0"/>
          </a:p>
        </p:txBody>
      </p:sp>
      <p:sp>
        <p:nvSpPr>
          <p:cNvPr id="26631" name="Rectangle 4"/>
          <p:cNvSpPr>
            <a:spLocks noChangeArrowheads="1"/>
          </p:cNvSpPr>
          <p:nvPr/>
        </p:nvSpPr>
        <p:spPr bwMode="auto">
          <a:xfrm>
            <a:off x="1026466" y="3193583"/>
            <a:ext cx="8060837" cy="298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884" tIns="48942" rIns="97884" bIns="48942">
            <a:spAutoFit/>
          </a:bodyPr>
          <a:lstStyle/>
          <a:p>
            <a:pPr defTabSz="977900" eaLnBrk="0" hangingPunct="0"/>
            <a:endParaRPr lang="en-GB" sz="13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23555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Session 8 - Chi Squared test, and Multivariate Statistics</a:t>
            </a:r>
            <a:endParaRPr lang="en-US"/>
          </a:p>
        </p:txBody>
      </p:sp>
      <p:sp>
        <p:nvSpPr>
          <p:cNvPr id="2355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5FB6BC-4877-457D-8489-BD552DADDE9D}" type="slidenum">
              <a:rPr lang="en-US" smtClean="0"/>
              <a:pPr>
                <a:defRPr/>
              </a:pPr>
              <a:t>9</a:t>
            </a:fld>
            <a:endParaRPr lang="en-US" smtClean="0"/>
          </a:p>
        </p:txBody>
      </p:sp>
      <p:sp>
        <p:nvSpPr>
          <p:cNvPr id="276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  <a:p>
            <a:endParaRPr lang="en-US" smtClean="0"/>
          </a:p>
        </p:txBody>
      </p:sp>
      <p:sp>
        <p:nvSpPr>
          <p:cNvPr id="27655" name="Rectangle 4"/>
          <p:cNvSpPr>
            <a:spLocks noChangeArrowheads="1"/>
          </p:cNvSpPr>
          <p:nvPr/>
        </p:nvSpPr>
        <p:spPr bwMode="auto">
          <a:xfrm>
            <a:off x="1024180" y="3195788"/>
            <a:ext cx="8063123" cy="279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/>
          <a:p>
            <a:pPr defTabSz="935038" eaLnBrk="0" hangingPunct="0"/>
            <a:endParaRPr lang="en-GB" sz="12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473BB6-4EF6-43F0-8995-8581B22A1A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0131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DC5F7D-C220-4435-84FE-468C9FA7E2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01879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8629B9-FE0A-4583-934E-65E46BF840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6179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39A6BD-EEAC-4D74-B6D6-DDFE649F29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2967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FF316A-646F-4858-BFDF-F35AA72F86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6155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7FC7F5-6504-42DE-840F-EBFA81D821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37160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75251-2D3B-440B-B5E1-7F880611ED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27076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969C4C-B759-4DAE-A3F9-057FA55944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35010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C4B7E9-F708-479B-A37A-E8196B0988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81947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533D6-7E61-4B41-AFAE-81D2F22AAF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669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CCD0ED-718F-4E29-A087-6D1819E4CD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4771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400" b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defRPr sz="1400" b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400" b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C75E15C-BA9C-404D-B2A8-9A29868BB4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36513" y="2754313"/>
            <a:ext cx="9144000" cy="2474912"/>
            <a:chOff x="46" y="1616"/>
            <a:chExt cx="5760" cy="952"/>
          </a:xfrm>
        </p:grpSpPr>
        <p:sp>
          <p:nvSpPr>
            <p:cNvPr id="2055" name="Rectangle 30"/>
            <p:cNvSpPr>
              <a:spLocks noChangeArrowheads="1"/>
            </p:cNvSpPr>
            <p:nvPr/>
          </p:nvSpPr>
          <p:spPr bwMode="auto">
            <a:xfrm>
              <a:off x="249" y="1616"/>
              <a:ext cx="5353" cy="952"/>
            </a:xfrm>
            <a:prstGeom prst="rect">
              <a:avLst/>
            </a:prstGeom>
            <a:solidFill>
              <a:schemeClr val="accent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20000"/>
                </a:spcBef>
              </a:pPr>
              <a:endParaRPr lang="en-GB"/>
            </a:p>
          </p:txBody>
        </p:sp>
        <p:sp>
          <p:nvSpPr>
            <p:cNvPr id="365581" name="Rectangle 13"/>
            <p:cNvSpPr>
              <a:spLocks noChangeArrowheads="1"/>
            </p:cNvSpPr>
            <p:nvPr/>
          </p:nvSpPr>
          <p:spPr bwMode="auto">
            <a:xfrm>
              <a:off x="46" y="1685"/>
              <a:ext cx="5760" cy="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>
                <a:lnSpc>
                  <a:spcPct val="120000"/>
                </a:lnSpc>
                <a:defRPr/>
              </a:pPr>
              <a:r>
                <a:rPr lang="en-GB" sz="4400" dirty="0">
                  <a:effectLst>
                    <a:outerShdw blurRad="38100" dist="38100" dir="2700000" algn="tl">
                      <a:srgbClr val="808080"/>
                    </a:outerShdw>
                  </a:effectLst>
                  <a:latin typeface="Arial Black" pitchFamily="34" charset="0"/>
                  <a:cs typeface="+mn-cs"/>
                </a:rPr>
                <a:t>SESSION 8</a:t>
              </a:r>
            </a:p>
            <a:p>
              <a:pPr algn="ctr" eaLnBrk="0" hangingPunct="0">
                <a:lnSpc>
                  <a:spcPct val="120000"/>
                </a:lnSpc>
                <a:tabLst>
                  <a:tab pos="6011863" algn="l"/>
                </a:tabLst>
                <a:defRPr/>
              </a:pPr>
              <a:r>
                <a:rPr lang="en-GB" sz="44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pitchFamily="34" charset="0"/>
                  <a:cs typeface="+mn-cs"/>
                </a:rPr>
                <a:t>CHI-SQUARED TESTS</a:t>
              </a:r>
            </a:p>
            <a:p>
              <a:pPr algn="ctr" eaLnBrk="0" hangingPunct="0">
                <a:lnSpc>
                  <a:spcPct val="120000"/>
                </a:lnSpc>
                <a:tabLst>
                  <a:tab pos="6011863" algn="l"/>
                </a:tabLst>
                <a:defRPr/>
              </a:pPr>
              <a:r>
                <a:rPr lang="en-GB" sz="44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pitchFamily="34" charset="0"/>
                  <a:cs typeface="+mn-cs"/>
                </a:rPr>
                <a:t>AND SOME MISCELLANIA</a:t>
              </a:r>
            </a:p>
          </p:txBody>
        </p: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-36513" y="549275"/>
            <a:ext cx="9144001" cy="1511300"/>
            <a:chOff x="-23" y="346"/>
            <a:chExt cx="5760" cy="952"/>
          </a:xfrm>
        </p:grpSpPr>
        <p:sp>
          <p:nvSpPr>
            <p:cNvPr id="2053" name="Rectangle 32"/>
            <p:cNvSpPr>
              <a:spLocks noChangeArrowheads="1"/>
            </p:cNvSpPr>
            <p:nvPr/>
          </p:nvSpPr>
          <p:spPr bwMode="invGray">
            <a:xfrm>
              <a:off x="158" y="346"/>
              <a:ext cx="5353" cy="952"/>
            </a:xfrm>
            <a:prstGeom prst="rect">
              <a:avLst/>
            </a:prstGeom>
            <a:solidFill>
              <a:schemeClr val="accent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20000"/>
                </a:spcBef>
              </a:pPr>
              <a:endParaRPr lang="en-GB"/>
            </a:p>
          </p:txBody>
        </p:sp>
        <p:sp>
          <p:nvSpPr>
            <p:cNvPr id="365580" name="Rectangle 12"/>
            <p:cNvSpPr>
              <a:spLocks noChangeArrowheads="1"/>
            </p:cNvSpPr>
            <p:nvPr/>
          </p:nvSpPr>
          <p:spPr bwMode="invGray">
            <a:xfrm>
              <a:off x="-23" y="543"/>
              <a:ext cx="5760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n-US" sz="3800" b="0" dirty="0">
                  <a:solidFill>
                    <a:srgbClr val="66FF33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pitchFamily="34" charset="0"/>
                  <a:cs typeface="+mn-cs"/>
                </a:rPr>
                <a:t>ESE </a:t>
              </a:r>
              <a:r>
                <a:rPr lang="en-US" sz="3800" b="0" dirty="0" smtClean="0">
                  <a:solidFill>
                    <a:srgbClr val="66FF33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pitchFamily="34" charset="0"/>
                  <a:cs typeface="+mn-cs"/>
                </a:rPr>
                <a:t>2.19: </a:t>
              </a:r>
              <a:r>
                <a:rPr lang="en-US" sz="3800" b="0" dirty="0">
                  <a:solidFill>
                    <a:srgbClr val="66FF33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pitchFamily="34" charset="0"/>
                  <a:cs typeface="+mn-cs"/>
                </a:rPr>
                <a:t>GRAPHICS AND</a:t>
              </a:r>
            </a:p>
            <a:p>
              <a:pPr algn="ctr" eaLnBrk="0" hangingPunct="0">
                <a:defRPr/>
              </a:pPr>
              <a:r>
                <a:rPr lang="en-US" sz="3800" b="0" dirty="0">
                  <a:solidFill>
                    <a:srgbClr val="66FF33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pitchFamily="34" charset="0"/>
                  <a:cs typeface="+mn-cs"/>
                </a:rPr>
                <a:t>STATS FOR GEOSCIENTISTS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36513" y="620713"/>
            <a:ext cx="9107487" cy="613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dirty="0"/>
              <a:t>Half the mark for this course is already done</a:t>
            </a:r>
          </a:p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dirty="0" smtClean="0"/>
              <a:t>Other class test is tomorrow morning</a:t>
            </a:r>
          </a:p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dirty="0" smtClean="0"/>
              <a:t>Similar </a:t>
            </a:r>
            <a:r>
              <a:rPr lang="en-GB" dirty="0"/>
              <a:t>in format to the one we have had</a:t>
            </a:r>
          </a:p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dirty="0"/>
              <a:t>Will be based around exercises similar to </a:t>
            </a:r>
            <a:r>
              <a:rPr lang="en-GB" dirty="0" err="1"/>
              <a:t>practicals</a:t>
            </a:r>
            <a:r>
              <a:rPr lang="en-GB" dirty="0"/>
              <a:t> in our sessions 5-8</a:t>
            </a:r>
          </a:p>
          <a:p>
            <a:pPr marL="542925" lvl="1" indent="-85725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>
                <a:solidFill>
                  <a:srgbClr val="FFFF99"/>
                </a:solidFill>
              </a:rPr>
              <a:t>You will be given CSV data, and asked to write a program to:</a:t>
            </a:r>
          </a:p>
          <a:p>
            <a:pPr marL="542925" lvl="1" indent="-85725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>
                <a:solidFill>
                  <a:srgbClr val="FFFF99"/>
                </a:solidFill>
              </a:rPr>
              <a:t>	- read it in</a:t>
            </a:r>
          </a:p>
          <a:p>
            <a:pPr marL="542925" lvl="1" indent="-85725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>
                <a:solidFill>
                  <a:srgbClr val="FFFF99"/>
                </a:solidFill>
              </a:rPr>
              <a:t>	- provide descriptive statistics on it</a:t>
            </a:r>
          </a:p>
          <a:p>
            <a:pPr marL="542925" lvl="1" indent="-85725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>
                <a:solidFill>
                  <a:srgbClr val="FFFF99"/>
                </a:solidFill>
              </a:rPr>
              <a:t> - generate one or more plots from it</a:t>
            </a:r>
          </a:p>
          <a:p>
            <a:pPr marL="542925" lvl="1" indent="-85725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>
                <a:solidFill>
                  <a:srgbClr val="FFFF99"/>
                </a:solidFill>
              </a:rPr>
              <a:t> - undertake one or more hypothesis tests</a:t>
            </a:r>
            <a:endParaRPr lang="en-GB" sz="2400" dirty="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 sz="24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  <a:cs typeface="+mn-cs"/>
              </a:rPr>
              <a:t>THE CLASS TEST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uild="p" bldLvl="3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282" name="Rectangle 2"/>
          <p:cNvSpPr>
            <a:spLocks noChangeArrowheads="1"/>
          </p:cNvSpPr>
          <p:nvPr/>
        </p:nvSpPr>
        <p:spPr bwMode="auto">
          <a:xfrm>
            <a:off x="36513" y="692150"/>
            <a:ext cx="9107487" cy="6065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GB" dirty="0"/>
              <a:t>W</a:t>
            </a:r>
            <a:r>
              <a:rPr lang="en-GB" b="0" dirty="0"/>
              <a:t>ill be 3 hours in length - hopefully you will not need all the time.</a:t>
            </a:r>
          </a:p>
          <a:p>
            <a:pPr>
              <a:defRPr/>
            </a:pPr>
            <a:r>
              <a:rPr lang="en-GB" b="0" dirty="0"/>
              <a:t>You can bring in any notes you like.</a:t>
            </a:r>
            <a:endParaRPr lang="en-GB" dirty="0"/>
          </a:p>
          <a:p>
            <a:pPr>
              <a:defRPr/>
            </a:pPr>
            <a:r>
              <a:rPr lang="en-GB" b="0" dirty="0"/>
              <a:t>Full internet access is available, so you can look up help </a:t>
            </a:r>
            <a:r>
              <a:rPr lang="en-GB" b="0" dirty="0" smtClean="0"/>
              <a:t>files, download pre-written code, etc.</a:t>
            </a:r>
          </a:p>
          <a:p>
            <a:pPr>
              <a:defRPr/>
            </a:pPr>
            <a:r>
              <a:rPr lang="en-GB" b="0" dirty="0" smtClean="0">
                <a:solidFill>
                  <a:srgbClr val="FFFF99"/>
                </a:solidFill>
              </a:rPr>
              <a:t>NOT allowed to </a:t>
            </a:r>
            <a:r>
              <a:rPr lang="en-GB" b="0" dirty="0">
                <a:solidFill>
                  <a:srgbClr val="FFFF99"/>
                </a:solidFill>
              </a:rPr>
              <a:t>use email or any other messaging system to communicate with anyone outside the room - we will be watching carefully.</a:t>
            </a:r>
          </a:p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GB" b="0" dirty="0"/>
              <a:t>Demonstrators will be available to help you if you get stuck – they can remove bugs, but this will be noted and (some) marks deducted!</a:t>
            </a:r>
          </a:p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1800" dirty="0">
              <a:solidFill>
                <a:srgbClr val="FFFF99"/>
              </a:solidFill>
            </a:endParaRPr>
          </a:p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dirty="0"/>
          </a:p>
          <a:p>
            <a:pPr marL="542925" lvl="1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dirty="0"/>
          </a:p>
          <a:p>
            <a:pPr marL="542925" lvl="1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dirty="0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 sz="24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  <a:cs typeface="+mn-cs"/>
              </a:rPr>
              <a:t>THE CLASS TEST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7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7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77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77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7282" grpId="0" build="p" bldLvl="4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282" name="Rectangle 2"/>
          <p:cNvSpPr>
            <a:spLocks noChangeArrowheads="1"/>
          </p:cNvSpPr>
          <p:nvPr/>
        </p:nvSpPr>
        <p:spPr bwMode="auto">
          <a:xfrm>
            <a:off x="36513" y="692150"/>
            <a:ext cx="9107487" cy="6065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GB" b="0" dirty="0">
                <a:solidFill>
                  <a:srgbClr val="FFFF00"/>
                </a:solidFill>
              </a:rPr>
              <a:t>Pearson’s Correlation Coefficient</a:t>
            </a:r>
          </a:p>
          <a:p>
            <a:pPr>
              <a:defRPr/>
            </a:pPr>
            <a:r>
              <a:rPr lang="en-GB" b="0" i="1" dirty="0"/>
              <a:t>Tells you whether two </a:t>
            </a:r>
            <a:r>
              <a:rPr lang="en-GB" b="0" i="1" u="sng" dirty="0"/>
              <a:t>paired</a:t>
            </a:r>
            <a:r>
              <a:rPr lang="en-GB" b="0" i="1" dirty="0"/>
              <a:t> datasets (i.e. with same number of items) are correlated (linked)</a:t>
            </a:r>
          </a:p>
          <a:p>
            <a:pPr>
              <a:defRPr/>
            </a:pPr>
            <a:r>
              <a:rPr lang="en-GB" b="0" dirty="0">
                <a:solidFill>
                  <a:srgbClr val="FFFF00"/>
                </a:solidFill>
              </a:rPr>
              <a:t>Spearman’s Correlation Coefficient</a:t>
            </a:r>
          </a:p>
          <a:p>
            <a:pPr>
              <a:defRPr/>
            </a:pPr>
            <a:r>
              <a:rPr lang="en-GB" b="0" i="1" dirty="0"/>
              <a:t>As Pearson’s, but without assumption that data is normally distributed (i.e. non-parametric)</a:t>
            </a:r>
          </a:p>
          <a:p>
            <a:pPr>
              <a:defRPr/>
            </a:pPr>
            <a:r>
              <a:rPr lang="en-GB" b="0" dirty="0">
                <a:solidFill>
                  <a:srgbClr val="FFFF00"/>
                </a:solidFill>
              </a:rPr>
              <a:t>Student’s T-test</a:t>
            </a:r>
          </a:p>
          <a:p>
            <a:pPr>
              <a:defRPr/>
            </a:pPr>
            <a:r>
              <a:rPr lang="en-GB" b="0" i="1" dirty="0"/>
              <a:t>Tells you whether means differ between underlying populations of two samples</a:t>
            </a:r>
          </a:p>
          <a:p>
            <a:pPr>
              <a:defRPr/>
            </a:pPr>
            <a:r>
              <a:rPr lang="en-GB" b="0" dirty="0">
                <a:solidFill>
                  <a:srgbClr val="FFFF00"/>
                </a:solidFill>
              </a:rPr>
              <a:t>Mann-Whitney U-Test</a:t>
            </a:r>
          </a:p>
          <a:p>
            <a:pPr>
              <a:defRPr/>
            </a:pPr>
            <a:r>
              <a:rPr lang="en-GB" b="0" i="1" dirty="0"/>
              <a:t>As T-test, but without assumption that data is normally distributed (i.e. non-parametric)</a:t>
            </a:r>
          </a:p>
          <a:p>
            <a:pPr>
              <a:defRPr/>
            </a:pPr>
            <a:endParaRPr lang="en-GB" b="0" dirty="0">
              <a:solidFill>
                <a:srgbClr val="FFFF00"/>
              </a:solidFill>
            </a:endParaRPr>
          </a:p>
          <a:p>
            <a:pPr>
              <a:defRPr/>
            </a:pPr>
            <a:endParaRPr lang="en-GB" b="0" i="1" dirty="0"/>
          </a:p>
          <a:p>
            <a:pPr>
              <a:defRPr/>
            </a:pPr>
            <a:endParaRPr lang="en-GB" b="0" i="1" dirty="0"/>
          </a:p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1800" dirty="0">
              <a:solidFill>
                <a:srgbClr val="FFFF99"/>
              </a:solidFill>
            </a:endParaRPr>
          </a:p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dirty="0"/>
          </a:p>
          <a:p>
            <a:pPr marL="542925" lvl="1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dirty="0"/>
          </a:p>
          <a:p>
            <a:pPr marL="542925" lvl="1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dirty="0"/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 sz="24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  <a:cs typeface="+mn-cs"/>
              </a:rPr>
              <a:t>USE THE RIGHT STATISTIC/TEST!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7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7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77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77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77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77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772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7282" grpId="0" build="p" bldLvl="4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282" name="Rectangle 2"/>
          <p:cNvSpPr>
            <a:spLocks noChangeArrowheads="1"/>
          </p:cNvSpPr>
          <p:nvPr/>
        </p:nvSpPr>
        <p:spPr bwMode="auto">
          <a:xfrm>
            <a:off x="36513" y="908050"/>
            <a:ext cx="9107487" cy="584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GB" b="0" dirty="0">
                <a:solidFill>
                  <a:srgbClr val="FFFF00"/>
                </a:solidFill>
              </a:rPr>
              <a:t>2-sample </a:t>
            </a:r>
            <a:r>
              <a:rPr lang="en-GB" b="0" dirty="0" err="1">
                <a:solidFill>
                  <a:srgbClr val="FFFF00"/>
                </a:solidFill>
              </a:rPr>
              <a:t>Kolmogrov</a:t>
            </a:r>
            <a:r>
              <a:rPr lang="en-GB" b="0" dirty="0">
                <a:solidFill>
                  <a:srgbClr val="FFFF00"/>
                </a:solidFill>
              </a:rPr>
              <a:t>-Smirnov Test</a:t>
            </a:r>
          </a:p>
          <a:p>
            <a:pPr>
              <a:defRPr/>
            </a:pPr>
            <a:r>
              <a:rPr lang="en-GB" b="0" i="1" dirty="0"/>
              <a:t>Tells you whether the underlying populations of two samples differ in any way (not just means). Non-parametric test, no assumption of normality</a:t>
            </a:r>
          </a:p>
          <a:p>
            <a:pPr>
              <a:defRPr/>
            </a:pPr>
            <a:r>
              <a:rPr lang="en-GB" b="0" dirty="0">
                <a:solidFill>
                  <a:srgbClr val="FFFF00"/>
                </a:solidFill>
              </a:rPr>
              <a:t>Chi-squared Test</a:t>
            </a:r>
          </a:p>
          <a:p>
            <a:pPr>
              <a:defRPr/>
            </a:pPr>
            <a:r>
              <a:rPr lang="en-GB" b="0" i="1" dirty="0"/>
              <a:t>Tells you whether counts of discrete (categorised) data fit an expected pattern. No assumption of normality – but a few restrictions</a:t>
            </a:r>
          </a:p>
          <a:p>
            <a:pPr>
              <a:defRPr/>
            </a:pPr>
            <a:endParaRPr lang="en-GB" b="0" dirty="0">
              <a:solidFill>
                <a:srgbClr val="FFFF00"/>
              </a:solidFill>
            </a:endParaRPr>
          </a:p>
          <a:p>
            <a:pPr algn="ctr">
              <a:defRPr/>
            </a:pPr>
            <a:r>
              <a:rPr lang="en-GB" dirty="0">
                <a:solidFill>
                  <a:srgbClr val="FFFF00"/>
                </a:solidFill>
              </a:rPr>
              <a:t>LEARN WHICH TO USE AND WHEN – AND USE THE RIGHT ONE!</a:t>
            </a:r>
          </a:p>
          <a:p>
            <a:pPr>
              <a:defRPr/>
            </a:pPr>
            <a:endParaRPr lang="en-GB" b="0" dirty="0">
              <a:solidFill>
                <a:srgbClr val="FFFF00"/>
              </a:solidFill>
            </a:endParaRPr>
          </a:p>
          <a:p>
            <a:pPr>
              <a:defRPr/>
            </a:pPr>
            <a:endParaRPr lang="en-GB" b="0" i="1" dirty="0"/>
          </a:p>
          <a:p>
            <a:pPr>
              <a:defRPr/>
            </a:pPr>
            <a:endParaRPr lang="en-GB" b="0" i="1" dirty="0"/>
          </a:p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1800" dirty="0">
              <a:solidFill>
                <a:srgbClr val="FFFF99"/>
              </a:solidFill>
            </a:endParaRPr>
          </a:p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dirty="0"/>
          </a:p>
          <a:p>
            <a:pPr marL="542925" lvl="1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dirty="0"/>
          </a:p>
          <a:p>
            <a:pPr marL="542925" lvl="1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dirty="0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 sz="24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  <a:cs typeface="+mn-cs"/>
              </a:rPr>
              <a:t>USE THE RIGHT STATISTIC/TEST!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7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7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77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77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7282" grpId="0" build="p" bldLvl="4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282" name="Rectangle 2"/>
          <p:cNvSpPr>
            <a:spLocks noChangeArrowheads="1"/>
          </p:cNvSpPr>
          <p:nvPr/>
        </p:nvSpPr>
        <p:spPr bwMode="auto">
          <a:xfrm>
            <a:off x="36513" y="720725"/>
            <a:ext cx="9107487" cy="613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GB" sz="2000" dirty="0"/>
              <a:t>B1: I have two sets of trilobite fossils from different localities. I think they are from the same species but want some quantitative confirmation – on the basis of their mean </a:t>
            </a:r>
            <a:r>
              <a:rPr lang="en-GB" sz="2000" dirty="0" err="1"/>
              <a:t>length:width</a:t>
            </a:r>
            <a:r>
              <a:rPr lang="en-GB" sz="2000" dirty="0"/>
              <a:t> ratio (triloshape1.csv, triloshape2.csv) is there evidence that they are different?</a:t>
            </a:r>
          </a:p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GB" sz="2000" dirty="0">
                <a:solidFill>
                  <a:srgbClr val="FFFF99"/>
                </a:solidFill>
              </a:rPr>
              <a:t>	H</a:t>
            </a:r>
            <a:r>
              <a:rPr lang="en-GB" sz="2000" baseline="-25000" dirty="0">
                <a:solidFill>
                  <a:srgbClr val="FFFF99"/>
                </a:solidFill>
              </a:rPr>
              <a:t>0</a:t>
            </a:r>
            <a:r>
              <a:rPr lang="en-GB" sz="2000" dirty="0">
                <a:solidFill>
                  <a:srgbClr val="FFFF99"/>
                </a:solidFill>
              </a:rPr>
              <a:t>: Mean </a:t>
            </a:r>
            <a:r>
              <a:rPr lang="en-GB" sz="2000" dirty="0" err="1">
                <a:solidFill>
                  <a:srgbClr val="FFFF99"/>
                </a:solidFill>
              </a:rPr>
              <a:t>length:width</a:t>
            </a:r>
            <a:r>
              <a:rPr lang="en-GB" sz="2000" dirty="0">
                <a:solidFill>
                  <a:srgbClr val="FFFF99"/>
                </a:solidFill>
              </a:rPr>
              <a:t> ratios of the two datasets are the same</a:t>
            </a:r>
          </a:p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GB" sz="2000" dirty="0">
                <a:solidFill>
                  <a:srgbClr val="FFFF99"/>
                </a:solidFill>
              </a:rPr>
              <a:t>	H</a:t>
            </a:r>
            <a:r>
              <a:rPr lang="en-GB" sz="2000" baseline="-25000" dirty="0">
                <a:solidFill>
                  <a:srgbClr val="FFFF99"/>
                </a:solidFill>
              </a:rPr>
              <a:t>1</a:t>
            </a:r>
            <a:r>
              <a:rPr lang="en-GB" sz="2000" dirty="0">
                <a:solidFill>
                  <a:srgbClr val="FFFF99"/>
                </a:solidFill>
              </a:rPr>
              <a:t>: Mean </a:t>
            </a:r>
            <a:r>
              <a:rPr lang="en-GB" sz="2000" dirty="0" err="1">
                <a:solidFill>
                  <a:srgbClr val="FFFF99"/>
                </a:solidFill>
              </a:rPr>
              <a:t>length:width</a:t>
            </a:r>
            <a:r>
              <a:rPr lang="en-GB" sz="2000" dirty="0">
                <a:solidFill>
                  <a:srgbClr val="FFFF99"/>
                </a:solidFill>
              </a:rPr>
              <a:t> ratios of the two datasets are different</a:t>
            </a:r>
          </a:p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GB" sz="2000" dirty="0">
                <a:solidFill>
                  <a:srgbClr val="FFFF00"/>
                </a:solidFill>
              </a:rPr>
              <a:t>		2-tailed. Both normally distributed - t-test p=0.038 - accept H</a:t>
            </a:r>
            <a:r>
              <a:rPr lang="en-GB" sz="2000" baseline="-25000" dirty="0">
                <a:solidFill>
                  <a:srgbClr val="FFFF00"/>
                </a:solidFill>
              </a:rPr>
              <a:t>1</a:t>
            </a:r>
          </a:p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000" dirty="0"/>
          </a:p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GB" sz="2000" dirty="0"/>
              <a:t>B2: I have measured mica percentages in samples of igneous rocks from two different localities (micapercent1.csv, micapercent2.csv). The mean mica percentage is lower in the second locality and I have a geological theory that may explain this, but I first need to rule out the possibility that the lower mica content is just due to chance. </a:t>
            </a:r>
          </a:p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GB" sz="2000" dirty="0">
                <a:solidFill>
                  <a:srgbClr val="FFFF99"/>
                </a:solidFill>
              </a:rPr>
              <a:t>	H</a:t>
            </a:r>
            <a:r>
              <a:rPr lang="en-GB" sz="2000" baseline="-25000" dirty="0">
                <a:solidFill>
                  <a:srgbClr val="FFFF99"/>
                </a:solidFill>
              </a:rPr>
              <a:t>0</a:t>
            </a:r>
            <a:r>
              <a:rPr lang="en-GB" sz="2000" dirty="0">
                <a:solidFill>
                  <a:srgbClr val="FFFF99"/>
                </a:solidFill>
              </a:rPr>
              <a:t>: Mean mica percentage of the two datasets are the same</a:t>
            </a:r>
          </a:p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GB" sz="2000" dirty="0">
                <a:solidFill>
                  <a:srgbClr val="FFFF99"/>
                </a:solidFill>
              </a:rPr>
              <a:t>	H</a:t>
            </a:r>
            <a:r>
              <a:rPr lang="en-GB" sz="2000" baseline="-25000" dirty="0">
                <a:solidFill>
                  <a:srgbClr val="FFFF99"/>
                </a:solidFill>
              </a:rPr>
              <a:t>1</a:t>
            </a:r>
            <a:r>
              <a:rPr lang="en-GB" sz="2000" dirty="0">
                <a:solidFill>
                  <a:srgbClr val="FFFF99"/>
                </a:solidFill>
              </a:rPr>
              <a:t>: Mean mica percentage of locality 2 is lower than that of locality 1. </a:t>
            </a:r>
          </a:p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GB" sz="2000" dirty="0">
                <a:solidFill>
                  <a:srgbClr val="FFFF00"/>
                </a:solidFill>
              </a:rPr>
              <a:t>		1-tailed. Neither normally distributed - MW-test p=0.022 - accept H</a:t>
            </a:r>
            <a:r>
              <a:rPr lang="en-GB" sz="2000" baseline="-25000" dirty="0">
                <a:solidFill>
                  <a:srgbClr val="FFFF00"/>
                </a:solidFill>
              </a:rPr>
              <a:t>1</a:t>
            </a:r>
          </a:p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000" baseline="-250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GB" sz="2800" dirty="0"/>
              <a:t>			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 sz="24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GB" sz="36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  <a:cs typeface="+mn-cs"/>
              </a:rPr>
              <a:t>MORNING’S PRACTICAL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7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7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77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77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77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772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772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772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7282" grpId="0" build="p" bldLvl="3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282" name="Rectangle 2"/>
          <p:cNvSpPr>
            <a:spLocks noChangeArrowheads="1"/>
          </p:cNvSpPr>
          <p:nvPr/>
        </p:nvSpPr>
        <p:spPr bwMode="auto">
          <a:xfrm>
            <a:off x="36513" y="720725"/>
            <a:ext cx="9107487" cy="613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GB" sz="2800" dirty="0"/>
              <a:t>Chi-Squared test used for discrete (categorised) data </a:t>
            </a:r>
          </a:p>
          <a:p>
            <a:pPr marL="542925" lvl="1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GB" sz="2400" dirty="0">
                <a:solidFill>
                  <a:srgbClr val="FFFF99"/>
                </a:solidFill>
              </a:rPr>
              <a:t>		Foot length – continuous</a:t>
            </a:r>
          </a:p>
          <a:p>
            <a:pPr marL="542925" lvl="1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GB" sz="2400" dirty="0">
                <a:solidFill>
                  <a:srgbClr val="FFFF99"/>
                </a:solidFill>
              </a:rPr>
              <a:t>		Shoe size – discrete</a:t>
            </a:r>
          </a:p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GB" sz="2800" dirty="0"/>
              <a:t>Geological discrete data might be:</a:t>
            </a:r>
          </a:p>
          <a:p>
            <a:pPr marL="85725" lvl="1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GB" sz="2800" dirty="0">
                <a:solidFill>
                  <a:srgbClr val="FFFF99"/>
                </a:solidFill>
              </a:rPr>
              <a:t>	</a:t>
            </a:r>
            <a:r>
              <a:rPr lang="en-GB" sz="2400" dirty="0">
                <a:solidFill>
                  <a:srgbClr val="FFFF99"/>
                </a:solidFill>
              </a:rPr>
              <a:t> </a:t>
            </a:r>
            <a:r>
              <a:rPr lang="en-GB" sz="2400" dirty="0" smtClean="0">
                <a:solidFill>
                  <a:srgbClr val="FFFF99"/>
                </a:solidFill>
              </a:rPr>
              <a:t>      Fossil </a:t>
            </a:r>
            <a:r>
              <a:rPr lang="en-GB" sz="2400" dirty="0">
                <a:solidFill>
                  <a:srgbClr val="FFFF99"/>
                </a:solidFill>
              </a:rPr>
              <a:t>type (species A, species </a:t>
            </a:r>
            <a:r>
              <a:rPr lang="en-GB" sz="2400" dirty="0" smtClean="0">
                <a:solidFill>
                  <a:srgbClr val="FFFF99"/>
                </a:solidFill>
              </a:rPr>
              <a:t>B, …)</a:t>
            </a:r>
            <a:endParaRPr lang="en-GB" sz="2400" dirty="0">
              <a:solidFill>
                <a:srgbClr val="FFFF99"/>
              </a:solidFill>
            </a:endParaRPr>
          </a:p>
          <a:p>
            <a:pPr marL="85725" lvl="1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GB" sz="2400" dirty="0">
                <a:solidFill>
                  <a:srgbClr val="FFFF99"/>
                </a:solidFill>
              </a:rPr>
              <a:t>	</a:t>
            </a:r>
            <a:r>
              <a:rPr lang="en-GB" sz="2400" dirty="0" smtClean="0">
                <a:solidFill>
                  <a:srgbClr val="FFFF99"/>
                </a:solidFill>
              </a:rPr>
              <a:t>       Rock </a:t>
            </a:r>
            <a:r>
              <a:rPr lang="en-GB" sz="2400" dirty="0">
                <a:solidFill>
                  <a:srgbClr val="FFFF99"/>
                </a:solidFill>
              </a:rPr>
              <a:t>classification (sandstone, limestone, </a:t>
            </a:r>
            <a:r>
              <a:rPr lang="en-GB" sz="2400" dirty="0" smtClean="0">
                <a:solidFill>
                  <a:srgbClr val="FFFF99"/>
                </a:solidFill>
              </a:rPr>
              <a:t>mudstone…)</a:t>
            </a:r>
            <a:endParaRPr lang="en-GB" sz="2400" dirty="0">
              <a:solidFill>
                <a:srgbClr val="FFFF99"/>
              </a:solidFill>
            </a:endParaRPr>
          </a:p>
          <a:p>
            <a:pPr marL="85725" lvl="1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GB" sz="2400" dirty="0">
                <a:solidFill>
                  <a:srgbClr val="FFFF99"/>
                </a:solidFill>
              </a:rPr>
              <a:t>		Fault type (normal, thrust, strike-slip </a:t>
            </a:r>
            <a:r>
              <a:rPr lang="en-GB" sz="2400" dirty="0" smtClean="0">
                <a:solidFill>
                  <a:srgbClr val="FFFF99"/>
                </a:solidFill>
              </a:rPr>
              <a:t>…)</a:t>
            </a:r>
            <a:endParaRPr lang="en-GB" sz="2400" dirty="0">
              <a:solidFill>
                <a:srgbClr val="FFFF99"/>
              </a:solidFill>
            </a:endParaRPr>
          </a:p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GB" sz="2800" dirty="0"/>
              <a:t>Chi-squared test provides a way of assessing how likely it is that counts of discrete data fit some expected pattern.</a:t>
            </a:r>
            <a:endParaRPr lang="en-GB" sz="2400" dirty="0"/>
          </a:p>
          <a:p>
            <a:pPr marL="85725" lvl="1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000" dirty="0">
              <a:solidFill>
                <a:srgbClr val="FFFF99"/>
              </a:solidFill>
            </a:endParaRPr>
          </a:p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dirty="0"/>
          </a:p>
          <a:p>
            <a:pPr marL="542925" lvl="1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dirty="0"/>
          </a:p>
          <a:p>
            <a:pPr marL="542925" lvl="1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dirty="0"/>
          </a:p>
          <a:p>
            <a:pPr marL="542925" lvl="1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baseline="-25000" dirty="0">
              <a:solidFill>
                <a:srgbClr val="FFFF00"/>
              </a:solidFill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 sz="24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  <a:cs typeface="+mn-cs"/>
              </a:rPr>
              <a:t>THE CHI-SQUARED TEST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7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7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77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77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77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77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772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7282" grpId="0" build="p" bldLvl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282" name="Rectangle 2"/>
          <p:cNvSpPr>
            <a:spLocks noChangeArrowheads="1"/>
          </p:cNvSpPr>
          <p:nvPr/>
        </p:nvSpPr>
        <p:spPr bwMode="auto">
          <a:xfrm>
            <a:off x="36513" y="720725"/>
            <a:ext cx="4967287" cy="613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GB" sz="2800" dirty="0"/>
              <a:t>We have many trilobite fossils from one deposit</a:t>
            </a:r>
          </a:p>
          <a:p>
            <a:pPr marL="542925" lvl="1" indent="-85725" eaLnBrk="0" hangingPunct="0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GB" sz="2800" dirty="0">
                <a:solidFill>
                  <a:srgbClr val="FFFF99"/>
                </a:solidFill>
              </a:rPr>
              <a:t> Fossils are moults</a:t>
            </a:r>
          </a:p>
          <a:p>
            <a:pPr marL="542925" lvl="1" indent="-85725" eaLnBrk="0" hangingPunct="0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GB" sz="2800" dirty="0">
                <a:solidFill>
                  <a:srgbClr val="FFFF99"/>
                </a:solidFill>
              </a:rPr>
              <a:t> Have </a:t>
            </a:r>
            <a:r>
              <a:rPr lang="en-GB" sz="2800" dirty="0" err="1">
                <a:solidFill>
                  <a:srgbClr val="FFFF99"/>
                </a:solidFill>
              </a:rPr>
              <a:t>cranidia</a:t>
            </a:r>
            <a:r>
              <a:rPr lang="en-GB" sz="2800" dirty="0">
                <a:solidFill>
                  <a:srgbClr val="FFFF99"/>
                </a:solidFill>
              </a:rPr>
              <a:t>, </a:t>
            </a:r>
            <a:r>
              <a:rPr lang="en-GB" sz="2800" dirty="0" err="1">
                <a:solidFill>
                  <a:srgbClr val="FFFF99"/>
                </a:solidFill>
              </a:rPr>
              <a:t>librigena</a:t>
            </a:r>
            <a:r>
              <a:rPr lang="en-GB" sz="2800" dirty="0">
                <a:solidFill>
                  <a:srgbClr val="FFFF99"/>
                </a:solidFill>
              </a:rPr>
              <a:t>, and </a:t>
            </a:r>
            <a:r>
              <a:rPr lang="en-GB" sz="2800" dirty="0" err="1">
                <a:solidFill>
                  <a:srgbClr val="FFFF99"/>
                </a:solidFill>
              </a:rPr>
              <a:t>pygidia</a:t>
            </a:r>
            <a:endParaRPr lang="en-GB" sz="2800" dirty="0">
              <a:solidFill>
                <a:srgbClr val="FFFF99"/>
              </a:solidFill>
            </a:endParaRPr>
          </a:p>
          <a:p>
            <a:pPr marL="542925" lvl="1" indent="-85725" eaLnBrk="0" hangingPunct="0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GB" sz="2800" dirty="0">
                <a:solidFill>
                  <a:srgbClr val="FFFF99"/>
                </a:solidFill>
              </a:rPr>
              <a:t> Should have ratio of 1:2:1</a:t>
            </a:r>
          </a:p>
          <a:p>
            <a:pPr marL="542925" lvl="1" indent="-85725" eaLnBrk="0" hangingPunct="0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GB" sz="2800" dirty="0">
                <a:solidFill>
                  <a:srgbClr val="FFFF99"/>
                </a:solidFill>
              </a:rPr>
              <a:t> Does our data depart from this? If it does we can infer a </a:t>
            </a:r>
            <a:r>
              <a:rPr lang="en-GB" sz="2800" dirty="0" err="1">
                <a:solidFill>
                  <a:srgbClr val="FFFF99"/>
                </a:solidFill>
              </a:rPr>
              <a:t>taphonomic</a:t>
            </a:r>
            <a:r>
              <a:rPr lang="en-GB" sz="2800" dirty="0">
                <a:solidFill>
                  <a:srgbClr val="FFFF99"/>
                </a:solidFill>
              </a:rPr>
              <a:t> bias – probably current-sorting.</a:t>
            </a:r>
          </a:p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800" dirty="0"/>
          </a:p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dirty="0"/>
          </a:p>
          <a:p>
            <a:pPr marL="85725" lvl="1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000" dirty="0">
              <a:solidFill>
                <a:srgbClr val="FFFF99"/>
              </a:solidFill>
            </a:endParaRPr>
          </a:p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dirty="0"/>
          </a:p>
          <a:p>
            <a:pPr marL="542925" lvl="1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dirty="0"/>
          </a:p>
          <a:p>
            <a:pPr marL="542925" lvl="1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dirty="0"/>
          </a:p>
          <a:p>
            <a:pPr marL="542925" lvl="1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baseline="-25000" dirty="0">
              <a:solidFill>
                <a:srgbClr val="FFFF00"/>
              </a:solidFill>
            </a:endParaRP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 sz="24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  <a:cs typeface="+mn-cs"/>
              </a:rPr>
              <a:t>CHI-SQUARED EXAMPLE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  <a:cs typeface="+mn-cs"/>
            </a:endParaRPr>
          </a:p>
        </p:txBody>
      </p:sp>
      <p:pic>
        <p:nvPicPr>
          <p:cNvPr id="512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87" t="54810" r="64169" b="21251"/>
          <a:stretch>
            <a:fillRect/>
          </a:stretch>
        </p:blipFill>
        <p:spPr bwMode="auto">
          <a:xfrm>
            <a:off x="5076825" y="4005263"/>
            <a:ext cx="3887788" cy="259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69" t="54410" r="60631" b="17239"/>
          <a:stretch>
            <a:fillRect/>
          </a:stretch>
        </p:blipFill>
        <p:spPr bwMode="auto">
          <a:xfrm>
            <a:off x="5076825" y="1249363"/>
            <a:ext cx="3816350" cy="268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7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7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77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77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7282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 sz="24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  <a:cs typeface="+mn-cs"/>
              </a:rPr>
              <a:t>CHI-SQUARED EXAMPLE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  <a:cs typeface="+mn-cs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95288" y="1412875"/>
          <a:ext cx="338455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222"/>
                <a:gridCol w="2016328"/>
              </a:tblGrid>
              <a:tr h="370681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 marL="91445" marR="91445" marT="45700" marB="45700"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solidFill>
                            <a:schemeClr val="tx1"/>
                          </a:solidFill>
                        </a:rPr>
                        <a:t>Observed</a:t>
                      </a: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GB" sz="1800" dirty="0" err="1" smtClean="0"/>
                        <a:t>Cranidia</a:t>
                      </a:r>
                      <a:endParaRPr lang="en-GB" sz="1800" dirty="0"/>
                    </a:p>
                  </a:txBody>
                  <a:tcPr marL="91445" marR="91445" marT="45700" marB="45700"/>
                </a:tc>
                <a:tc>
                  <a:txBody>
                    <a:bodyPr/>
                    <a:lstStyle/>
                    <a:p>
                      <a:r>
                        <a:rPr lang="en-GB" sz="1800" b="1" dirty="0" smtClean="0"/>
                        <a:t>20</a:t>
                      </a:r>
                      <a:endParaRPr lang="en-GB" sz="1800" b="1" dirty="0"/>
                    </a:p>
                  </a:txBody>
                  <a:tcPr marL="91445" marR="91445"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GB" sz="1800" dirty="0" err="1" smtClean="0"/>
                        <a:t>Librigena</a:t>
                      </a:r>
                      <a:endParaRPr lang="en-GB" sz="1800" dirty="0"/>
                    </a:p>
                  </a:txBody>
                  <a:tcPr marL="91445" marR="91445" marT="45700" marB="45700"/>
                </a:tc>
                <a:tc>
                  <a:txBody>
                    <a:bodyPr/>
                    <a:lstStyle/>
                    <a:p>
                      <a:r>
                        <a:rPr lang="en-GB" sz="1800" b="1" dirty="0" smtClean="0"/>
                        <a:t>32</a:t>
                      </a:r>
                      <a:endParaRPr lang="en-GB" sz="1800" b="1" dirty="0"/>
                    </a:p>
                  </a:txBody>
                  <a:tcPr marL="91445" marR="91445"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GB" sz="1800" dirty="0" err="1" smtClean="0"/>
                        <a:t>Pygidia</a:t>
                      </a:r>
                      <a:endParaRPr lang="en-GB" sz="1800" dirty="0"/>
                    </a:p>
                  </a:txBody>
                  <a:tcPr marL="91445" marR="91445" marT="45700" marB="45700"/>
                </a:tc>
                <a:tc>
                  <a:txBody>
                    <a:bodyPr/>
                    <a:lstStyle/>
                    <a:p>
                      <a:r>
                        <a:rPr lang="en-GB" sz="1800" b="1" dirty="0" smtClean="0"/>
                        <a:t>17</a:t>
                      </a:r>
                      <a:endParaRPr lang="en-GB" sz="1800" b="1" dirty="0"/>
                    </a:p>
                  </a:txBody>
                  <a:tcPr marL="91445" marR="91445" marT="45700" marB="45700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23850" y="3284538"/>
          <a:ext cx="3455988" cy="2700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995"/>
                <a:gridCol w="2087993"/>
              </a:tblGrid>
              <a:tr h="540067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 marL="91430" marR="91430" marT="45721" marB="45721"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solidFill>
                            <a:schemeClr val="tx1"/>
                          </a:solidFill>
                        </a:rPr>
                        <a:t>Observed</a:t>
                      </a: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0" marR="91430" marT="45721" marB="45721"/>
                </a:tc>
              </a:tr>
              <a:tr h="540067">
                <a:tc>
                  <a:txBody>
                    <a:bodyPr/>
                    <a:lstStyle/>
                    <a:p>
                      <a:r>
                        <a:rPr lang="en-GB" sz="1800" dirty="0" err="1" smtClean="0"/>
                        <a:t>Cranidia</a:t>
                      </a:r>
                      <a:endParaRPr lang="en-GB" sz="1800" dirty="0"/>
                    </a:p>
                  </a:txBody>
                  <a:tcPr marL="91430" marR="91430" marT="45721" marB="45721"/>
                </a:tc>
                <a:tc>
                  <a:txBody>
                    <a:bodyPr/>
                    <a:lstStyle/>
                    <a:p>
                      <a:r>
                        <a:rPr lang="en-GB" sz="1800" b="1" dirty="0" smtClean="0"/>
                        <a:t>20</a:t>
                      </a:r>
                      <a:endParaRPr lang="en-GB" sz="1800" b="1" dirty="0"/>
                    </a:p>
                  </a:txBody>
                  <a:tcPr marL="91430" marR="91430" marT="45721" marB="45721"/>
                </a:tc>
              </a:tr>
              <a:tr h="540067">
                <a:tc>
                  <a:txBody>
                    <a:bodyPr/>
                    <a:lstStyle/>
                    <a:p>
                      <a:r>
                        <a:rPr lang="en-GB" sz="1800" dirty="0" err="1" smtClean="0"/>
                        <a:t>Librigena</a:t>
                      </a:r>
                      <a:endParaRPr lang="en-GB" sz="1800" dirty="0"/>
                    </a:p>
                  </a:txBody>
                  <a:tcPr marL="91430" marR="91430" marT="45721" marB="45721"/>
                </a:tc>
                <a:tc>
                  <a:txBody>
                    <a:bodyPr/>
                    <a:lstStyle/>
                    <a:p>
                      <a:r>
                        <a:rPr lang="en-GB" sz="1800" b="1" dirty="0" smtClean="0"/>
                        <a:t>32</a:t>
                      </a:r>
                      <a:endParaRPr lang="en-GB" sz="1800" b="1" dirty="0"/>
                    </a:p>
                  </a:txBody>
                  <a:tcPr marL="91430" marR="91430" marT="45721" marB="45721"/>
                </a:tc>
              </a:tr>
              <a:tr h="540067">
                <a:tc>
                  <a:txBody>
                    <a:bodyPr/>
                    <a:lstStyle/>
                    <a:p>
                      <a:r>
                        <a:rPr lang="en-GB" sz="1800" dirty="0" err="1" smtClean="0"/>
                        <a:t>Pygidia</a:t>
                      </a:r>
                      <a:endParaRPr lang="en-GB" sz="1800" dirty="0"/>
                    </a:p>
                  </a:txBody>
                  <a:tcPr marL="91430" marR="91430" marT="45721" marB="45721"/>
                </a:tc>
                <a:tc>
                  <a:txBody>
                    <a:bodyPr/>
                    <a:lstStyle/>
                    <a:p>
                      <a:r>
                        <a:rPr lang="en-GB" sz="1800" b="1" dirty="0" smtClean="0"/>
                        <a:t>17</a:t>
                      </a:r>
                      <a:endParaRPr lang="en-GB" sz="1800" b="1" dirty="0"/>
                    </a:p>
                  </a:txBody>
                  <a:tcPr marL="91430" marR="91430" marT="45721" marB="45721"/>
                </a:tc>
              </a:tr>
              <a:tr h="540067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TOTAL</a:t>
                      </a:r>
                      <a:endParaRPr lang="en-GB" sz="1800" dirty="0"/>
                    </a:p>
                  </a:txBody>
                  <a:tcPr marL="91430" marR="91430" marT="45721" marB="45721"/>
                </a:tc>
                <a:tc>
                  <a:txBody>
                    <a:bodyPr/>
                    <a:lstStyle/>
                    <a:p>
                      <a:r>
                        <a:rPr lang="en-GB" sz="1800" b="1" dirty="0" smtClean="0"/>
                        <a:t>69</a:t>
                      </a:r>
                      <a:endParaRPr lang="en-GB" sz="1800" b="1" dirty="0"/>
                    </a:p>
                  </a:txBody>
                  <a:tcPr marL="91430" marR="91430" marT="45721" marB="45721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356100" y="1773238"/>
          <a:ext cx="4032250" cy="2808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67"/>
                <a:gridCol w="1433543"/>
                <a:gridCol w="1518640"/>
              </a:tblGrid>
              <a:tr h="561657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solidFill>
                            <a:schemeClr val="tx1"/>
                          </a:solidFill>
                        </a:rPr>
                        <a:t>Observed</a:t>
                      </a: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solidFill>
                            <a:schemeClr val="tx1"/>
                          </a:solidFill>
                        </a:rPr>
                        <a:t>Expected</a:t>
                      </a: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/>
                </a:tc>
              </a:tr>
              <a:tr h="561657">
                <a:tc>
                  <a:txBody>
                    <a:bodyPr/>
                    <a:lstStyle/>
                    <a:p>
                      <a:r>
                        <a:rPr lang="en-GB" sz="1800" dirty="0" err="1" smtClean="0"/>
                        <a:t>Cranidia</a:t>
                      </a:r>
                      <a:endParaRPr lang="en-GB" sz="1800" dirty="0"/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en-GB" sz="1800" b="1" dirty="0" smtClean="0"/>
                        <a:t>20</a:t>
                      </a:r>
                      <a:endParaRPr lang="en-GB" sz="1800" b="1" dirty="0"/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en-GB" sz="1800" b="1" dirty="0" smtClean="0"/>
                        <a:t>17.25</a:t>
                      </a:r>
                      <a:endParaRPr lang="en-GB" sz="1800" b="1" dirty="0"/>
                    </a:p>
                  </a:txBody>
                  <a:tcPr marL="91436" marR="91436"/>
                </a:tc>
              </a:tr>
              <a:tr h="561657">
                <a:tc>
                  <a:txBody>
                    <a:bodyPr/>
                    <a:lstStyle/>
                    <a:p>
                      <a:r>
                        <a:rPr lang="en-GB" sz="1800" dirty="0" err="1" smtClean="0"/>
                        <a:t>Librigena</a:t>
                      </a:r>
                      <a:endParaRPr lang="en-GB" sz="1800" dirty="0"/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en-GB" sz="1800" b="1" dirty="0" smtClean="0"/>
                        <a:t>32</a:t>
                      </a:r>
                      <a:endParaRPr lang="en-GB" sz="1800" b="1" dirty="0"/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en-GB" sz="1800" b="1" dirty="0" smtClean="0"/>
                        <a:t>34.5</a:t>
                      </a:r>
                      <a:endParaRPr lang="en-GB" sz="1800" b="1" dirty="0"/>
                    </a:p>
                  </a:txBody>
                  <a:tcPr marL="91436" marR="91436"/>
                </a:tc>
              </a:tr>
              <a:tr h="561657">
                <a:tc>
                  <a:txBody>
                    <a:bodyPr/>
                    <a:lstStyle/>
                    <a:p>
                      <a:r>
                        <a:rPr lang="en-GB" sz="1800" dirty="0" err="1" smtClean="0"/>
                        <a:t>Pygidia</a:t>
                      </a:r>
                      <a:endParaRPr lang="en-GB" sz="1800" dirty="0"/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en-GB" sz="1800" b="1" dirty="0" smtClean="0"/>
                        <a:t>17</a:t>
                      </a:r>
                      <a:endParaRPr lang="en-GB" sz="1800" b="1" dirty="0"/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en-GB" sz="1800" b="1" dirty="0" smtClean="0"/>
                        <a:t>17.25</a:t>
                      </a:r>
                      <a:endParaRPr lang="en-GB" sz="1800" b="1" dirty="0"/>
                    </a:p>
                  </a:txBody>
                  <a:tcPr marL="91436" marR="91436"/>
                </a:tc>
              </a:tr>
              <a:tr h="561657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TOTAL</a:t>
                      </a:r>
                      <a:endParaRPr lang="en-GB" sz="1800" dirty="0"/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en-GB" sz="1800" b="1" dirty="0" smtClean="0"/>
                        <a:t>69</a:t>
                      </a:r>
                      <a:endParaRPr lang="en-GB" sz="1800" b="1" dirty="0"/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en-GB" sz="1800" b="1" dirty="0" smtClean="0"/>
                        <a:t>69</a:t>
                      </a:r>
                      <a:endParaRPr lang="en-GB" sz="1800" b="1" dirty="0"/>
                    </a:p>
                  </a:txBody>
                  <a:tcPr marL="91436" marR="91436"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 sz="24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  <a:cs typeface="+mn-cs"/>
              </a:rPr>
              <a:t>CHI-SQUARED EXAMPLE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  <a:cs typeface="+mn-cs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643438" y="1773238"/>
          <a:ext cx="4032250" cy="2808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67"/>
                <a:gridCol w="1433543"/>
                <a:gridCol w="1518640"/>
              </a:tblGrid>
              <a:tr h="561657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solidFill>
                            <a:schemeClr val="tx1"/>
                          </a:solidFill>
                        </a:rPr>
                        <a:t>Observed</a:t>
                      </a: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solidFill>
                            <a:schemeClr val="tx1"/>
                          </a:solidFill>
                        </a:rPr>
                        <a:t>Expected</a:t>
                      </a: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/>
                </a:tc>
              </a:tr>
              <a:tr h="561657">
                <a:tc>
                  <a:txBody>
                    <a:bodyPr/>
                    <a:lstStyle/>
                    <a:p>
                      <a:r>
                        <a:rPr lang="en-GB" sz="1800" dirty="0" err="1" smtClean="0"/>
                        <a:t>Cranidia</a:t>
                      </a:r>
                      <a:endParaRPr lang="en-GB" sz="1800" dirty="0"/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en-GB" sz="1800" b="1" dirty="0" smtClean="0"/>
                        <a:t>20</a:t>
                      </a:r>
                      <a:endParaRPr lang="en-GB" sz="1800" b="1" dirty="0"/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en-GB" sz="1800" b="1" dirty="0" smtClean="0"/>
                        <a:t>17.25</a:t>
                      </a:r>
                      <a:endParaRPr lang="en-GB" sz="1800" b="1" dirty="0"/>
                    </a:p>
                  </a:txBody>
                  <a:tcPr marL="91436" marR="91436"/>
                </a:tc>
              </a:tr>
              <a:tr h="561657">
                <a:tc>
                  <a:txBody>
                    <a:bodyPr/>
                    <a:lstStyle/>
                    <a:p>
                      <a:r>
                        <a:rPr lang="en-GB" sz="1800" dirty="0" err="1" smtClean="0"/>
                        <a:t>Librigena</a:t>
                      </a:r>
                      <a:endParaRPr lang="en-GB" sz="1800" dirty="0"/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en-GB" sz="1800" b="1" dirty="0" smtClean="0"/>
                        <a:t>32</a:t>
                      </a:r>
                      <a:endParaRPr lang="en-GB" sz="1800" b="1" dirty="0"/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en-GB" sz="1800" b="1" dirty="0" smtClean="0"/>
                        <a:t>34.5</a:t>
                      </a:r>
                      <a:endParaRPr lang="en-GB" sz="1800" b="1" dirty="0"/>
                    </a:p>
                  </a:txBody>
                  <a:tcPr marL="91436" marR="91436"/>
                </a:tc>
              </a:tr>
              <a:tr h="561657">
                <a:tc>
                  <a:txBody>
                    <a:bodyPr/>
                    <a:lstStyle/>
                    <a:p>
                      <a:r>
                        <a:rPr lang="en-GB" sz="1800" dirty="0" err="1" smtClean="0"/>
                        <a:t>Pygidia</a:t>
                      </a:r>
                      <a:endParaRPr lang="en-GB" sz="1800" dirty="0"/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en-GB" sz="1800" b="1" dirty="0" smtClean="0"/>
                        <a:t>17</a:t>
                      </a:r>
                      <a:endParaRPr lang="en-GB" sz="1800" b="1" dirty="0"/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en-GB" sz="1800" b="1" dirty="0" smtClean="0"/>
                        <a:t>17.25</a:t>
                      </a:r>
                      <a:endParaRPr lang="en-GB" sz="1800" b="1" dirty="0"/>
                    </a:p>
                  </a:txBody>
                  <a:tcPr marL="91436" marR="91436"/>
                </a:tc>
              </a:tr>
              <a:tr h="561657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TOTAL</a:t>
                      </a:r>
                      <a:endParaRPr lang="en-GB" sz="1800" dirty="0"/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en-GB" sz="1800" b="1" dirty="0" smtClean="0"/>
                        <a:t>69</a:t>
                      </a:r>
                      <a:endParaRPr lang="en-GB" sz="1800" b="1" dirty="0"/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en-GB" sz="1800" b="1" dirty="0" smtClean="0"/>
                        <a:t>69</a:t>
                      </a:r>
                      <a:endParaRPr lang="en-GB" sz="1800" b="1" dirty="0"/>
                    </a:p>
                  </a:txBody>
                  <a:tcPr marL="91436" marR="91436"/>
                </a:tc>
              </a:tr>
            </a:tbl>
          </a:graphicData>
        </a:graphic>
      </p:graphicFrame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720725"/>
            <a:ext cx="4751388" cy="613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GB" sz="2800" dirty="0"/>
              <a:t>Chi-squared test requires an observed/expected table of this form</a:t>
            </a:r>
          </a:p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GB" sz="2800" dirty="0"/>
              <a:t>Pass the table to the function </a:t>
            </a:r>
          </a:p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800" dirty="0"/>
          </a:p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GB" sz="2000" dirty="0" err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Obs</a:t>
            </a:r>
            <a:r>
              <a:rPr lang="en-GB" sz="2000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=array([20,32,17])</a:t>
            </a:r>
          </a:p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GB" sz="2000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Exp=array([17.25,34.5,17.25])</a:t>
            </a:r>
          </a:p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GB" sz="2000" dirty="0" err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s,p</a:t>
            </a:r>
            <a:r>
              <a:rPr lang="en-GB" sz="2000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GB" sz="2000" dirty="0" err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chisquare</a:t>
            </a:r>
            <a:r>
              <a:rPr lang="en-GB" sz="2000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2000" dirty="0" err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Obs,Exp</a:t>
            </a:r>
            <a:r>
              <a:rPr lang="en-GB" sz="2000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000" dirty="0">
              <a:latin typeface="Courier New" pitchFamily="49" charset="0"/>
              <a:cs typeface="Courier New" pitchFamily="49" charset="0"/>
            </a:endParaRPr>
          </a:p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GB" sz="2400" i="1" dirty="0"/>
              <a:t>p </a:t>
            </a:r>
            <a:r>
              <a:rPr lang="en-GB" sz="2400" dirty="0"/>
              <a:t>is the probability of this </a:t>
            </a:r>
            <a:r>
              <a:rPr lang="en-GB" sz="2400" dirty="0" err="1"/>
              <a:t>occuring</a:t>
            </a:r>
            <a:r>
              <a:rPr lang="en-GB" sz="2400" dirty="0"/>
              <a:t> by chance – here 0.73 – actually quite likely.</a:t>
            </a:r>
            <a:endParaRPr lang="en-GB" sz="2400" i="1" dirty="0"/>
          </a:p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800" dirty="0"/>
          </a:p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dirty="0"/>
          </a:p>
          <a:p>
            <a:pPr marL="85725" lvl="1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000" dirty="0">
              <a:solidFill>
                <a:srgbClr val="FFFF99"/>
              </a:solidFill>
            </a:endParaRPr>
          </a:p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dirty="0"/>
          </a:p>
          <a:p>
            <a:pPr marL="542925" lvl="1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dirty="0"/>
          </a:p>
          <a:p>
            <a:pPr marL="542925" lvl="1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dirty="0"/>
          </a:p>
          <a:p>
            <a:pPr marL="542925" lvl="1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baseline="-25000" dirty="0">
              <a:solidFill>
                <a:srgbClr val="FFFF00"/>
              </a:solidFill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4606925" y="4941888"/>
            <a:ext cx="4319588" cy="165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GB" sz="2800" dirty="0">
                <a:solidFill>
                  <a:srgbClr val="FFC000"/>
                </a:solidFill>
              </a:rPr>
              <a:t>NOTE – </a:t>
            </a:r>
            <a:r>
              <a:rPr lang="en-GB" sz="2800" dirty="0" err="1">
                <a:solidFill>
                  <a:srgbClr val="FFC000"/>
                </a:solidFill>
              </a:rPr>
              <a:t>chisquare</a:t>
            </a:r>
            <a:r>
              <a:rPr lang="en-GB" sz="2800" dirty="0">
                <a:solidFill>
                  <a:srgbClr val="FFC000"/>
                </a:solidFill>
              </a:rPr>
              <a:t> function requires </a:t>
            </a:r>
            <a:r>
              <a:rPr lang="en-GB" sz="2800" dirty="0" err="1">
                <a:solidFill>
                  <a:srgbClr val="FFC000"/>
                </a:solidFill>
              </a:rPr>
              <a:t>numpy</a:t>
            </a:r>
            <a:r>
              <a:rPr lang="en-GB" sz="2800" dirty="0">
                <a:solidFill>
                  <a:srgbClr val="FFC000"/>
                </a:solidFill>
              </a:rPr>
              <a:t> arrays!</a:t>
            </a:r>
            <a:endParaRPr lang="en-GB" sz="2400" i="1" dirty="0">
              <a:solidFill>
                <a:srgbClr val="FFC000"/>
              </a:solidFill>
            </a:endParaRPr>
          </a:p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800" dirty="0"/>
          </a:p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dirty="0"/>
          </a:p>
          <a:p>
            <a:pPr marL="85725" lvl="1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000" dirty="0">
              <a:solidFill>
                <a:srgbClr val="FFFF99"/>
              </a:solidFill>
            </a:endParaRPr>
          </a:p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dirty="0"/>
          </a:p>
          <a:p>
            <a:pPr marL="542925" lvl="1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dirty="0"/>
          </a:p>
          <a:p>
            <a:pPr marL="542925" lvl="1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dirty="0"/>
          </a:p>
          <a:p>
            <a:pPr marL="542925" lvl="1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baseline="-250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4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282" name="Rectangle 2"/>
          <p:cNvSpPr>
            <a:spLocks noChangeArrowheads="1"/>
          </p:cNvSpPr>
          <p:nvPr/>
        </p:nvSpPr>
        <p:spPr bwMode="auto">
          <a:xfrm>
            <a:off x="36513" y="720725"/>
            <a:ext cx="9107487" cy="613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GB" dirty="0"/>
              <a:t>Chi-Squared test quite broadly applicable.</a:t>
            </a:r>
          </a:p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GB" dirty="0"/>
              <a:t>No requirement for anything to be normal!</a:t>
            </a:r>
          </a:p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GB" dirty="0"/>
              <a:t>But</a:t>
            </a:r>
          </a:p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dirty="0"/>
          </a:p>
          <a:p>
            <a:pPr marL="514350" indent="-514350">
              <a:buFontTx/>
              <a:buAutoNum type="arabicPeriod"/>
              <a:defRPr/>
            </a:pPr>
            <a:r>
              <a:rPr lang="en-GB" dirty="0">
                <a:solidFill>
                  <a:srgbClr val="FFC000"/>
                </a:solidFill>
              </a:rPr>
              <a:t>No expected category should be less than 1 (it does not matter what the observed values are)</a:t>
            </a:r>
          </a:p>
          <a:p>
            <a:pPr marL="514350" indent="-514350">
              <a:buFontTx/>
              <a:buAutoNum type="arabicPeriod"/>
              <a:defRPr/>
            </a:pPr>
            <a:endParaRPr lang="en-GB" dirty="0"/>
          </a:p>
          <a:p>
            <a:pPr marL="514350" indent="-514350">
              <a:buFontTx/>
              <a:buAutoNum type="arabicPeriod"/>
              <a:defRPr/>
            </a:pPr>
            <a:r>
              <a:rPr lang="en-GB" dirty="0">
                <a:solidFill>
                  <a:srgbClr val="FFC000"/>
                </a:solidFill>
              </a:rPr>
              <a:t>No more than one-fifth of expected categories should be less than 5.</a:t>
            </a:r>
          </a:p>
          <a:p>
            <a:pPr>
              <a:defRPr/>
            </a:pPr>
            <a:r>
              <a:rPr lang="en-GB" sz="2400" dirty="0"/>
              <a:t/>
            </a:r>
            <a:br>
              <a:rPr lang="en-GB" sz="2400" dirty="0"/>
            </a:br>
            <a:endParaRPr lang="en-GB" sz="2400" dirty="0"/>
          </a:p>
          <a:p>
            <a:pPr marL="85725" lvl="1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000" dirty="0">
              <a:solidFill>
                <a:srgbClr val="FFFF99"/>
              </a:solidFill>
            </a:endParaRPr>
          </a:p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dirty="0"/>
          </a:p>
          <a:p>
            <a:pPr marL="542925" lvl="1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dirty="0"/>
          </a:p>
          <a:p>
            <a:pPr marL="542925" lvl="1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dirty="0"/>
          </a:p>
          <a:p>
            <a:pPr marL="542925" lvl="1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baseline="-25000" dirty="0">
              <a:solidFill>
                <a:srgbClr val="FFFF00"/>
              </a:solidFill>
            </a:endParaRP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 sz="24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  <a:cs typeface="+mn-cs"/>
              </a:rPr>
              <a:t>CHI-SQUARED ASSUMPTIONS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728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358775" y="2349500"/>
            <a:ext cx="8497888" cy="3959225"/>
            <a:chOff x="249" y="1616"/>
            <a:chExt cx="5353" cy="952"/>
          </a:xfrm>
        </p:grpSpPr>
        <p:sp>
          <p:nvSpPr>
            <p:cNvPr id="9223" name="Rectangle 30"/>
            <p:cNvSpPr>
              <a:spLocks noChangeArrowheads="1"/>
            </p:cNvSpPr>
            <p:nvPr/>
          </p:nvSpPr>
          <p:spPr bwMode="auto">
            <a:xfrm>
              <a:off x="249" y="1616"/>
              <a:ext cx="5353" cy="952"/>
            </a:xfrm>
            <a:prstGeom prst="rect">
              <a:avLst/>
            </a:prstGeom>
            <a:solidFill>
              <a:schemeClr val="accent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20000"/>
                </a:spcBef>
              </a:pPr>
              <a:endParaRPr lang="en-GB"/>
            </a:p>
          </p:txBody>
        </p:sp>
        <p:sp>
          <p:nvSpPr>
            <p:cNvPr id="365581" name="Rectangle 13"/>
            <p:cNvSpPr>
              <a:spLocks noChangeArrowheads="1"/>
            </p:cNvSpPr>
            <p:nvPr/>
          </p:nvSpPr>
          <p:spPr bwMode="auto">
            <a:xfrm>
              <a:off x="363" y="1692"/>
              <a:ext cx="5126" cy="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>
                <a:lnSpc>
                  <a:spcPct val="120000"/>
                </a:lnSpc>
                <a:defRPr/>
              </a:pPr>
              <a:r>
                <a:rPr lang="en-GB" sz="4400" dirty="0">
                  <a:effectLst>
                    <a:outerShdw blurRad="38100" dist="38100" dir="2700000" algn="tl">
                      <a:srgbClr val="808080"/>
                    </a:outerShdw>
                  </a:effectLst>
                  <a:latin typeface="Arial Black" pitchFamily="34" charset="0"/>
                  <a:cs typeface="+mn-cs"/>
                </a:rPr>
                <a:t>SESSION 8</a:t>
              </a:r>
              <a:endParaRPr lang="en-GB" sz="4000" dirty="0">
                <a:effectLst>
                  <a:outerShdw blurRad="38100" dist="38100" dir="2700000" algn="tl">
                    <a:srgbClr val="808080"/>
                  </a:outerShdw>
                </a:effectLst>
                <a:latin typeface="Arial Black" pitchFamily="34" charset="0"/>
                <a:cs typeface="+mn-cs"/>
              </a:endParaRPr>
            </a:p>
            <a:p>
              <a:pPr algn="ctr" eaLnBrk="0" hangingPunct="0">
                <a:lnSpc>
                  <a:spcPct val="120000"/>
                </a:lnSpc>
                <a:defRPr/>
              </a:pPr>
              <a:r>
                <a:rPr lang="en-GB" sz="44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pitchFamily="34" charset="0"/>
                  <a:cs typeface="+mn-cs"/>
                </a:rPr>
                <a:t>PRACTICAL</a:t>
              </a:r>
            </a:p>
            <a:p>
              <a:pPr algn="ctr" eaLnBrk="0" hangingPunct="0">
                <a:lnSpc>
                  <a:spcPct val="120000"/>
                </a:lnSpc>
                <a:defRPr/>
              </a:pPr>
              <a:r>
                <a:rPr lang="en-GB" sz="36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pitchFamily="34" charset="0"/>
                  <a:cs typeface="+mn-cs"/>
                </a:rPr>
                <a:t>HYPOTHESIS TESTING </a:t>
              </a:r>
            </a:p>
            <a:p>
              <a:pPr algn="ctr" eaLnBrk="0" hangingPunct="0">
                <a:lnSpc>
                  <a:spcPct val="120000"/>
                </a:lnSpc>
                <a:defRPr/>
              </a:pPr>
              <a:r>
                <a:rPr lang="en-GB" sz="36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pitchFamily="34" charset="0"/>
                  <a:cs typeface="+mn-cs"/>
                </a:rPr>
                <a:t>USING CHI-SQUARED</a:t>
              </a:r>
            </a:p>
          </p:txBody>
        </p: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-36513" y="44450"/>
            <a:ext cx="9144001" cy="1511300"/>
            <a:chOff x="-23" y="346"/>
            <a:chExt cx="5760" cy="952"/>
          </a:xfrm>
        </p:grpSpPr>
        <p:sp>
          <p:nvSpPr>
            <p:cNvPr id="9221" name="Rectangle 32"/>
            <p:cNvSpPr>
              <a:spLocks noChangeArrowheads="1"/>
            </p:cNvSpPr>
            <p:nvPr/>
          </p:nvSpPr>
          <p:spPr bwMode="invGray">
            <a:xfrm>
              <a:off x="158" y="346"/>
              <a:ext cx="5353" cy="952"/>
            </a:xfrm>
            <a:prstGeom prst="rect">
              <a:avLst/>
            </a:prstGeom>
            <a:solidFill>
              <a:schemeClr val="accent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20000"/>
                </a:spcBef>
              </a:pPr>
              <a:endParaRPr lang="en-GB"/>
            </a:p>
          </p:txBody>
        </p:sp>
        <p:sp>
          <p:nvSpPr>
            <p:cNvPr id="365580" name="Rectangle 12"/>
            <p:cNvSpPr>
              <a:spLocks noChangeArrowheads="1"/>
            </p:cNvSpPr>
            <p:nvPr/>
          </p:nvSpPr>
          <p:spPr bwMode="invGray">
            <a:xfrm>
              <a:off x="-23" y="543"/>
              <a:ext cx="5760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n-US" sz="3800" b="0" dirty="0">
                  <a:solidFill>
                    <a:srgbClr val="66FF33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pitchFamily="34" charset="0"/>
                  <a:cs typeface="+mn-cs"/>
                </a:rPr>
                <a:t>ESE </a:t>
              </a:r>
              <a:r>
                <a:rPr lang="en-US" sz="3800" b="0" dirty="0" smtClean="0">
                  <a:solidFill>
                    <a:srgbClr val="66FF33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pitchFamily="34" charset="0"/>
                  <a:cs typeface="+mn-cs"/>
                </a:rPr>
                <a:t>2.19: </a:t>
              </a:r>
              <a:r>
                <a:rPr lang="en-US" sz="3800" b="0" dirty="0">
                  <a:solidFill>
                    <a:srgbClr val="66FF33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pitchFamily="34" charset="0"/>
                  <a:cs typeface="+mn-cs"/>
                </a:rPr>
                <a:t>GRAPHICS AND</a:t>
              </a:r>
            </a:p>
            <a:p>
              <a:pPr algn="ctr" eaLnBrk="0" hangingPunct="0">
                <a:defRPr/>
              </a:pPr>
              <a:r>
                <a:rPr lang="en-US" sz="3800" b="0" dirty="0">
                  <a:solidFill>
                    <a:srgbClr val="66FF33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pitchFamily="34" charset="0"/>
                  <a:cs typeface="+mn-cs"/>
                </a:rPr>
                <a:t>STATS FOR GEOSCIENTISTS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36513" y="692696"/>
            <a:ext cx="9107487" cy="537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dirty="0"/>
              <a:t>All tests so far dealt with </a:t>
            </a:r>
            <a:r>
              <a:rPr lang="en-GB" i="1" dirty="0" smtClean="0"/>
              <a:t>bivariate</a:t>
            </a:r>
            <a:r>
              <a:rPr lang="en-GB" dirty="0" smtClean="0"/>
              <a:t> </a:t>
            </a:r>
            <a:r>
              <a:rPr lang="en-GB" dirty="0"/>
              <a:t>statistics</a:t>
            </a:r>
          </a:p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dirty="0"/>
              <a:t>Real situations often involve multiple samples</a:t>
            </a:r>
          </a:p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dirty="0"/>
              <a:t>Many (complex) statistical procedures exist to work with these – multivariate statistics</a:t>
            </a:r>
          </a:p>
          <a:p>
            <a:pPr marL="542925" lvl="1" indent="-85725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>
                <a:solidFill>
                  <a:srgbClr val="FFFF99"/>
                </a:solidFill>
              </a:rPr>
              <a:t>e.g. ANOVA – Analysis Of Variance</a:t>
            </a:r>
          </a:p>
          <a:p>
            <a:pPr marL="542925" lvl="1" indent="-85725" eaLnBrk="0" hangingPunct="0">
              <a:lnSpc>
                <a:spcPct val="110000"/>
              </a:lnSpc>
              <a:spcBef>
                <a:spcPct val="20000"/>
              </a:spcBef>
              <a:buFontTx/>
              <a:buChar char="-"/>
            </a:pPr>
            <a:r>
              <a:rPr lang="en-GB" sz="2800" dirty="0">
                <a:solidFill>
                  <a:srgbClr val="FFFF99"/>
                </a:solidFill>
              </a:rPr>
              <a:t> Use to look for differences in means in multiple normally distributed samples</a:t>
            </a:r>
          </a:p>
          <a:p>
            <a:pPr marL="542925" lvl="1" indent="-85725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b="0" dirty="0">
                <a:solidFill>
                  <a:srgbClr val="FFC000"/>
                </a:solidFill>
              </a:rPr>
              <a:t>(</a:t>
            </a:r>
            <a:r>
              <a:rPr lang="en-GB" sz="2800" b="0" dirty="0" err="1">
                <a:solidFill>
                  <a:srgbClr val="FFC000"/>
                </a:solidFill>
              </a:rPr>
              <a:t>Kruskal</a:t>
            </a:r>
            <a:r>
              <a:rPr lang="en-GB" sz="2800" b="0" dirty="0">
                <a:solidFill>
                  <a:srgbClr val="FFC000"/>
                </a:solidFill>
              </a:rPr>
              <a:t>-Wallis </a:t>
            </a:r>
            <a:r>
              <a:rPr lang="en-GB" sz="2800" dirty="0">
                <a:solidFill>
                  <a:srgbClr val="FFC000"/>
                </a:solidFill>
              </a:rPr>
              <a:t>test – a non-parametric equivalent</a:t>
            </a:r>
            <a:r>
              <a:rPr lang="en-GB" sz="2800" dirty="0" smtClean="0">
                <a:solidFill>
                  <a:srgbClr val="FFC000"/>
                </a:solidFill>
              </a:rPr>
              <a:t>)</a:t>
            </a:r>
          </a:p>
          <a:p>
            <a:pPr marL="542925" lvl="1" indent="-85725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dirty="0"/>
              <a:t>e.g. Principal Components Analysis</a:t>
            </a:r>
          </a:p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All multivariate stats outside scope of this course!</a:t>
            </a:r>
          </a:p>
          <a:p>
            <a:pPr marL="542925" lvl="1" indent="-85725" eaLnBrk="0" hangingPunct="0">
              <a:lnSpc>
                <a:spcPct val="110000"/>
              </a:lnSpc>
              <a:spcBef>
                <a:spcPct val="20000"/>
              </a:spcBef>
            </a:pPr>
            <a:endParaRPr lang="en-GB" sz="1800" dirty="0">
              <a:solidFill>
                <a:srgbClr val="FFFF99"/>
              </a:solidFill>
            </a:endParaRPr>
          </a:p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</a:pPr>
            <a:endParaRPr lang="en-GB" sz="2400" dirty="0"/>
          </a:p>
          <a:p>
            <a:pPr marL="542925" lvl="1" indent="-85725" eaLnBrk="0" hangingPunct="0">
              <a:lnSpc>
                <a:spcPct val="110000"/>
              </a:lnSpc>
              <a:spcBef>
                <a:spcPct val="20000"/>
              </a:spcBef>
            </a:pPr>
            <a:endParaRPr lang="en-GB" sz="2400" dirty="0"/>
          </a:p>
          <a:p>
            <a:pPr marL="542925" lvl="1" indent="-85725" eaLnBrk="0" hangingPunct="0">
              <a:lnSpc>
                <a:spcPct val="110000"/>
              </a:lnSpc>
              <a:spcBef>
                <a:spcPct val="20000"/>
              </a:spcBef>
            </a:pPr>
            <a:endParaRPr lang="en-GB" sz="2400" dirty="0"/>
          </a:p>
          <a:p>
            <a:pPr marL="542925" lvl="1" indent="-85725" eaLnBrk="0" hangingPunct="0">
              <a:lnSpc>
                <a:spcPct val="110000"/>
              </a:lnSpc>
              <a:spcBef>
                <a:spcPct val="20000"/>
              </a:spcBef>
            </a:pPr>
            <a:endParaRPr lang="en-GB" sz="2400" baseline="-25000" dirty="0">
              <a:solidFill>
                <a:srgbClr val="FFFF00"/>
              </a:solidFill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 sz="24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  <a:cs typeface="+mn-cs"/>
              </a:rPr>
              <a:t>MULTIVARIATE STATISTICS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build="p" bldLvl="4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09600" marR="0" indent="-6096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09600" marR="0" indent="-6096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37820</TotalTime>
  <Words>855</Words>
  <Application>Microsoft Office PowerPoint</Application>
  <PresentationFormat>On-screen Show (4:3)</PresentationFormat>
  <Paragraphs>220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Oxford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Bivariate</dc:title>
  <dc:creator>Mark Sutton</dc:creator>
  <cp:keywords>Tag shmag</cp:keywords>
  <cp:lastModifiedBy>Sutton, Mark D</cp:lastModifiedBy>
  <cp:revision>647</cp:revision>
  <cp:lastPrinted>2013-05-17T08:30:23Z</cp:lastPrinted>
  <dcterms:created xsi:type="dcterms:W3CDTF">2000-02-15T10:41:31Z</dcterms:created>
  <dcterms:modified xsi:type="dcterms:W3CDTF">2014-05-28T15:26:01Z</dcterms:modified>
</cp:coreProperties>
</file>