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1" r:id="rId2"/>
    <p:sldId id="577" r:id="rId3"/>
    <p:sldId id="581" r:id="rId4"/>
    <p:sldId id="582" r:id="rId5"/>
    <p:sldId id="584" r:id="rId6"/>
    <p:sldId id="583" r:id="rId7"/>
    <p:sldId id="585" r:id="rId8"/>
    <p:sldId id="580" r:id="rId9"/>
    <p:sldId id="586" r:id="rId10"/>
    <p:sldId id="588" r:id="rId11"/>
    <p:sldId id="589" r:id="rId12"/>
    <p:sldId id="593" r:id="rId13"/>
    <p:sldId id="594" r:id="rId14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 autoAdjust="0"/>
  </p:normalViewPr>
  <p:slideViewPr>
    <p:cSldViewPr>
      <p:cViewPr>
        <p:scale>
          <a:sx n="100" d="100"/>
          <a:sy n="100" d="100"/>
        </p:scale>
        <p:origin x="-2072" y="-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50" y="-72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904357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ESE2.19 Graphics </a:t>
            </a:r>
            <a:r>
              <a:rPr lang="en-GB" dirty="0"/>
              <a:t>&amp; Stats for Geoscientists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0727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233"/>
            <a:ext cx="443048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0727" y="6743233"/>
            <a:ext cx="443048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15E6A59-EEA6-4F6C-84FC-EEF3DD7BB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8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3013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524" y="3372168"/>
            <a:ext cx="7498453" cy="31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233"/>
            <a:ext cx="4430488" cy="35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3013" y="6743233"/>
            <a:ext cx="4430488" cy="35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2C806A0-044C-459A-A03F-E84C9A1A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20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A756CB-1D4E-4784-BDC1-355D38C24CC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026466" y="3193583"/>
            <a:ext cx="8060837" cy="29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8A3491-34AB-46DC-BAC5-CDB4D88AEAD4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1A657-90DA-4347-8E78-BAEAF50F7A1F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A314B-53F4-40D9-A60A-2CB5388658D4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A4586-D2AB-4E99-80CD-30FDEF52B2CA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63AC58-D503-415A-8B4F-06A70BBC22A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7CA39-9EFD-4490-94C8-8AF81265E4DE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6D14C-F135-48CB-9FBE-5C1B587E9BE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0530D-15E3-4760-8D5A-A6072FD1C05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ADDCB-AF2A-4E3E-8B6B-A48EF145BECA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2FC66-C9DB-4B60-89E5-147CF589E709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478DC4-54EA-4C04-ABA3-D7FF0B3D4C27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6466" y="3193583"/>
            <a:ext cx="8060837" cy="29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5FB6BC-4877-457D-8489-BD552DADDE9D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3BB6-4EF6-43F0-8995-8581B22A1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13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5F7D-C220-4435-84FE-468C9FA7E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87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629B9-FE0A-4583-934E-65E46BF84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179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9A6BD-EEAC-4D74-B6D6-DDFE649F2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6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316A-646F-4858-BFDF-F35AA72F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15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C7F5-6504-42DE-840F-EBFA81D8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16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75251-2D3B-440B-B5E1-7F880611E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0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69C4C-B759-4DAE-A3F9-057FA559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01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4B7E9-F708-479B-A37A-E8196B098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947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33D6-7E61-4B41-AFAE-81D2F22A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6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D0ED-718F-4E29-A087-6D1819E4C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771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5E15C-BA9C-404D-B2A8-9A29868BB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cs typeface="+mn-cs"/>
                </a:rPr>
                <a:t>SESSION 8</a:t>
              </a:r>
            </a:p>
            <a:p>
              <a:pPr algn="ctr" eaLnBrk="0" hangingPunct="0">
                <a:lnSpc>
                  <a:spcPct val="120000"/>
                </a:lnSpc>
                <a:tabLst>
                  <a:tab pos="6011863" algn="l"/>
                </a:tabLst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CHI-SQUARED TESTS</a:t>
              </a:r>
            </a:p>
            <a:p>
              <a:pPr algn="ctr" eaLnBrk="0" hangingPunct="0">
                <a:lnSpc>
                  <a:spcPct val="120000"/>
                </a:lnSpc>
                <a:tabLst>
                  <a:tab pos="6011863" algn="l"/>
                </a:tabLst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AND SOME MISCELLANIA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ESE </a:t>
              </a:r>
              <a:r>
                <a:rPr lang="en-US" sz="3800" b="0" dirty="0" smtClean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2.19: </a:t>
              </a: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GRAPHICS AND</a:t>
              </a:r>
            </a:p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6513" y="620713"/>
            <a:ext cx="9107487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Half the mark for this course is already </a:t>
            </a:r>
            <a:r>
              <a:rPr lang="en-GB" dirty="0" smtClean="0"/>
              <a:t>done.</a:t>
            </a:r>
            <a:endParaRPr lang="en-GB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 smtClean="0"/>
              <a:t>Other class test is tomorrow </a:t>
            </a:r>
            <a:r>
              <a:rPr lang="en-GB" dirty="0" smtClean="0"/>
              <a:t>morning.</a:t>
            </a:r>
            <a:endParaRPr lang="en-GB" dirty="0" smtClean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 smtClean="0"/>
              <a:t>Similar </a:t>
            </a:r>
            <a:r>
              <a:rPr lang="en-GB" dirty="0"/>
              <a:t>in format to the one we have </a:t>
            </a:r>
            <a:r>
              <a:rPr lang="en-GB" dirty="0" smtClean="0"/>
              <a:t>had.</a:t>
            </a:r>
            <a:endParaRPr lang="en-GB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Will be based around exercises similar to </a:t>
            </a:r>
            <a:r>
              <a:rPr lang="en-GB" dirty="0" smtClean="0"/>
              <a:t>our practical sessions.</a:t>
            </a:r>
            <a:endParaRPr lang="en-GB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 smtClean="0"/>
              <a:t>You </a:t>
            </a:r>
            <a:r>
              <a:rPr lang="en-GB" sz="2800" dirty="0"/>
              <a:t>will be given CSV data, and asked to write a program </a:t>
            </a:r>
            <a:r>
              <a:rPr lang="en-GB" sz="2800" dirty="0" smtClean="0"/>
              <a:t>to: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Read </a:t>
            </a:r>
            <a:r>
              <a:rPr lang="en-GB" sz="2800" dirty="0">
                <a:solidFill>
                  <a:srgbClr val="FFFF99"/>
                </a:solidFill>
              </a:rPr>
              <a:t>it </a:t>
            </a:r>
            <a:r>
              <a:rPr lang="en-GB" sz="2800" dirty="0" smtClean="0">
                <a:solidFill>
                  <a:srgbClr val="FFFF99"/>
                </a:solidFill>
              </a:rPr>
              <a:t>in.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>
                <a:solidFill>
                  <a:srgbClr val="FFFF99"/>
                </a:solidFill>
              </a:rPr>
              <a:t>P</a:t>
            </a:r>
            <a:r>
              <a:rPr lang="en-GB" sz="2800" dirty="0" smtClean="0">
                <a:solidFill>
                  <a:srgbClr val="FFFF99"/>
                </a:solidFill>
              </a:rPr>
              <a:t>rovide </a:t>
            </a:r>
            <a:r>
              <a:rPr lang="en-GB" sz="2800" dirty="0">
                <a:solidFill>
                  <a:srgbClr val="FFFF99"/>
                </a:solidFill>
              </a:rPr>
              <a:t>descriptive statistics on </a:t>
            </a:r>
            <a:r>
              <a:rPr lang="en-GB" sz="2800" dirty="0" smtClean="0">
                <a:solidFill>
                  <a:srgbClr val="FFFF99"/>
                </a:solidFill>
              </a:rPr>
              <a:t>it.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Generate </a:t>
            </a:r>
            <a:r>
              <a:rPr lang="en-GB" sz="2800" dirty="0">
                <a:solidFill>
                  <a:srgbClr val="FFFF99"/>
                </a:solidFill>
              </a:rPr>
              <a:t>one or more plots from </a:t>
            </a:r>
            <a:r>
              <a:rPr lang="en-GB" sz="2800" dirty="0" smtClean="0">
                <a:solidFill>
                  <a:srgbClr val="FFFF99"/>
                </a:solidFill>
              </a:rPr>
              <a:t>it.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Undertake </a:t>
            </a:r>
            <a:r>
              <a:rPr lang="en-GB" sz="2800" dirty="0">
                <a:solidFill>
                  <a:srgbClr val="FFFF99"/>
                </a:solidFill>
              </a:rPr>
              <a:t>one or more hypothesis </a:t>
            </a:r>
            <a:r>
              <a:rPr lang="en-GB" sz="2800" dirty="0" smtClean="0">
                <a:solidFill>
                  <a:srgbClr val="FFFF99"/>
                </a:solidFill>
              </a:rPr>
              <a:t>tests.</a:t>
            </a:r>
            <a:endParaRPr lang="en-GB" sz="24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CLASS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692150"/>
            <a:ext cx="9107487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/>
              <a:t>W</a:t>
            </a:r>
            <a:r>
              <a:rPr lang="en-GB" b="0" dirty="0"/>
              <a:t>ill be </a:t>
            </a:r>
            <a:r>
              <a:rPr lang="en-GB" b="0" dirty="0" smtClean="0"/>
              <a:t>2 </a:t>
            </a:r>
            <a:r>
              <a:rPr lang="en-GB" b="0" dirty="0"/>
              <a:t>hours in length - hopefully you will not need all the time.</a:t>
            </a:r>
          </a:p>
          <a:p>
            <a:pPr>
              <a:defRPr/>
            </a:pPr>
            <a:r>
              <a:rPr lang="en-GB" b="0" dirty="0" smtClean="0"/>
              <a:t>Open book exam - you </a:t>
            </a:r>
            <a:r>
              <a:rPr lang="en-GB" b="0" dirty="0"/>
              <a:t>can bring in any notes you like.</a:t>
            </a:r>
            <a:endParaRPr lang="en-GB" dirty="0"/>
          </a:p>
          <a:p>
            <a:pPr>
              <a:defRPr/>
            </a:pPr>
            <a:r>
              <a:rPr lang="en-GB" b="0" dirty="0"/>
              <a:t>Full internet access is available, so you can look up help </a:t>
            </a:r>
            <a:r>
              <a:rPr lang="en-GB" b="0" dirty="0" smtClean="0"/>
              <a:t>files, download pre-written code, etc.</a:t>
            </a:r>
          </a:p>
          <a:p>
            <a:pPr>
              <a:defRPr/>
            </a:pPr>
            <a:r>
              <a:rPr lang="en-GB" b="0" dirty="0" smtClean="0">
                <a:solidFill>
                  <a:srgbClr val="FFFF99"/>
                </a:solidFill>
              </a:rPr>
              <a:t>NOT allowed to </a:t>
            </a:r>
            <a:r>
              <a:rPr lang="en-GB" b="0" dirty="0">
                <a:solidFill>
                  <a:srgbClr val="FFFF99"/>
                </a:solidFill>
              </a:rPr>
              <a:t>use email or any other messaging system to communicate with anyone outside the room - we will be watching carefully.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b="0" dirty="0"/>
              <a:t>Demonstrators will be available to help </a:t>
            </a:r>
            <a:r>
              <a:rPr lang="en-GB" b="0" dirty="0" smtClean="0"/>
              <a:t>you with any technical difficulties – but they will not write the code for you!</a:t>
            </a:r>
            <a:endParaRPr lang="en-GB" b="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CLASS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692150"/>
            <a:ext cx="9107487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Pearson’s Correlation Coefficient</a:t>
            </a:r>
          </a:p>
          <a:p>
            <a:pPr>
              <a:defRPr/>
            </a:pPr>
            <a:r>
              <a:rPr lang="en-GB" b="0" i="1" dirty="0"/>
              <a:t>Tells you whether two </a:t>
            </a:r>
            <a:r>
              <a:rPr lang="en-GB" b="0" i="1" u="sng" dirty="0"/>
              <a:t>paired</a:t>
            </a:r>
            <a:r>
              <a:rPr lang="en-GB" b="0" i="1" dirty="0"/>
              <a:t> datasets (i.e. with same number of items) are correlated (linked</a:t>
            </a:r>
            <a:r>
              <a:rPr lang="en-GB" b="0" i="1" dirty="0" smtClean="0"/>
              <a:t>).</a:t>
            </a:r>
            <a:endParaRPr lang="en-GB" b="0" i="1" dirty="0"/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Spearman’s Correlation Coefficient</a:t>
            </a:r>
          </a:p>
          <a:p>
            <a:pPr>
              <a:defRPr/>
            </a:pPr>
            <a:r>
              <a:rPr lang="en-GB" b="0" i="1" dirty="0"/>
              <a:t>As Pearson’s, but without assumption that data is normally distributed (i.e. non-parametric)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Student’s T-test</a:t>
            </a:r>
          </a:p>
          <a:p>
            <a:pPr>
              <a:defRPr/>
            </a:pPr>
            <a:r>
              <a:rPr lang="en-GB" b="0" i="1" dirty="0"/>
              <a:t>Tells you whether means differ between underlying populations of two samples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Mann-Whitney U-Test</a:t>
            </a:r>
          </a:p>
          <a:p>
            <a:pPr>
              <a:defRPr/>
            </a:pPr>
            <a:r>
              <a:rPr lang="en-GB" b="0" i="1" dirty="0"/>
              <a:t>As T-test, but without assumption that data is normally distributed (i.e. non-parametric)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>
              <a:defRPr/>
            </a:pPr>
            <a:endParaRPr lang="en-GB" b="0" i="1" dirty="0"/>
          </a:p>
          <a:p>
            <a:pPr>
              <a:defRPr/>
            </a:pPr>
            <a:endParaRPr lang="en-GB" b="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USE THE RIGHT STATISTIC/TEST!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908050"/>
            <a:ext cx="9107487" cy="58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2-sample </a:t>
            </a:r>
            <a:r>
              <a:rPr lang="en-GB" b="0" dirty="0" err="1">
                <a:solidFill>
                  <a:srgbClr val="FFFF00"/>
                </a:solidFill>
              </a:rPr>
              <a:t>Kolmogrov</a:t>
            </a:r>
            <a:r>
              <a:rPr lang="en-GB" b="0" dirty="0">
                <a:solidFill>
                  <a:srgbClr val="FFFF00"/>
                </a:solidFill>
              </a:rPr>
              <a:t>-Smirnov Test</a:t>
            </a:r>
          </a:p>
          <a:p>
            <a:pPr>
              <a:defRPr/>
            </a:pPr>
            <a:r>
              <a:rPr lang="en-GB" b="0" i="1" dirty="0"/>
              <a:t>Tells you whether the underlying populations of two samples differ in any way (not just means). Non-parametric test, no assumption of </a:t>
            </a:r>
            <a:r>
              <a:rPr lang="en-GB" b="0" i="1" dirty="0" smtClean="0"/>
              <a:t>normality.</a:t>
            </a:r>
            <a:endParaRPr lang="en-GB" b="0" i="1" dirty="0"/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Chi-squared Test</a:t>
            </a:r>
          </a:p>
          <a:p>
            <a:pPr>
              <a:defRPr/>
            </a:pPr>
            <a:r>
              <a:rPr lang="en-GB" b="0" i="1" dirty="0"/>
              <a:t>Tells you whether counts of discrete (categorised) data fit an expected pattern. No assumption of normality – but a </a:t>
            </a:r>
            <a:r>
              <a:rPr lang="en-GB" b="0" i="1"/>
              <a:t>few </a:t>
            </a:r>
            <a:r>
              <a:rPr lang="en-GB" b="0" i="1" smtClean="0"/>
              <a:t>restrictions.</a:t>
            </a:r>
            <a:endParaRPr lang="en-GB" b="0" i="1" dirty="0"/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en-GB" dirty="0">
                <a:solidFill>
                  <a:srgbClr val="FFFF00"/>
                </a:solidFill>
              </a:rPr>
              <a:t>LEARN WHICH TO USE AND WHEN – AND USE THE RIGHT ONE!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>
              <a:defRPr/>
            </a:pPr>
            <a:endParaRPr lang="en-GB" b="0" i="1" dirty="0"/>
          </a:p>
          <a:p>
            <a:pPr>
              <a:defRPr/>
            </a:pPr>
            <a:endParaRPr lang="en-GB" b="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USE THE RIGHT STATISTIC/TEST!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/>
              <a:t>B1: I have two sets of trilobite fossils from different localities. I think they are from the same species but want some quantitative confirmation – on the basis of their mean </a:t>
            </a:r>
            <a:r>
              <a:rPr lang="en-GB" sz="2000" dirty="0" err="1"/>
              <a:t>length:width</a:t>
            </a:r>
            <a:r>
              <a:rPr lang="en-GB" sz="2000" dirty="0"/>
              <a:t> ratio (triloshape1.csv, triloshape2.csv) is there evidence that they are different?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0</a:t>
            </a:r>
            <a:r>
              <a:rPr lang="en-GB" sz="2000" dirty="0">
                <a:solidFill>
                  <a:srgbClr val="FFFF99"/>
                </a:solidFill>
              </a:rPr>
              <a:t>: Mean </a:t>
            </a:r>
            <a:r>
              <a:rPr lang="en-GB" sz="2000" dirty="0" err="1">
                <a:solidFill>
                  <a:srgbClr val="FFFF99"/>
                </a:solidFill>
              </a:rPr>
              <a:t>length:width</a:t>
            </a:r>
            <a:r>
              <a:rPr lang="en-GB" sz="2000" dirty="0">
                <a:solidFill>
                  <a:srgbClr val="FFFF99"/>
                </a:solidFill>
              </a:rPr>
              <a:t> ratios of the two datasets are the same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1</a:t>
            </a:r>
            <a:r>
              <a:rPr lang="en-GB" sz="2000" dirty="0">
                <a:solidFill>
                  <a:srgbClr val="FFFF99"/>
                </a:solidFill>
              </a:rPr>
              <a:t>: Mean </a:t>
            </a:r>
            <a:r>
              <a:rPr lang="en-GB" sz="2000" dirty="0" err="1">
                <a:solidFill>
                  <a:srgbClr val="FFFF99"/>
                </a:solidFill>
              </a:rPr>
              <a:t>length:width</a:t>
            </a:r>
            <a:r>
              <a:rPr lang="en-GB" sz="2000" dirty="0">
                <a:solidFill>
                  <a:srgbClr val="FFFF99"/>
                </a:solidFill>
              </a:rPr>
              <a:t> ratios of the two datasets are different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</a:rPr>
              <a:t>		2-tailed. Both normally distributed - t-test p=0.038 - accept H</a:t>
            </a:r>
            <a:r>
              <a:rPr lang="en-GB" sz="2000" baseline="-25000" dirty="0">
                <a:solidFill>
                  <a:srgbClr val="FFFF00"/>
                </a:solidFill>
              </a:rPr>
              <a:t>1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/>
              <a:t>B2: I have measured mica percentages in samples of igneous rocks from two different localities (micapercent1.csv, micapercent2.csv). The mean mica percentage is lower in the second locality and I have a geological theory that may explain this, but I first need to rule out the possibility that the lower mica content is just due to chance. 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0</a:t>
            </a:r>
            <a:r>
              <a:rPr lang="en-GB" sz="2000" dirty="0">
                <a:solidFill>
                  <a:srgbClr val="FFFF99"/>
                </a:solidFill>
              </a:rPr>
              <a:t>: Mean mica percentage of the two datasets are the same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</a:rPr>
              <a:t>	H</a:t>
            </a:r>
            <a:r>
              <a:rPr lang="en-GB" sz="2000" baseline="-25000" dirty="0">
                <a:solidFill>
                  <a:srgbClr val="FFFF99"/>
                </a:solidFill>
              </a:rPr>
              <a:t>1</a:t>
            </a:r>
            <a:r>
              <a:rPr lang="en-GB" sz="2000" dirty="0">
                <a:solidFill>
                  <a:srgbClr val="FFFF99"/>
                </a:solidFill>
              </a:rPr>
              <a:t>: Mean mica percentage of locality 2 is lower than that of locality 1. 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</a:rPr>
              <a:t>		1-tailed. Neither normally distributed - MW-test p=0.022 - accept H</a:t>
            </a:r>
            <a:r>
              <a:rPr lang="en-GB" sz="2000" baseline="-25000" dirty="0">
                <a:solidFill>
                  <a:srgbClr val="FFFF00"/>
                </a:solidFill>
              </a:rPr>
              <a:t>1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Revision practical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used for discrete (categorised) </a:t>
            </a:r>
            <a:r>
              <a:rPr lang="en-GB" sz="2800" dirty="0" smtClean="0"/>
              <a:t>data:</a:t>
            </a:r>
            <a:endParaRPr lang="en-GB" sz="28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	Foot length – </a:t>
            </a:r>
            <a:r>
              <a:rPr lang="en-GB" sz="2400" dirty="0" smtClean="0">
                <a:solidFill>
                  <a:srgbClr val="FFFF99"/>
                </a:solidFill>
              </a:rPr>
              <a:t>continuous.</a:t>
            </a:r>
            <a:endParaRPr lang="en-GB" sz="24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	Shoe size – </a:t>
            </a:r>
            <a:r>
              <a:rPr lang="en-GB" sz="2400" dirty="0" smtClean="0">
                <a:solidFill>
                  <a:srgbClr val="FFFF99"/>
                </a:solidFill>
              </a:rPr>
              <a:t>discrete.</a:t>
            </a:r>
            <a:endParaRPr lang="en-GB" sz="24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Geological discrete data might be:</a:t>
            </a:r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400" dirty="0">
                <a:solidFill>
                  <a:srgbClr val="FFFF99"/>
                </a:solidFill>
              </a:rPr>
              <a:t> </a:t>
            </a:r>
            <a:r>
              <a:rPr lang="en-GB" sz="2400" dirty="0" smtClean="0">
                <a:solidFill>
                  <a:srgbClr val="FFFF99"/>
                </a:solidFill>
              </a:rPr>
              <a:t>      Fossil </a:t>
            </a:r>
            <a:r>
              <a:rPr lang="en-GB" sz="2400" dirty="0">
                <a:solidFill>
                  <a:srgbClr val="FFFF99"/>
                </a:solidFill>
              </a:rPr>
              <a:t>type (species A, species </a:t>
            </a:r>
            <a:r>
              <a:rPr lang="en-GB" sz="2400" dirty="0" smtClean="0">
                <a:solidFill>
                  <a:srgbClr val="FFFF99"/>
                </a:solidFill>
              </a:rPr>
              <a:t>B, …</a:t>
            </a:r>
            <a:r>
              <a:rPr lang="en-GB" sz="2400" dirty="0" smtClean="0">
                <a:solidFill>
                  <a:srgbClr val="FFFF99"/>
                </a:solidFill>
              </a:rPr>
              <a:t>).</a:t>
            </a:r>
            <a:endParaRPr lang="en-GB" sz="2400" dirty="0">
              <a:solidFill>
                <a:srgbClr val="FFFF99"/>
              </a:solidFill>
            </a:endParaRPr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</a:t>
            </a:r>
            <a:r>
              <a:rPr lang="en-GB" sz="2400" dirty="0" smtClean="0">
                <a:solidFill>
                  <a:srgbClr val="FFFF99"/>
                </a:solidFill>
              </a:rPr>
              <a:t>       Rock </a:t>
            </a:r>
            <a:r>
              <a:rPr lang="en-GB" sz="2400" dirty="0">
                <a:solidFill>
                  <a:srgbClr val="FFFF99"/>
                </a:solidFill>
              </a:rPr>
              <a:t>classification (sandstone, limestone, </a:t>
            </a:r>
            <a:r>
              <a:rPr lang="en-GB" sz="2400" dirty="0" smtClean="0">
                <a:solidFill>
                  <a:srgbClr val="FFFF99"/>
                </a:solidFill>
              </a:rPr>
              <a:t>mudstone…)</a:t>
            </a:r>
            <a:endParaRPr lang="en-GB" sz="2400" dirty="0">
              <a:solidFill>
                <a:srgbClr val="FFFF99"/>
              </a:solidFill>
            </a:endParaRPr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99"/>
                </a:solidFill>
              </a:rPr>
              <a:t>		Fault type (normal, thrust, strike-slip </a:t>
            </a:r>
            <a:r>
              <a:rPr lang="en-GB" sz="2400" dirty="0" smtClean="0">
                <a:solidFill>
                  <a:srgbClr val="FFFF99"/>
                </a:solidFill>
              </a:rPr>
              <a:t>…</a:t>
            </a:r>
            <a:r>
              <a:rPr lang="en-GB" sz="2400" dirty="0" smtClean="0">
                <a:solidFill>
                  <a:srgbClr val="FFFF99"/>
                </a:solidFill>
              </a:rPr>
              <a:t>).</a:t>
            </a:r>
            <a:endParaRPr lang="en-GB" sz="24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provides a way of assessing how likely it is that counts of discrete data fit some expected pattern.</a:t>
            </a: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CHI-SQUARED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49672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We have many trilobite fossils from one </a:t>
            </a:r>
            <a:r>
              <a:rPr lang="en-GB" sz="2800" dirty="0" smtClean="0"/>
              <a:t>deposit:</a:t>
            </a:r>
            <a:endParaRPr lang="en-GB" sz="28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Fossils are </a:t>
            </a:r>
            <a:r>
              <a:rPr lang="en-GB" sz="2800" dirty="0" smtClean="0">
                <a:solidFill>
                  <a:srgbClr val="FFFF99"/>
                </a:solidFill>
              </a:rPr>
              <a:t>moults.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Have </a:t>
            </a:r>
            <a:r>
              <a:rPr lang="en-GB" sz="2800" dirty="0" err="1">
                <a:solidFill>
                  <a:srgbClr val="FFFF99"/>
                </a:solidFill>
              </a:rPr>
              <a:t>cranidia</a:t>
            </a:r>
            <a:r>
              <a:rPr lang="en-GB" sz="2800" dirty="0">
                <a:solidFill>
                  <a:srgbClr val="FFFF99"/>
                </a:solidFill>
              </a:rPr>
              <a:t>, </a:t>
            </a:r>
            <a:r>
              <a:rPr lang="en-GB" sz="2800" dirty="0" err="1">
                <a:solidFill>
                  <a:srgbClr val="FFFF99"/>
                </a:solidFill>
              </a:rPr>
              <a:t>librigena</a:t>
            </a:r>
            <a:r>
              <a:rPr lang="en-GB" sz="2800" dirty="0">
                <a:solidFill>
                  <a:srgbClr val="FFFF99"/>
                </a:solidFill>
              </a:rPr>
              <a:t>, and </a:t>
            </a:r>
            <a:r>
              <a:rPr lang="en-GB" sz="2800" dirty="0" err="1" smtClean="0">
                <a:solidFill>
                  <a:srgbClr val="FFFF99"/>
                </a:solidFill>
              </a:rPr>
              <a:t>pygidia</a:t>
            </a:r>
            <a:r>
              <a:rPr lang="en-GB" sz="2800" dirty="0" smtClean="0">
                <a:solidFill>
                  <a:srgbClr val="FFFF99"/>
                </a:solidFill>
              </a:rPr>
              <a:t>.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Should have ratio of 1:2:</a:t>
            </a:r>
            <a:r>
              <a:rPr lang="en-GB" sz="2800" dirty="0" smtClean="0">
                <a:solidFill>
                  <a:srgbClr val="FFFF99"/>
                </a:solidFill>
              </a:rPr>
              <a:t>1.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Does our data depart from this? If it does we can infer a </a:t>
            </a:r>
            <a:r>
              <a:rPr lang="en-GB" sz="2800" dirty="0" err="1">
                <a:solidFill>
                  <a:srgbClr val="FFFF99"/>
                </a:solidFill>
              </a:rPr>
              <a:t>taphonomic</a:t>
            </a:r>
            <a:r>
              <a:rPr lang="en-GB" sz="2800" dirty="0">
                <a:solidFill>
                  <a:srgbClr val="FFFF99"/>
                </a:solidFill>
              </a:rPr>
              <a:t> bias – probably current-sorting.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54810" r="64169" b="21251"/>
          <a:stretch>
            <a:fillRect/>
          </a:stretch>
        </p:blipFill>
        <p:spPr bwMode="auto">
          <a:xfrm>
            <a:off x="5076825" y="4005263"/>
            <a:ext cx="38877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9" t="54410" r="60631" b="17239"/>
          <a:stretch>
            <a:fillRect/>
          </a:stretch>
        </p:blipFill>
        <p:spPr bwMode="auto">
          <a:xfrm>
            <a:off x="5076825" y="1249363"/>
            <a:ext cx="381635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288" y="1412875"/>
          <a:ext cx="33845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222"/>
                <a:gridCol w="2016328"/>
              </a:tblGrid>
              <a:tr h="370681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3850" y="3284538"/>
          <a:ext cx="3455988" cy="270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95"/>
                <a:gridCol w="2087993"/>
              </a:tblGrid>
              <a:tr h="54006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6100" y="1773238"/>
          <a:ext cx="4032250" cy="280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67"/>
                <a:gridCol w="1433543"/>
                <a:gridCol w="1518640"/>
              </a:tblGrid>
              <a:tr h="56165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34.5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1773238"/>
          <a:ext cx="4032250" cy="280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67"/>
                <a:gridCol w="1433543"/>
                <a:gridCol w="1518640"/>
              </a:tblGrid>
              <a:tr h="56165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34.5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20725"/>
            <a:ext cx="4751388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requires an observed/expected table of this </a:t>
            </a:r>
            <a:r>
              <a:rPr lang="en-GB" sz="2800" dirty="0" smtClean="0"/>
              <a:t>form.</a:t>
            </a: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Pass the table to the </a:t>
            </a:r>
            <a:r>
              <a:rPr lang="en-GB" sz="2800" dirty="0" smtClean="0"/>
              <a:t>function:</a:t>
            </a: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=array([20,32,17])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Exp=array([17.25,34.5,17.25])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s,p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chisquare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Obs,Exp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i="1" dirty="0"/>
              <a:t>p </a:t>
            </a:r>
            <a:r>
              <a:rPr lang="en-GB" sz="2400" dirty="0"/>
              <a:t>is the probability of this </a:t>
            </a:r>
            <a:r>
              <a:rPr lang="en-GB" sz="2400" dirty="0" smtClean="0"/>
              <a:t>occurring </a:t>
            </a:r>
            <a:r>
              <a:rPr lang="en-GB" sz="2400" dirty="0"/>
              <a:t>by chance – here 0.73 – actually quite likely.</a:t>
            </a:r>
            <a:endParaRPr lang="en-GB" sz="240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06925" y="4941888"/>
            <a:ext cx="43195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>
                <a:solidFill>
                  <a:srgbClr val="FFC000"/>
                </a:solidFill>
              </a:rPr>
              <a:t>NOTE – </a:t>
            </a:r>
            <a:r>
              <a:rPr lang="en-GB" sz="2800" dirty="0" err="1">
                <a:solidFill>
                  <a:srgbClr val="FFC000"/>
                </a:solidFill>
              </a:rPr>
              <a:t>chisquare</a:t>
            </a:r>
            <a:r>
              <a:rPr lang="en-GB" sz="2800" dirty="0">
                <a:solidFill>
                  <a:srgbClr val="FFC000"/>
                </a:solidFill>
              </a:rPr>
              <a:t> function requires </a:t>
            </a:r>
            <a:r>
              <a:rPr lang="en-GB" sz="2800" dirty="0" err="1">
                <a:solidFill>
                  <a:srgbClr val="FFC000"/>
                </a:solidFill>
              </a:rPr>
              <a:t>numpy</a:t>
            </a:r>
            <a:r>
              <a:rPr lang="en-GB" sz="2800" dirty="0">
                <a:solidFill>
                  <a:srgbClr val="FFC000"/>
                </a:solidFill>
              </a:rPr>
              <a:t> arrays!</a:t>
            </a:r>
            <a:endParaRPr lang="en-GB" sz="2400" i="1" dirty="0">
              <a:solidFill>
                <a:srgbClr val="FFC000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Chi-Squared test quite broadly applicable.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No requirement for anything to be normal!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But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dirty="0"/>
          </a:p>
          <a:p>
            <a:pPr marL="514350" indent="-514350">
              <a:buFontTx/>
              <a:buAutoNum type="arabicPeriod"/>
              <a:defRPr/>
            </a:pPr>
            <a:r>
              <a:rPr lang="en-GB" dirty="0">
                <a:solidFill>
                  <a:srgbClr val="FFC000"/>
                </a:solidFill>
              </a:rPr>
              <a:t>No expected category should be less than 1 (it does not matter what the observed values are</a:t>
            </a:r>
            <a:r>
              <a:rPr lang="en-GB" dirty="0" smtClean="0">
                <a:solidFill>
                  <a:srgbClr val="FFC000"/>
                </a:solidFill>
              </a:rPr>
              <a:t>).</a:t>
            </a:r>
            <a:endParaRPr lang="en-GB" dirty="0">
              <a:solidFill>
                <a:srgbClr val="FFC000"/>
              </a:solidFill>
            </a:endParaRPr>
          </a:p>
          <a:p>
            <a:pPr marL="514350" indent="-514350">
              <a:buFontTx/>
              <a:buAutoNum type="arabicPeriod"/>
              <a:defRPr/>
            </a:pPr>
            <a:endParaRPr lang="en-GB" dirty="0"/>
          </a:p>
          <a:p>
            <a:pPr marL="514350" indent="-514350">
              <a:buFontTx/>
              <a:buAutoNum type="arabicPeriod"/>
              <a:defRPr/>
            </a:pPr>
            <a:r>
              <a:rPr lang="en-GB" dirty="0">
                <a:solidFill>
                  <a:srgbClr val="FFC000"/>
                </a:solidFill>
              </a:rPr>
              <a:t>No more than one-fifth of expected categories should be less than 5.</a:t>
            </a:r>
          </a:p>
          <a:p>
            <a:pPr>
              <a:defRPr/>
            </a:pP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ASSUMPTIONS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775" y="2349500"/>
            <a:ext cx="8497888" cy="3959225"/>
            <a:chOff x="249" y="1616"/>
            <a:chExt cx="5353" cy="952"/>
          </a:xfrm>
        </p:grpSpPr>
        <p:sp>
          <p:nvSpPr>
            <p:cNvPr id="922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363" y="1692"/>
              <a:ext cx="512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cs typeface="+mn-cs"/>
                </a:rPr>
                <a:t>SESSION 8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PRACTICAL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HYPOTHESIS TESTING 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USING CHI-SQUARED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922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ESE </a:t>
              </a:r>
              <a:r>
                <a:rPr lang="en-US" sz="3800" b="0" dirty="0" smtClean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2.19: </a:t>
              </a: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GRAPHICS AND</a:t>
              </a:r>
            </a:p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6513" y="692696"/>
            <a:ext cx="910748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All tests so far dealt with </a:t>
            </a:r>
            <a:r>
              <a:rPr lang="en-GB" i="1" dirty="0" smtClean="0"/>
              <a:t>bivariate</a:t>
            </a:r>
            <a:r>
              <a:rPr lang="en-GB" dirty="0" smtClean="0"/>
              <a:t> </a:t>
            </a:r>
            <a:r>
              <a:rPr lang="en-GB" dirty="0" smtClean="0"/>
              <a:t>statistics.</a:t>
            </a:r>
            <a:endParaRPr lang="en-GB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Real situations often involve multiple </a:t>
            </a:r>
            <a:r>
              <a:rPr lang="en-GB" dirty="0" smtClean="0"/>
              <a:t>samples</a:t>
            </a:r>
            <a:endParaRPr lang="en-GB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Many (complex) statistical procedures exist to work with these – multivariate </a:t>
            </a:r>
            <a:r>
              <a:rPr lang="en-GB" dirty="0" smtClean="0"/>
              <a:t>statistics:</a:t>
            </a:r>
            <a:endParaRPr lang="en-GB" dirty="0"/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e.g</a:t>
            </a:r>
            <a:r>
              <a:rPr lang="en-GB" sz="2800" dirty="0">
                <a:solidFill>
                  <a:srgbClr val="FFFF99"/>
                </a:solidFill>
              </a:rPr>
              <a:t>. ANOVA – Analysis Of </a:t>
            </a:r>
            <a:r>
              <a:rPr lang="en-GB" sz="2800" dirty="0" smtClean="0">
                <a:solidFill>
                  <a:srgbClr val="FFFF99"/>
                </a:solidFill>
              </a:rPr>
              <a:t>Variance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Use </a:t>
            </a:r>
            <a:r>
              <a:rPr lang="en-GB" sz="2800" dirty="0">
                <a:solidFill>
                  <a:srgbClr val="FFFF99"/>
                </a:solidFill>
              </a:rPr>
              <a:t>to look for differences in means in multiple normally distributed samples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b="0" dirty="0">
                <a:solidFill>
                  <a:srgbClr val="FFC000"/>
                </a:solidFill>
              </a:rPr>
              <a:t>(</a:t>
            </a:r>
            <a:r>
              <a:rPr lang="en-GB" sz="2800" b="0" dirty="0" err="1">
                <a:solidFill>
                  <a:srgbClr val="FFC000"/>
                </a:solidFill>
              </a:rPr>
              <a:t>Kruskal</a:t>
            </a:r>
            <a:r>
              <a:rPr lang="en-GB" sz="2800" b="0" dirty="0">
                <a:solidFill>
                  <a:srgbClr val="FFC000"/>
                </a:solidFill>
              </a:rPr>
              <a:t>-Wallis </a:t>
            </a:r>
            <a:r>
              <a:rPr lang="en-GB" sz="2800" dirty="0">
                <a:solidFill>
                  <a:srgbClr val="FFC000"/>
                </a:solidFill>
              </a:rPr>
              <a:t>test – a non-parametric equivalent</a:t>
            </a:r>
            <a:r>
              <a:rPr lang="en-GB" sz="2800" dirty="0" smtClean="0">
                <a:solidFill>
                  <a:srgbClr val="FFC000"/>
                </a:solidFill>
              </a:rPr>
              <a:t>)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e.g. Principal Components Analysis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All multivariate stats outside scope of this course!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MULTIVARIATE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37840</TotalTime>
  <Words>967</Words>
  <Application>Microsoft Macintosh PowerPoint</Application>
  <PresentationFormat>On-screen Show (4:3)</PresentationFormat>
  <Paragraphs>220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651</cp:revision>
  <cp:lastPrinted>2013-05-17T08:30:23Z</cp:lastPrinted>
  <dcterms:created xsi:type="dcterms:W3CDTF">2000-02-15T10:41:31Z</dcterms:created>
  <dcterms:modified xsi:type="dcterms:W3CDTF">2015-05-07T15:04:23Z</dcterms:modified>
</cp:coreProperties>
</file>