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1" r:id="rId2"/>
    <p:sldId id="577" r:id="rId3"/>
    <p:sldId id="596" r:id="rId4"/>
    <p:sldId id="597" r:id="rId5"/>
    <p:sldId id="598" r:id="rId6"/>
    <p:sldId id="599" r:id="rId7"/>
    <p:sldId id="604" r:id="rId8"/>
    <p:sldId id="605" r:id="rId9"/>
    <p:sldId id="600" r:id="rId10"/>
    <p:sldId id="601" r:id="rId11"/>
    <p:sldId id="602" r:id="rId12"/>
    <p:sldId id="603" r:id="rId13"/>
    <p:sldId id="580" r:id="rId14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 autoAdjust="0"/>
  </p:normalViewPr>
  <p:slideViewPr>
    <p:cSldViewPr>
      <p:cViewPr>
        <p:scale>
          <a:sx n="110" d="100"/>
          <a:sy n="110" d="100"/>
        </p:scale>
        <p:origin x="-1072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89613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GB"/>
              <a:t>Session 7 – Hypothesis Testing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89613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379F645-AE15-EF47-BD40-1719C43BD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9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6475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4961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and the Normal Distribution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99BEDE70-C867-3F45-B19D-7ECD5AAF5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95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9B0527-8B6E-294C-B5B5-B1A511358A55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80EF03-1598-E64F-8A0B-F56D1F6DDAE8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45B8936-3C61-2245-93D4-FEBAF61FEF8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A13A4F-9DEC-9E44-A7A4-F5078016149C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D42C61-8282-1F44-9C45-42C407E64F93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33281E-5734-2D40-B7DE-426D6A4A3211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B7B259-2A94-3C47-9836-853F7D7C1067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07AD0D-6F47-114D-9ACB-87B15B227CB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9AB8F03-DF2D-C94E-BB28-8E5511D67BF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EC717-EEBD-3641-B6FB-493EEFB6A56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ACB5166-8F17-3E43-B23B-C5AAA0FBE6F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7816A95-9703-0144-9BF3-40AC0F339C1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3FD48C-B91D-C846-AE80-53423B47EA5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A26ED-4934-F449-ADD3-04AB26D62A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10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C6FE8-9B19-4241-A93D-8D1D33019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28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58AA1-6173-8B4F-9567-B83CB3A241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52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B8D9B-02D3-1846-B8B2-0279BC6C3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72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443E-878D-E44A-9046-79F660A950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7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34EF3-C19A-C843-9615-5523A5E0D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57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345BE-3C30-A544-9556-3562AFFEF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88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FAD0E-9FE2-324A-AD17-267AEA727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1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21E38-249F-134B-B1C6-10781DCB8F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61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A6947-99B3-AF4C-AD24-44F700721D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70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2ECD4-A019-B541-A1E6-B848DF598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449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50957923-626E-A847-AD31-90BD686546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7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HYPOTHESIS TESTING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EQUIVALENTS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59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 dirty="0"/>
              <a:t>Most commonly used: the Mann-Whitney U test 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Uses ranks of data (like Spearman’s correlation</a:t>
            </a:r>
            <a:r>
              <a:rPr lang="en-GB" sz="2400" dirty="0" smtClean="0">
                <a:solidFill>
                  <a:srgbClr val="FFFF00"/>
                </a:solidFill>
              </a:rPr>
              <a:t>).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Does not require distributions of data to be </a:t>
            </a:r>
            <a:r>
              <a:rPr lang="en-GB" sz="2400" dirty="0" smtClean="0">
                <a:solidFill>
                  <a:srgbClr val="FFFF00"/>
                </a:solidFill>
              </a:rPr>
              <a:t>normal.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Less powerful test (more false negatives) if distributions </a:t>
            </a:r>
            <a:r>
              <a:rPr lang="en-GB" sz="2400" i="1" dirty="0">
                <a:solidFill>
                  <a:srgbClr val="FFFF00"/>
                </a:solidFill>
              </a:rPr>
              <a:t>are </a:t>
            </a:r>
            <a:r>
              <a:rPr lang="en-GB" sz="2400" dirty="0">
                <a:solidFill>
                  <a:srgbClr val="FFFF00"/>
                </a:solidFill>
              </a:rPr>
              <a:t>normal (as all non-parametric tests</a:t>
            </a:r>
            <a:r>
              <a:rPr lang="en-GB" sz="2400" dirty="0" smtClean="0">
                <a:solidFill>
                  <a:srgbClr val="FFFF00"/>
                </a:solidFill>
              </a:rPr>
              <a:t>).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 dirty="0"/>
              <a:t>Also: </a:t>
            </a:r>
            <a:r>
              <a:rPr lang="en-GB" sz="2800" dirty="0" err="1"/>
              <a:t>Kolmorogov</a:t>
            </a:r>
            <a:r>
              <a:rPr lang="en-GB" sz="2800" dirty="0"/>
              <a:t>-Smirnov (K-S) test</a:t>
            </a: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K-S test is for ‘goodness of fit’ – how well a distribution fits a mathematic </a:t>
            </a:r>
            <a:r>
              <a:rPr lang="en-GB" sz="2400" dirty="0" smtClean="0">
                <a:solidFill>
                  <a:srgbClr val="FFFF00"/>
                </a:solidFill>
              </a:rPr>
              <a:t>model.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‘Two-sample’ K-S test variant can be used as a non-parametric alternative to a t-</a:t>
            </a:r>
            <a:r>
              <a:rPr lang="en-GB" sz="2400" dirty="0" smtClean="0">
                <a:solidFill>
                  <a:srgbClr val="FFFF00"/>
                </a:solidFill>
              </a:rPr>
              <a:t>test.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Tests more than just difference in means – tests other aspects of distribution </a:t>
            </a:r>
            <a:r>
              <a:rPr lang="en-GB" sz="2400" dirty="0" smtClean="0">
                <a:solidFill>
                  <a:srgbClr val="FFFF00"/>
                </a:solidFill>
              </a:rPr>
              <a:t>shape.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Use to answer questions like ‘do these two samples seem to come from the same underlying population’?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 HYPOTHESIS TESTS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Have already seen that p-values can be obtained for correlations (Pearson or Spearman</a:t>
            </a:r>
            <a:r>
              <a:rPr lang="en-GB" sz="2800" dirty="0" smtClean="0"/>
              <a:t>).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test hypotheses of correlation with </a:t>
            </a:r>
            <a:r>
              <a:rPr lang="en-GB" sz="2800" dirty="0" smtClean="0"/>
              <a:t>these.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0</a:t>
            </a:r>
            <a:r>
              <a:rPr lang="en-GB" sz="2800" dirty="0">
                <a:solidFill>
                  <a:srgbClr val="FFFF99"/>
                </a:solidFill>
              </a:rPr>
              <a:t> : </a:t>
            </a:r>
            <a:r>
              <a:rPr lang="en-GB" sz="2400" dirty="0">
                <a:solidFill>
                  <a:srgbClr val="FFFF99"/>
                </a:solidFill>
              </a:rPr>
              <a:t>‘Dorset mark and end-of-year Mark are not related’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1</a:t>
            </a:r>
            <a:r>
              <a:rPr lang="en-GB" sz="2800" dirty="0">
                <a:solidFill>
                  <a:srgbClr val="FFFF99"/>
                </a:solidFill>
              </a:rPr>
              <a:t> : </a:t>
            </a:r>
            <a:r>
              <a:rPr lang="en-GB" sz="2400" dirty="0">
                <a:solidFill>
                  <a:srgbClr val="FFFF99"/>
                </a:solidFill>
              </a:rPr>
              <a:t>‘There is a correlation between Dorset mark and end-of-year Mark’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	Two-tailed test, will use a 5% significance level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... Pearson R is 0.27, p=0.014 – significant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... Spearman R is 0.19, p=0.067 – not significant!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i.e. if we can use Pearson we can accept H</a:t>
            </a:r>
            <a:r>
              <a:rPr lang="en-GB" sz="2800" baseline="-25000" dirty="0"/>
              <a:t>1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baseline="-25000" dirty="0"/>
              <a:t>...</a:t>
            </a:r>
            <a:r>
              <a:rPr lang="en-GB" sz="2800" dirty="0"/>
              <a:t> but with Spearman we can’t - not enough evidence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00"/>
                </a:solidFill>
              </a:rPr>
              <a:t>Need to do a better job of deciding which to use!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TESTS OF NORMALITY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Rather than guess whether distribution is normal – can we test for it?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Yes – becomes another hypothesis </a:t>
            </a:r>
            <a:r>
              <a:rPr lang="en-GB" sz="2800" dirty="0" smtClean="0"/>
              <a:t>test: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0</a:t>
            </a:r>
            <a:r>
              <a:rPr lang="en-GB" sz="2800" dirty="0">
                <a:solidFill>
                  <a:srgbClr val="FFFF99"/>
                </a:solidFill>
              </a:rPr>
              <a:t> : ‘Underlying distribution is normal’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1</a:t>
            </a:r>
            <a:r>
              <a:rPr lang="en-GB" sz="2800" dirty="0">
                <a:solidFill>
                  <a:srgbClr val="FFFF99"/>
                </a:solidFill>
              </a:rPr>
              <a:t> : ‘Underlying distribution is not normal’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Many different tests of normality exist – no agreement on which is </a:t>
            </a:r>
            <a:r>
              <a:rPr lang="en-GB" sz="2800" dirty="0" smtClean="0"/>
              <a:t>best.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u="sng" dirty="0" smtClean="0"/>
              <a:t>A good solution</a:t>
            </a:r>
            <a:r>
              <a:rPr lang="en-GB" sz="2800" dirty="0" smtClean="0"/>
              <a:t> </a:t>
            </a:r>
            <a:r>
              <a:rPr lang="en-GB" sz="2800" dirty="0"/>
              <a:t>is </a:t>
            </a:r>
            <a:r>
              <a:rPr lang="en-GB" sz="2800" dirty="0" err="1"/>
              <a:t>D’Agostino</a:t>
            </a:r>
            <a:r>
              <a:rPr lang="en-GB" sz="2800" dirty="0"/>
              <a:t> &amp; Pearson combined test – </a:t>
            </a:r>
            <a:r>
              <a:rPr lang="en-GB" sz="2800" i="1" dirty="0" err="1"/>
              <a:t>normaltest</a:t>
            </a:r>
            <a:r>
              <a:rPr lang="en-GB" sz="2800" dirty="0"/>
              <a:t> function in </a:t>
            </a:r>
            <a:r>
              <a:rPr lang="en-GB" sz="2800" dirty="0" err="1"/>
              <a:t>scipy.stats</a:t>
            </a:r>
            <a:endParaRPr lang="en-GB" sz="2800" i="1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Demo: are the marks distributions normal in first year marks example?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775" y="1844675"/>
            <a:ext cx="8497888" cy="4464050"/>
            <a:chOff x="249" y="1616"/>
            <a:chExt cx="5353" cy="952"/>
          </a:xfrm>
        </p:grpSpPr>
        <p:sp>
          <p:nvSpPr>
            <p:cNvPr id="1434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363" y="1685"/>
              <a:ext cx="5126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7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PRACTICAL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HYPOTHESIS TESTING USING PYTHON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1434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Inferential statistics – ways to answer </a:t>
            </a:r>
            <a:r>
              <a:rPr lang="en-GB" sz="2800" dirty="0" smtClean="0"/>
              <a:t>questions: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	e.g. is grain size higher in deposit B than deposit A?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INFERENTIAL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925" y="1916113"/>
          <a:ext cx="3960813" cy="4876800"/>
        </p:xfrm>
        <a:graphic>
          <a:graphicData uri="http://schemas.openxmlformats.org/drawingml/2006/table">
            <a:tbl>
              <a:tblPr/>
              <a:tblGrid>
                <a:gridCol w="714375"/>
                <a:gridCol w="1098550"/>
                <a:gridCol w="277813"/>
                <a:gridCol w="760412"/>
                <a:gridCol w="1109663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Max grain size / mm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Max grain size / mm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Mean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Mean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3" t="14250" r="35233" b="31570"/>
          <a:stretch>
            <a:fillRect/>
          </a:stretch>
        </p:blipFill>
        <p:spPr bwMode="auto">
          <a:xfrm>
            <a:off x="0" y="1765300"/>
            <a:ext cx="450056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0" y="1916113"/>
            <a:ext cx="457200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Interested in whether energy levels different in A and B - will bear on theories of how they </a:t>
            </a:r>
            <a:r>
              <a:rPr lang="en-GB" sz="2000" dirty="0" smtClean="0">
                <a:solidFill>
                  <a:srgbClr val="FFFF00"/>
                </a:solidFill>
                <a:ea typeface="+mn-ea"/>
              </a:rPr>
              <a:t>formed.</a:t>
            </a:r>
            <a:endParaRPr lang="en-GB" sz="2000" dirty="0">
              <a:solidFill>
                <a:srgbClr val="FFFF00"/>
              </a:solidFill>
              <a:ea typeface="+mn-ea"/>
            </a:endParaRP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Sample from B has a higher mean</a:t>
            </a: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But is this just chance variation?</a:t>
            </a: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To answer this </a:t>
            </a:r>
            <a:r>
              <a:rPr lang="en-GB" sz="2000" dirty="0" smtClean="0">
                <a:solidFill>
                  <a:srgbClr val="FFFF00"/>
                </a:solidFill>
                <a:ea typeface="+mn-ea"/>
              </a:rPr>
              <a:t>we:</a:t>
            </a:r>
            <a:endParaRPr lang="en-GB" sz="2000" dirty="0">
              <a:solidFill>
                <a:srgbClr val="FFFF00"/>
              </a:solidFill>
              <a:ea typeface="+mn-ea"/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Tx/>
              <a:buAutoNum type="alphaLcParenR"/>
              <a:defRPr/>
            </a:pPr>
            <a:r>
              <a:rPr lang="en-GB" sz="2000" dirty="0" smtClean="0">
                <a:solidFill>
                  <a:srgbClr val="FFFF00"/>
                </a:solidFill>
                <a:ea typeface="+mn-ea"/>
              </a:rPr>
              <a:t>Formulate </a:t>
            </a:r>
            <a:r>
              <a:rPr lang="en-GB" sz="2000" dirty="0">
                <a:solidFill>
                  <a:srgbClr val="FFFF00"/>
                </a:solidFill>
                <a:ea typeface="+mn-ea"/>
              </a:rPr>
              <a:t>formal </a:t>
            </a:r>
            <a:r>
              <a:rPr lang="en-GB" sz="2000" i="1" dirty="0">
                <a:solidFill>
                  <a:srgbClr val="FFFF00"/>
                </a:solidFill>
                <a:ea typeface="+mn-ea"/>
              </a:rPr>
              <a:t>hypotheses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Tx/>
              <a:buAutoNum type="alphaLcParenR"/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Apply a statistical </a:t>
            </a:r>
            <a:r>
              <a:rPr lang="en-GB" sz="2000" i="1" dirty="0">
                <a:solidFill>
                  <a:srgbClr val="FFFF00"/>
                </a:solidFill>
                <a:ea typeface="+mn-ea"/>
              </a:rPr>
              <a:t>hypothesis </a:t>
            </a:r>
            <a:r>
              <a:rPr lang="en-GB" sz="2000" i="1" dirty="0" smtClean="0">
                <a:solidFill>
                  <a:srgbClr val="FFFF00"/>
                </a:solidFill>
                <a:ea typeface="+mn-ea"/>
              </a:rPr>
              <a:t>test.</a:t>
            </a:r>
            <a:endParaRPr lang="en-GB" sz="2000" dirty="0">
              <a:solidFill>
                <a:srgbClr val="FFFF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HYPOTHESES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We formulate two </a:t>
            </a:r>
            <a:r>
              <a:rPr lang="en-GB" sz="2800" dirty="0" smtClean="0"/>
              <a:t>hypotheses: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The ‘</a:t>
            </a:r>
            <a:r>
              <a:rPr lang="en-GB" sz="2800" i="1" dirty="0"/>
              <a:t>Null hypothesis’ </a:t>
            </a:r>
            <a:r>
              <a:rPr lang="en-GB" sz="2800" dirty="0"/>
              <a:t>(H</a:t>
            </a:r>
            <a:r>
              <a:rPr lang="en-GB" sz="2800" baseline="-25000" dirty="0"/>
              <a:t>0</a:t>
            </a:r>
            <a:r>
              <a:rPr lang="en-GB" sz="2800" dirty="0"/>
              <a:t>) 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‘There is no difference in mean maximum grain size for samples obtained from deposits A and B’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...and an ‘</a:t>
            </a:r>
            <a:r>
              <a:rPr lang="en-GB" sz="2800" i="1" dirty="0"/>
              <a:t>Alternative hypothesis’ </a:t>
            </a:r>
            <a:r>
              <a:rPr lang="en-GB" sz="2800" dirty="0"/>
              <a:t>(H</a:t>
            </a:r>
            <a:r>
              <a:rPr lang="en-GB" sz="2800" baseline="-25000" dirty="0"/>
              <a:t>1</a:t>
            </a:r>
            <a:r>
              <a:rPr lang="en-GB" sz="2800" dirty="0"/>
              <a:t>) 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‘The mean maximum grain size is higher in sample B than it is in sample A</a:t>
            </a:r>
            <a:r>
              <a:rPr lang="en-GB" sz="2400" dirty="0" smtClean="0">
                <a:solidFill>
                  <a:srgbClr val="FFFF99"/>
                </a:solidFill>
              </a:rPr>
              <a:t>’</a:t>
            </a: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 smtClean="0"/>
              <a:t>Only </a:t>
            </a:r>
            <a:r>
              <a:rPr lang="en-GB" sz="2800" dirty="0"/>
              <a:t>accept H</a:t>
            </a:r>
            <a:r>
              <a:rPr lang="en-GB" sz="2800" baseline="-25000" dirty="0"/>
              <a:t>1</a:t>
            </a:r>
            <a:r>
              <a:rPr lang="en-GB" sz="2800" dirty="0"/>
              <a:t> if it is very unlikely that H</a:t>
            </a:r>
            <a:r>
              <a:rPr lang="en-GB" sz="2800" baseline="-25000" dirty="0"/>
              <a:t>0</a:t>
            </a:r>
            <a:r>
              <a:rPr lang="en-GB" sz="2800" dirty="0"/>
              <a:t> can explain our observations – otherwise </a:t>
            </a:r>
            <a:r>
              <a:rPr lang="en-GB" sz="2800" dirty="0" smtClean="0"/>
              <a:t>reject H</a:t>
            </a:r>
            <a:r>
              <a:rPr lang="en-GB" sz="2800" baseline="-25000" dirty="0" smtClean="0"/>
              <a:t>1.</a:t>
            </a:r>
            <a:endParaRPr lang="en-GB" sz="2800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Analogy to criminal trials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‘Not guilty’ is H</a:t>
            </a:r>
            <a:r>
              <a:rPr lang="en-GB" sz="2400" baseline="-25000" dirty="0">
                <a:solidFill>
                  <a:srgbClr val="FFFF99"/>
                </a:solidFill>
              </a:rPr>
              <a:t>0 , </a:t>
            </a:r>
            <a:r>
              <a:rPr lang="en-GB" sz="2400" dirty="0">
                <a:solidFill>
                  <a:srgbClr val="FFFF99"/>
                </a:solidFill>
              </a:rPr>
              <a:t>‘Guilty’ is </a:t>
            </a:r>
            <a:r>
              <a:rPr lang="en-GB" sz="2400" dirty="0" smtClean="0">
                <a:solidFill>
                  <a:srgbClr val="FFFF99"/>
                </a:solidFill>
              </a:rPr>
              <a:t>H</a:t>
            </a:r>
            <a:r>
              <a:rPr lang="en-GB" sz="2400" baseline="-25000" dirty="0" smtClean="0">
                <a:solidFill>
                  <a:srgbClr val="FFFF99"/>
                </a:solidFill>
              </a:rPr>
              <a:t>1.</a:t>
            </a:r>
            <a:endParaRPr lang="en-GB" sz="2400" baseline="-25000" dirty="0">
              <a:solidFill>
                <a:srgbClr val="FFFF99"/>
              </a:solidFill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Not ‘guilty’ (H</a:t>
            </a:r>
            <a:r>
              <a:rPr lang="en-GB" sz="2400" baseline="-25000" dirty="0">
                <a:solidFill>
                  <a:srgbClr val="FFFF99"/>
                </a:solidFill>
              </a:rPr>
              <a:t>0</a:t>
            </a:r>
            <a:r>
              <a:rPr lang="en-GB" sz="2400" dirty="0">
                <a:solidFill>
                  <a:srgbClr val="FFFF99"/>
                </a:solidFill>
              </a:rPr>
              <a:t>) verdict returned unless ‘Guilty’ (H</a:t>
            </a:r>
            <a:r>
              <a:rPr lang="en-GB" sz="2400" baseline="-25000" dirty="0">
                <a:solidFill>
                  <a:srgbClr val="FFFF99"/>
                </a:solidFill>
              </a:rPr>
              <a:t>1</a:t>
            </a:r>
            <a:r>
              <a:rPr lang="en-GB" sz="2400" dirty="0">
                <a:solidFill>
                  <a:srgbClr val="FFFF99"/>
                </a:solidFill>
              </a:rPr>
              <a:t>) proven ‘beyond reasonable doubt</a:t>
            </a:r>
            <a:r>
              <a:rPr lang="en-GB" sz="2400" dirty="0" smtClean="0">
                <a:solidFill>
                  <a:srgbClr val="FFFF99"/>
                </a:solidFill>
              </a:rPr>
              <a:t>’.</a:t>
            </a:r>
            <a:endParaRPr lang="en-GB" sz="2400" baseline="-250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TESTING HYPOTHESES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Many different types of statistical tests exist: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ts val="2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To test different types of </a:t>
            </a:r>
            <a:r>
              <a:rPr lang="en-GB" sz="2800" dirty="0" smtClean="0">
                <a:solidFill>
                  <a:srgbClr val="FFFF00"/>
                </a:solidFill>
              </a:rPr>
              <a:t>hypothesis.</a:t>
            </a:r>
            <a:endParaRPr lang="en-GB" sz="2800" dirty="0">
              <a:solidFill>
                <a:srgbClr val="FFFF00"/>
              </a:solidFill>
            </a:endParaRPr>
          </a:p>
          <a:p>
            <a:pPr marL="801688" lvl="1" indent="-344488" eaLnBrk="0" hangingPunct="0">
              <a:lnSpc>
                <a:spcPct val="110000"/>
              </a:lnSpc>
              <a:spcBef>
                <a:spcPts val="2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To handle different types of </a:t>
            </a:r>
            <a:r>
              <a:rPr lang="en-GB" sz="2800" dirty="0" smtClean="0">
                <a:solidFill>
                  <a:srgbClr val="FFFF00"/>
                </a:solidFill>
              </a:rPr>
              <a:t>data.</a:t>
            </a:r>
            <a:endParaRPr lang="en-GB" sz="2400" baseline="-250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i="1" dirty="0" smtClean="0"/>
              <a:t>Student’s </a:t>
            </a:r>
            <a:r>
              <a:rPr lang="en-GB" sz="2800" i="1" dirty="0"/>
              <a:t>T-test </a:t>
            </a:r>
            <a:r>
              <a:rPr lang="en-GB" sz="2800" dirty="0"/>
              <a:t>– </a:t>
            </a:r>
            <a:r>
              <a:rPr lang="en-GB" sz="2400" dirty="0">
                <a:solidFill>
                  <a:srgbClr val="FFFF99"/>
                </a:solidFill>
              </a:rPr>
              <a:t>test to assess probability that two samples have same underlying </a:t>
            </a:r>
            <a:r>
              <a:rPr lang="en-GB" sz="2400" dirty="0" smtClean="0">
                <a:solidFill>
                  <a:srgbClr val="FFFF99"/>
                </a:solidFill>
              </a:rPr>
              <a:t>mean.</a:t>
            </a:r>
            <a:endParaRPr lang="en-GB" sz="2800" i="1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Function in </a:t>
            </a:r>
            <a:r>
              <a:rPr lang="en-GB" sz="2800" i="1" dirty="0" err="1"/>
              <a:t>scipy.stats</a:t>
            </a:r>
            <a:r>
              <a:rPr lang="en-GB" sz="2800" i="1" dirty="0"/>
              <a:t> </a:t>
            </a:r>
            <a:r>
              <a:rPr lang="en-GB" sz="2800" dirty="0"/>
              <a:t>is </a:t>
            </a:r>
            <a:r>
              <a:rPr lang="en-GB" sz="2800" i="1" dirty="0" err="1"/>
              <a:t>ttest_ind</a:t>
            </a:r>
            <a:endParaRPr lang="en-GB" sz="2800" i="1" dirty="0"/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400" dirty="0">
                <a:solidFill>
                  <a:srgbClr val="FFFF00"/>
                </a:solidFill>
              </a:rPr>
              <a:t>Takes two lists/arrays of values – i.e. two </a:t>
            </a:r>
            <a:r>
              <a:rPr lang="en-GB" sz="2400" dirty="0" smtClean="0">
                <a:solidFill>
                  <a:srgbClr val="FFFF00"/>
                </a:solidFill>
              </a:rPr>
              <a:t>samples.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 dirty="0">
                <a:solidFill>
                  <a:srgbClr val="FFFF00"/>
                </a:solidFill>
              </a:rPr>
              <a:t>Returns ‘t-statistic’, describing how different means </a:t>
            </a:r>
            <a:r>
              <a:rPr lang="en-GB" sz="2300" dirty="0" smtClean="0">
                <a:solidFill>
                  <a:srgbClr val="FFFF00"/>
                </a:solidFill>
              </a:rPr>
              <a:t>are.</a:t>
            </a:r>
            <a:endParaRPr lang="en-GB" sz="2300" dirty="0">
              <a:solidFill>
                <a:srgbClr val="FFFF00"/>
              </a:solidFill>
            </a:endParaRP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 dirty="0">
                <a:solidFill>
                  <a:srgbClr val="FFFF00"/>
                </a:solidFill>
              </a:rPr>
              <a:t>Returns also a p-value – how likely it is that any difference in means could have occurred by chance.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 dirty="0">
                <a:solidFill>
                  <a:srgbClr val="FFFF00"/>
                </a:solidFill>
              </a:rPr>
              <a:t>In example, these are -1.1 and 0.28 respectively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Is a probability of 0.28 enough to reject H</a:t>
            </a:r>
            <a:r>
              <a:rPr lang="en-GB" sz="2800" baseline="-25000" dirty="0"/>
              <a:t>0</a:t>
            </a:r>
            <a:r>
              <a:rPr lang="en-GB" sz="2800" dirty="0"/>
              <a:t>?</a:t>
            </a:r>
            <a:endParaRPr lang="en-GB" sz="2800" i="1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SIGNIFICANCE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Should have defined what level of probability is ‘enough’ before doing calculation!</a:t>
            </a:r>
            <a:endParaRPr lang="en-GB" sz="2800" i="1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This is known as the ‘significance level</a:t>
            </a:r>
            <a:r>
              <a:rPr lang="en-GB" sz="2800" dirty="0" smtClean="0"/>
              <a:t>’.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Traditionally set at p=0.05 (5%, 1 in 20), but arbitrary!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Never set higher in </a:t>
            </a:r>
            <a:r>
              <a:rPr lang="en-GB" sz="2800" dirty="0" smtClean="0">
                <a:solidFill>
                  <a:srgbClr val="FFFF99"/>
                </a:solidFill>
              </a:rPr>
              <a:t>practice.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In some cases (when being sure is very important) set lower, at p=0.01 or even p=</a:t>
            </a:r>
            <a:r>
              <a:rPr lang="en-GB" sz="2800" dirty="0" smtClean="0">
                <a:solidFill>
                  <a:srgbClr val="FFFF99"/>
                </a:solidFill>
              </a:rPr>
              <a:t>0.001.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Here result was p=0.28, above 5% significant </a:t>
            </a:r>
            <a:r>
              <a:rPr lang="en-GB" sz="2800" dirty="0" smtClean="0"/>
              <a:t>level.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Result said to be ‘not significant’ – not enough evidence to accept H</a:t>
            </a:r>
            <a:r>
              <a:rPr lang="en-GB" sz="2800" baseline="-25000" dirty="0"/>
              <a:t>1</a:t>
            </a:r>
            <a:r>
              <a:rPr lang="en-GB" sz="2800" dirty="0"/>
              <a:t>, so reject H</a:t>
            </a:r>
            <a:r>
              <a:rPr lang="en-GB" sz="2800" baseline="-25000" dirty="0"/>
              <a:t>1 </a:t>
            </a:r>
            <a:r>
              <a:rPr lang="en-GB" sz="2800" dirty="0"/>
              <a:t>as </a:t>
            </a:r>
            <a:r>
              <a:rPr lang="en-GB" sz="2800" dirty="0" smtClean="0"/>
              <a:t>unproven.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STATISTICAL SIGNIFICANCE DOES NOT IMPLY IMPORTANCE OR STRENGTH OF A RESULT!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Test in example is a </a:t>
            </a:r>
            <a:r>
              <a:rPr lang="en-GB" sz="2800" i="1" dirty="0"/>
              <a:t>one-tailed </a:t>
            </a:r>
            <a:r>
              <a:rPr lang="en-GB" sz="2800" dirty="0" smtClean="0"/>
              <a:t>test: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H</a:t>
            </a:r>
            <a:r>
              <a:rPr lang="en-GB" sz="2800" baseline="-25000" dirty="0"/>
              <a:t>1</a:t>
            </a:r>
            <a:r>
              <a:rPr lang="en-GB" sz="2800" dirty="0"/>
              <a:t> : </a:t>
            </a:r>
            <a:r>
              <a:rPr lang="en-GB" sz="2400" dirty="0">
                <a:solidFill>
                  <a:srgbClr val="FFFF99"/>
                </a:solidFill>
              </a:rPr>
              <a:t>‘The mean maximum grain size is higher in sample B than it is in sample A’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Interested in whether mean of B is </a:t>
            </a:r>
            <a:r>
              <a:rPr lang="en-GB" sz="2800" u="sng" dirty="0"/>
              <a:t>greater</a:t>
            </a:r>
            <a:r>
              <a:rPr lang="en-GB" sz="2800" dirty="0"/>
              <a:t> than mean of A, not </a:t>
            </a:r>
            <a:r>
              <a:rPr lang="en-GB" sz="2800" u="sng" dirty="0"/>
              <a:t>different to</a:t>
            </a:r>
            <a:r>
              <a:rPr lang="en-GB" sz="2800" dirty="0"/>
              <a:t> the mean of A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263" y="3644900"/>
            <a:ext cx="39243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</a:rPr>
              <a:t>Distribution of all possible t-</a:t>
            </a: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ea typeface="+mn-ea"/>
              </a:rPr>
              <a:t>values.</a:t>
            </a: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Significant if value falls into blue </a:t>
            </a: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region,</a:t>
            </a: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(Image is left-sided one-tailed example)</a:t>
            </a:r>
            <a:r>
              <a:rPr lang="en-GB" sz="2800" dirty="0">
                <a:latin typeface="Arial" pitchFamily="34" charset="0"/>
                <a:ea typeface="+mn-ea"/>
                <a:cs typeface="+mn-cs"/>
              </a:rPr>
              <a:t>		</a:t>
            </a:r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7563"/>
            <a:ext cx="4333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Some tests are </a:t>
            </a:r>
            <a:r>
              <a:rPr lang="en-GB" sz="2800" i="1"/>
              <a:t>two-tailed </a:t>
            </a:r>
            <a:r>
              <a:rPr lang="en-GB" sz="2800"/>
              <a:t>tests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/>
              <a:t>H</a:t>
            </a:r>
            <a:r>
              <a:rPr lang="en-GB" sz="2800" baseline="-25000"/>
              <a:t>1</a:t>
            </a:r>
            <a:r>
              <a:rPr lang="en-GB" sz="2800"/>
              <a:t> : </a:t>
            </a:r>
            <a:r>
              <a:rPr lang="en-GB" sz="2400">
                <a:solidFill>
                  <a:srgbClr val="FFFF99"/>
                </a:solidFill>
              </a:rPr>
              <a:t>‘The mean maximum grain size is different in the two samples’</a:t>
            </a: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Two possible ways it can be different – higher than OR lower than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263" y="3429000"/>
            <a:ext cx="399573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Two-tailed test has two ‘significance regions’ – one in each tail – each half size of one-tailed significance region</a:t>
            </a:r>
            <a:r>
              <a:rPr lang="en-GB" sz="2800"/>
              <a:t>		</a:t>
            </a:r>
          </a:p>
        </p:txBody>
      </p:sp>
      <p:pic>
        <p:nvPicPr>
          <p:cNvPr id="81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2800"/>
            <a:ext cx="4333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Tails in practice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1. Decide if your test is one or two-tailed BEFORE doing it!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2. Values returned by </a:t>
            </a:r>
            <a:r>
              <a:rPr lang="en-GB" sz="2800" dirty="0" err="1"/>
              <a:t>scipy.stats</a:t>
            </a:r>
            <a:r>
              <a:rPr lang="en-GB" sz="2800" dirty="0"/>
              <a:t> functions (e.g. </a:t>
            </a:r>
            <a:r>
              <a:rPr lang="en-GB" sz="2800" i="1" dirty="0" err="1"/>
              <a:t>ttest_ind</a:t>
            </a:r>
            <a:r>
              <a:rPr lang="en-GB" sz="2800" dirty="0"/>
              <a:t>) are for two-tailed tests (mostly!)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	If your test is two-tailed, there is no issue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	If test is one-tailed, </a:t>
            </a:r>
            <a:r>
              <a:rPr lang="en-GB" sz="2800" u="sng" dirty="0">
                <a:solidFill>
                  <a:srgbClr val="FFFF00"/>
                </a:solidFill>
              </a:rPr>
              <a:t>halve the p-value</a:t>
            </a:r>
            <a:r>
              <a:rPr lang="en-GB" sz="2800" dirty="0">
                <a:solidFill>
                  <a:srgbClr val="FFFF00"/>
                </a:solidFill>
              </a:rPr>
              <a:t> before interpreting </a:t>
            </a:r>
            <a:r>
              <a:rPr lang="en-GB" sz="2800" dirty="0" smtClean="0">
                <a:solidFill>
                  <a:srgbClr val="FFFF00"/>
                </a:solidFill>
              </a:rPr>
              <a:t>it.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In </a:t>
            </a:r>
            <a:r>
              <a:rPr lang="en-GB" sz="2800" dirty="0" smtClean="0"/>
              <a:t>our </a:t>
            </a:r>
            <a:r>
              <a:rPr lang="en-GB" sz="2800" dirty="0"/>
              <a:t>example p was 0.28 – but this is two-tailed, test was one-</a:t>
            </a:r>
            <a:r>
              <a:rPr lang="en-GB" sz="2800" dirty="0" smtClean="0"/>
              <a:t>tailed.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Actual p value = 0.14 – still not significant (&gt;0.05) – but halving could easily make the difference!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MORE ON THE T-TEST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T-test is the most widely used statistical test...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... but not always </a:t>
            </a:r>
            <a:r>
              <a:rPr lang="en-GB" sz="2800" dirty="0" smtClean="0"/>
              <a:t>appropriate.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Makes several </a:t>
            </a:r>
            <a:r>
              <a:rPr lang="en-GB" sz="2800" dirty="0" smtClean="0"/>
              <a:t>assumptions.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Sensible results need reasonably large sample </a:t>
            </a:r>
            <a:r>
              <a:rPr lang="en-GB" sz="2800" dirty="0" smtClean="0"/>
              <a:t>sizes:</a:t>
            </a:r>
            <a:endParaRPr lang="en-GB" sz="2800" dirty="0"/>
          </a:p>
          <a:p>
            <a:pPr marL="1271588" lvl="1" indent="-3746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No real agreement on what is </a:t>
            </a:r>
            <a:r>
              <a:rPr lang="en-GB" sz="2800" dirty="0" smtClean="0">
                <a:solidFill>
                  <a:srgbClr val="FFFF00"/>
                </a:solidFill>
              </a:rPr>
              <a:t>sufficient.</a:t>
            </a:r>
            <a:endParaRPr lang="en-GB" sz="2800" dirty="0">
              <a:solidFill>
                <a:srgbClr val="FFFF00"/>
              </a:solidFill>
            </a:endParaRPr>
          </a:p>
          <a:p>
            <a:pPr marL="1271588" lvl="1" indent="-3746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00"/>
                </a:solidFill>
              </a:rPr>
              <a:t>This </a:t>
            </a:r>
            <a:r>
              <a:rPr lang="en-GB" sz="2800" dirty="0">
                <a:solidFill>
                  <a:srgbClr val="FFFF00"/>
                </a:solidFill>
              </a:rPr>
              <a:t>applies to other tests </a:t>
            </a:r>
            <a:r>
              <a:rPr lang="en-GB" sz="2800" dirty="0" smtClean="0">
                <a:solidFill>
                  <a:srgbClr val="FFFF00"/>
                </a:solidFill>
              </a:rPr>
              <a:t>too.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Assumes data in samples is normally </a:t>
            </a:r>
            <a:r>
              <a:rPr lang="en-GB" sz="2800" dirty="0" smtClean="0"/>
              <a:t>distributed: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May or may not really be </a:t>
            </a:r>
            <a:r>
              <a:rPr lang="en-GB" sz="2800" dirty="0" smtClean="0">
                <a:solidFill>
                  <a:srgbClr val="FFFF99"/>
                </a:solidFill>
              </a:rPr>
              <a:t>true.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If not – consider using non-parametric </a:t>
            </a:r>
            <a:r>
              <a:rPr lang="en-GB" sz="2800" dirty="0" smtClean="0">
                <a:solidFill>
                  <a:srgbClr val="FFFF99"/>
                </a:solidFill>
              </a:rPr>
              <a:t>tests. 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37567</TotalTime>
  <Words>1361</Words>
  <Application>Microsoft Macintosh PowerPoint</Application>
  <PresentationFormat>On-screen Show (4:3)</PresentationFormat>
  <Paragraphs>343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Arial Black</vt:lpstr>
      <vt:lpstr>Cooper Black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628</cp:revision>
  <cp:lastPrinted>2013-05-17T08:24:22Z</cp:lastPrinted>
  <dcterms:created xsi:type="dcterms:W3CDTF">2000-02-15T10:41:31Z</dcterms:created>
  <dcterms:modified xsi:type="dcterms:W3CDTF">2015-05-07T14:42:22Z</dcterms:modified>
</cp:coreProperties>
</file>