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01" r:id="rId2"/>
    <p:sldId id="577" r:id="rId3"/>
    <p:sldId id="572" r:id="rId4"/>
    <p:sldId id="580" r:id="rId5"/>
    <p:sldId id="573" r:id="rId6"/>
    <p:sldId id="574" r:id="rId7"/>
    <p:sldId id="575" r:id="rId8"/>
    <p:sldId id="576" r:id="rId9"/>
    <p:sldId id="578" r:id="rId10"/>
    <p:sldId id="579" r:id="rId11"/>
    <p:sldId id="582" r:id="rId12"/>
    <p:sldId id="583" r:id="rId13"/>
    <p:sldId id="584" r:id="rId14"/>
    <p:sldId id="590" r:id="rId15"/>
    <p:sldId id="585" r:id="rId16"/>
    <p:sldId id="586" r:id="rId17"/>
    <p:sldId id="588" r:id="rId18"/>
    <p:sldId id="589" r:id="rId19"/>
  </p:sldIdLst>
  <p:sldSz cx="9144000" cy="6858000" type="screen4x3"/>
  <p:notesSz cx="10223500" cy="70993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00"/>
    <a:srgbClr val="FF99CC"/>
    <a:srgbClr val="FF00FF"/>
    <a:srgbClr val="66FF33"/>
    <a:srgbClr val="990000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7" autoAdjust="0"/>
    <p:restoredTop sz="94660" autoAdjust="0"/>
  </p:normalViewPr>
  <p:slideViewPr>
    <p:cSldViewPr>
      <p:cViewPr varScale="1">
        <p:scale>
          <a:sx n="69" d="100"/>
          <a:sy n="69" d="100"/>
        </p:scale>
        <p:origin x="-49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396"/>
      </p:cViewPr>
      <p:guideLst>
        <p:guide orient="horz" pos="2236"/>
        <p:guide pos="3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ESE </a:t>
            </a:r>
            <a:r>
              <a:rPr lang="en-GB" smtClean="0"/>
              <a:t>2.19 </a:t>
            </a:r>
            <a:r>
              <a:rPr lang="en-GB"/>
              <a:t>Graphics &amp; Stats for Geoscientists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89613" y="0"/>
            <a:ext cx="44323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Session 5 - Descriptive Statistics and Introduction to Matplotlib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89613" y="6743700"/>
            <a:ext cx="44323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C07625-62C7-471A-AD30-B36A0FDA4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8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496175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Session 5 - Descriptive Statistics and Introduction to Matplotlib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4370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DAACECA-16C1-45DA-AF57-D2D8CCB80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4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EC8FF4F-D75C-42CE-8EE2-99F98F9BA972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BCD7FEFF-21CF-46FC-A1CC-5E54F8880B5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AAD8AA2-956E-4E2A-B806-D94D8085753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3E36342C-880A-4C5D-ACA7-7844E93B147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CAC99293-8720-479B-87E1-74835AE537DC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98C3DC4-15CF-4D8C-92B6-9B3E68EB6B7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E882404-850A-49C0-AD42-AC420129C0C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BAFE570-AAEC-4062-B634-CE3066772DD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BC018A9-65EB-4BC5-B84C-2864DBC7DE18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918C2814-9DCA-4636-99FB-A97F667DAD8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5881BBB-816A-4671-8CAC-95C89080504D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F6350AC5-3D41-43AD-865C-0D2F9BEFAD84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7780CC79-3146-424E-A596-8F8FB64C5CF2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4214A49-8C8E-4A05-A75A-D34396B61C7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A2101B77-B476-4B85-A947-A277D79E79E0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E6D3EA0-16CE-4B1D-AA9C-52D13295389F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A4B907BB-6D3F-4D08-AA1F-8AA2E1853474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1B9379-FDAA-4BFD-86C6-04AF44E6C72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70244-524E-468D-A263-6B325BC9E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868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D516E-55B2-4128-90DD-DEE5AE0E3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12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59200-D2DE-48F1-B6D3-261C8330D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11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2D8B0-0D91-4A90-ABB7-F27240074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25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AB91-B24B-4F89-8C7F-6D0FCF833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23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5FE0C-B7E5-4297-A4F8-D83DE37CB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11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246F0-E07E-4295-BEDC-3A811206B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177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9733B-789C-472D-B496-4A0520661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04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21513-C0ED-436A-AA5D-ACEED9396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66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C179B-F81F-40A8-9C54-EC4B237CF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83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AE336-159F-493F-99FF-87C191FDA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4397377-9F24-4AE6-9E33-D5936CA73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</a:rPr>
                <a:t>SESSION 5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STATISTICS AND GRAPHS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AN INTRODUCTION</a:t>
              </a:r>
              <a:endPara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2.19: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Much more to a distribution than average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These samples have same mean &amp; median...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	[-0.2, -0.1, -0.1, 0.0, 0.0, 0.0 , 0.1 , 0.1 , 0.2]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	[-1000, -500, 0, 500, 1000]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... but very different spread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Many descriptive statistics exist for spread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Simplest is range, = maximum – minimum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[-0.2, -0.1, -0.1, 0.0, 0.0, 0.0 , 0.1 , 0.1 , 0.2]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	Range = 0.4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[-1000, -500, 0, 50, 1000]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	Range = 2000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MEASURES OF SPREAD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Best explained with a distribution:</a:t>
            </a: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PERCENTILES &amp; IQ RANGE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" b="6100"/>
          <a:stretch>
            <a:fillRect/>
          </a:stretch>
        </p:blipFill>
        <p:spPr bwMode="auto">
          <a:xfrm>
            <a:off x="1331913" y="1268413"/>
            <a:ext cx="62642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013325"/>
            <a:ext cx="91440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20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~ -2        20% of values are lower than this</a:t>
            </a: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75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~ 8.5      75% of values are lower than this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Median is 50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– here ~4      50% values lower!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Interquartile (IQ) range = 75</a:t>
            </a:r>
            <a:r>
              <a:rPr lang="en-GB" altLang="en-US" sz="2400" baseline="3000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 percentile – 25</a:t>
            </a:r>
            <a:r>
              <a:rPr lang="en-GB" altLang="en-US" sz="2400" baseline="3000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 percentile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3708400" y="3500438"/>
            <a:ext cx="0" cy="13684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5076825" y="2852738"/>
            <a:ext cx="0" cy="208915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4500563" y="1700213"/>
            <a:ext cx="0" cy="32416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6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Most commonly used measure of spread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N = number of samples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x</a:t>
            </a:r>
            <a:r>
              <a:rPr lang="en-GB" altLang="en-US" sz="2800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 = individual measurement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x = sample mean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Gives a measure of spread in same units as sample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Technically – this is </a:t>
            </a:r>
            <a:r>
              <a:rPr lang="en-GB" altLang="en-US" sz="2000" i="1" dirty="0">
                <a:solidFill>
                  <a:srgbClr val="FFFF99"/>
                </a:solidFill>
                <a:latin typeface="Arial" charset="0"/>
              </a:rPr>
              <a:t>sample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 standard deviation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- N-1 is called </a:t>
            </a:r>
            <a:r>
              <a:rPr lang="en-GB" altLang="en-US" sz="2000" i="1" dirty="0">
                <a:solidFill>
                  <a:srgbClr val="FFFF99"/>
                </a:solidFill>
                <a:latin typeface="Arial" charset="0"/>
              </a:rPr>
              <a:t>Bessel’s correction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 – removes bias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err="1">
                <a:solidFill>
                  <a:schemeClr val="bg1"/>
                </a:solidFill>
                <a:latin typeface="Arial" charset="0"/>
              </a:rPr>
              <a:t>s.d.</a:t>
            </a:r>
            <a:r>
              <a:rPr lang="en-GB" altLang="en-US" sz="2000" dirty="0">
                <a:solidFill>
                  <a:schemeClr val="bg1"/>
                </a:solidFill>
                <a:latin typeface="Arial" charset="0"/>
              </a:rPr>
              <a:t> is mathematically very useful – but less intuitive than other measures </a:t>
            </a:r>
          </a:p>
          <a:p>
            <a:pPr>
              <a:lnSpc>
                <a:spcPct val="110000"/>
              </a:lnSpc>
              <a:spcBef>
                <a:spcPts val="1000"/>
              </a:spcBef>
              <a:buFontTx/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charset="0"/>
              </a:rPr>
              <a:t>Also come across </a:t>
            </a:r>
            <a:r>
              <a:rPr lang="en-GB" altLang="en-US" sz="2800" i="1" dirty="0">
                <a:solidFill>
                  <a:srgbClr val="FFC000"/>
                </a:solidFill>
                <a:latin typeface="Arial" charset="0"/>
              </a:rPr>
              <a:t>Variance </a:t>
            </a:r>
            <a:r>
              <a:rPr lang="en-GB" altLang="en-US" sz="2800" i="1" dirty="0" smtClean="0">
                <a:solidFill>
                  <a:srgbClr val="FFC000"/>
                </a:solidFill>
                <a:latin typeface="Arial" charset="0"/>
              </a:rPr>
              <a:t>– </a:t>
            </a:r>
            <a:r>
              <a:rPr lang="en-GB" altLang="en-US" sz="2800" dirty="0" smtClean="0">
                <a:solidFill>
                  <a:srgbClr val="FFC000"/>
                </a:solidFill>
                <a:latin typeface="Arial" charset="0"/>
              </a:rPr>
              <a:t>square of standard </a:t>
            </a:r>
            <a:r>
              <a:rPr lang="en-GB" altLang="en-US" sz="2800" dirty="0">
                <a:solidFill>
                  <a:srgbClr val="FFC000"/>
                </a:solidFill>
                <a:latin typeface="Arial" charset="0"/>
              </a:rPr>
              <a:t>deviation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baseline="-250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STANDARD DEVIATION (SD)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258888" y="1341438"/>
            <a:ext cx="41878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55563" y="3789363"/>
            <a:ext cx="268287" cy="1587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14343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</a:rPr>
                <a:t>SESSION 5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DEMONSTRATION – 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DESCRIPTIVE STATISTICS IN PYTHON</a:t>
              </a:r>
              <a:endPara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14341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3.23: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Connect as you did for Gerard’s course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Char char="-"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Start </a:t>
            </a:r>
            <a:r>
              <a:rPr lang="en-GB" altLang="en-US" sz="2400" dirty="0" err="1" smtClean="0">
                <a:solidFill>
                  <a:schemeClr val="bg1"/>
                </a:solidFill>
                <a:latin typeface="Arial" charset="0"/>
              </a:rPr>
              <a:t>Xming</a:t>
            </a:r>
            <a:endParaRPr lang="en-GB" altLang="en-US" sz="2400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Char char="-"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Connect to student.ese.ic.ac.uk using putty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Char char="-"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Remember to enable X11 forwarding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Just once – now - to download course materials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git clone https://github.com/marksutton/GraphicsAndStats.git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400" dirty="0" smtClean="0">
              <a:solidFill>
                <a:srgbClr val="FFFF99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Then to move into correct directory (do after every login)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cd </a:t>
            </a:r>
            <a:r>
              <a:rPr lang="en-GB" altLang="en-US" sz="2400" dirty="0" err="1" smtClean="0">
                <a:solidFill>
                  <a:srgbClr val="FFFF00"/>
                </a:solidFill>
                <a:latin typeface="Arial" charset="0"/>
              </a:rPr>
              <a:t>GraphicsAndStats</a:t>
            </a:r>
            <a:endParaRPr lang="en-GB" altLang="en-US" sz="2400" dirty="0" smtClean="0">
              <a:solidFill>
                <a:srgbClr val="FFFF00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400" dirty="0" smtClean="0">
              <a:solidFill>
                <a:srgbClr val="FFFF99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rgbClr val="FFFF99"/>
                </a:solidFill>
                <a:latin typeface="Arial" charset="0"/>
              </a:rPr>
              <a:t>… and start </a:t>
            </a:r>
            <a:r>
              <a:rPr lang="en-GB" altLang="en-US" sz="2400" dirty="0" err="1" smtClean="0">
                <a:solidFill>
                  <a:srgbClr val="FFFF99"/>
                </a:solidFill>
                <a:latin typeface="Arial" charset="0"/>
              </a:rPr>
              <a:t>iPython</a:t>
            </a:r>
            <a:endParaRPr lang="en-GB" altLang="en-US" sz="2400" dirty="0" smtClean="0">
              <a:solidFill>
                <a:srgbClr val="FFFF99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err="1" smtClean="0">
                <a:solidFill>
                  <a:srgbClr val="FFFF00"/>
                </a:solidFill>
                <a:latin typeface="Arial" charset="0"/>
              </a:rPr>
              <a:t>ipython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 notebook</a:t>
            </a:r>
            <a:r>
              <a:rPr lang="en-GB" altLang="en-US" sz="2000" dirty="0" smtClean="0">
                <a:solidFill>
                  <a:srgbClr val="FFC000"/>
                </a:solidFill>
                <a:latin typeface="Arial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  <a:defRPr/>
            </a:pPr>
            <a:endParaRPr lang="en-GB" altLang="en-US" u="sng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  <a:defRPr/>
            </a:pPr>
            <a:endParaRPr lang="en-GB" altLang="en-US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	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SET UP FOR IPYTHON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51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7949" y="1772816"/>
            <a:ext cx="8677275" cy="4895850"/>
            <a:chOff x="136" y="1616"/>
            <a:chExt cx="5466" cy="952"/>
          </a:xfrm>
        </p:grpSpPr>
        <p:sp>
          <p:nvSpPr>
            <p:cNvPr id="15367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136" y="1756"/>
              <a:ext cx="546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PRACTICAL 5a</a:t>
              </a:r>
              <a:endParaRPr lang="en-GB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  <a:p>
              <a:pPr marL="982663" lvl="1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 Examine ‘qzpercentages.csv’ (use %load </a:t>
              </a:r>
              <a:r>
                <a:rPr lang="en-GB" sz="2200" b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iPython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command – </a:t>
              </a:r>
              <a:r>
                <a:rPr lang="en-GB" sz="2200" dirty="0" smtClean="0">
                  <a:latin typeface="Courier" pitchFamily="49" charset="0"/>
                  <a:cs typeface="Arial" panose="020B0604020202020204" pitchFamily="34" charset="0"/>
                </a:rPr>
                <a:t>%load qzpercentages.csv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982663" lvl="1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Write a program to read this in and then calculate the mean, median, range, interquartile range, standard deviation, variance, and mode.</a:t>
              </a:r>
            </a:p>
            <a:p>
              <a:pPr marL="982663" lvl="2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3. If this was too easy… try to write a better mode function; where there is more than one mode (e.g. in [1,2,2,3,3]) it should return all modes (as a list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marL="982663" lvl="2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altLang="en-US" sz="2000" dirty="0">
                  <a:solidFill>
                    <a:srgbClr val="FFFF00"/>
                  </a:solidFill>
                </a:rPr>
                <a:t>git clone https://</a:t>
              </a:r>
              <a:r>
                <a:rPr lang="en-GB" altLang="en-US" sz="2000" dirty="0" smtClean="0">
                  <a:solidFill>
                    <a:srgbClr val="FFFF00"/>
                  </a:solidFill>
                </a:rPr>
                <a:t>github.com/marksutton/GraphicsAndStats.git</a:t>
              </a:r>
            </a:p>
            <a:p>
              <a:pPr marL="982663" lvl="2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000" b="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ERRATUM – 2</a:t>
              </a:r>
              <a:r>
                <a:rPr lang="en-GB" sz="2000" b="0" baseline="30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lang="en-GB" sz="2000" b="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line from bottom of Descriptive Statistics in Python</a:t>
              </a:r>
            </a:p>
            <a:p>
              <a:pPr marL="982663" lvl="2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000" b="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SHOULD be </a:t>
              </a:r>
              <a:r>
                <a:rPr lang="en-GB" sz="2000" b="0" dirty="0" err="1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mode_array</a:t>
              </a:r>
              <a:r>
                <a:rPr lang="en-GB" sz="2000" b="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GB" sz="2000" b="0" dirty="0" err="1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my_mode_tuple</a:t>
              </a:r>
              <a:r>
                <a:rPr lang="en-GB" sz="2000" b="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[0] </a:t>
              </a:r>
              <a:r>
                <a:rPr lang="en-GB" sz="2000" b="0" i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en-GB" sz="2000" b="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2000" b="0" dirty="0" err="1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mode_array</a:t>
              </a:r>
              <a:r>
                <a:rPr lang="en-GB" sz="2000" b="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=mode[0]</a:t>
              </a:r>
              <a:endParaRPr lang="en-GB" sz="2200" b="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GB" sz="4400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115888"/>
            <a:ext cx="9144001" cy="1511300"/>
            <a:chOff x="-23" y="346"/>
            <a:chExt cx="5760" cy="952"/>
          </a:xfrm>
        </p:grpSpPr>
        <p:sp>
          <p:nvSpPr>
            <p:cNvPr id="15365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3.23: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16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Part of this module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–plotting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data using Python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Using ‘</a:t>
            </a:r>
            <a:r>
              <a:rPr lang="en-GB" altLang="en-US" sz="2000" dirty="0" err="1" smtClean="0">
                <a:solidFill>
                  <a:srgbClr val="FFFF99"/>
                </a:solidFill>
                <a:latin typeface="Arial" charset="0"/>
              </a:rPr>
              <a:t>Matplotlib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’ (via </a:t>
            </a:r>
            <a:r>
              <a:rPr lang="en-GB" altLang="en-US" sz="2000" dirty="0" err="1" smtClean="0">
                <a:solidFill>
                  <a:srgbClr val="FFFF99"/>
                </a:solidFill>
                <a:latin typeface="Arial" charset="0"/>
              </a:rPr>
              <a:t>pylab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 module) 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for this – as for Gerard’s course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Start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your programs with: 		</a:t>
            </a:r>
            <a:r>
              <a:rPr lang="en-GB" altLang="en-US" sz="2000" dirty="0" smtClean="0">
                <a:solidFill>
                  <a:srgbClr val="FFFF99"/>
                </a:solidFill>
                <a:latin typeface="Courier" pitchFamily="49" charset="0"/>
              </a:rPr>
              <a:t>%</a:t>
            </a:r>
            <a:r>
              <a:rPr lang="en-GB" altLang="en-US" sz="2000" dirty="0" err="1" smtClean="0">
                <a:solidFill>
                  <a:srgbClr val="FFFF99"/>
                </a:solidFill>
                <a:latin typeface="Courier" pitchFamily="49" charset="0"/>
              </a:rPr>
              <a:t>pylab</a:t>
            </a:r>
            <a:r>
              <a:rPr lang="en-GB" altLang="en-US" sz="2000" dirty="0" smtClean="0">
                <a:solidFill>
                  <a:srgbClr val="FFFF99"/>
                </a:solidFill>
                <a:latin typeface="Courier" pitchFamily="49" charset="0"/>
              </a:rPr>
              <a:t> inline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Imports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pylab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/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matplotlib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(and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numpy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) functions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Forces graphs to display within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iPython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notebook</a:t>
            </a:r>
            <a:endParaRPr lang="en-GB" altLang="en-US" dirty="0">
              <a:solidFill>
                <a:srgbClr val="FFFF00"/>
              </a:solidFill>
              <a:latin typeface="Arial" charset="0"/>
            </a:endParaRPr>
          </a:p>
          <a:p>
            <a:pPr algn="ctr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Start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with Bar Charts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PLOTTING GRAPHS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16389" name="Picture 5" descr="D:\Teaching\Computing Skills for Geologists\2011\S5 - Descriptive Stats\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1974"/>
            <a:ext cx="4105026" cy="3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20592" y="2991974"/>
            <a:ext cx="467995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Common chart type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Used for plotting </a:t>
            </a:r>
            <a:r>
              <a:rPr lang="en-GB" altLang="en-US" sz="2400" i="1" dirty="0">
                <a:solidFill>
                  <a:schemeClr val="bg1"/>
                </a:solidFill>
                <a:latin typeface="Arial" charset="0"/>
              </a:rPr>
              <a:t>discrete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data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	e.g. Shoe-size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	e.g. Countries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Example here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– fossil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species from a certain locality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Not to be confused with </a:t>
            </a:r>
            <a:r>
              <a:rPr lang="en-GB" altLang="en-US" sz="2400" i="1" dirty="0" smtClean="0">
                <a:solidFill>
                  <a:schemeClr val="bg1"/>
                </a:solidFill>
                <a:latin typeface="Arial" charset="0"/>
              </a:rPr>
              <a:t>histograms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Demo – plotting this in Python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-180528" y="2459030"/>
            <a:ext cx="9433048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 bldLvl="2"/>
      <p:bldP spid="6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Histograms are way to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summarize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distributions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HISTOGRAMS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293096"/>
            <a:ext cx="914400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Range of distribution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split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into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categories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or ‘bins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’</a:t>
            </a:r>
          </a:p>
          <a:p>
            <a:pPr marL="1252538" indent="-269875">
              <a:lnSpc>
                <a:spcPct val="110000"/>
              </a:lnSpc>
              <a:spcBef>
                <a:spcPct val="0"/>
              </a:spcBef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Size of bins is </a:t>
            </a:r>
            <a:r>
              <a:rPr lang="en-GB" altLang="en-US" sz="2000" dirty="0" err="1" smtClean="0">
                <a:solidFill>
                  <a:srgbClr val="FFFF99"/>
                </a:solidFill>
                <a:latin typeface="Arial" charset="0"/>
              </a:rPr>
              <a:t>artibtrary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 – whatever works best</a:t>
            </a:r>
          </a:p>
          <a:p>
            <a:pPr marL="1252538" indent="-269875">
              <a:lnSpc>
                <a:spcPct val="110000"/>
              </a:lnSpc>
              <a:spcBef>
                <a:spcPct val="0"/>
              </a:spcBef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Normal to have equal-sized bins (here 10)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Samples falling into each bin are counted (= frequency)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Plotted as a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adjacent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rectangles – bar-chart like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Shape approximates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probability distribution of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population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4176713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7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Teaching\Computing Skills for Geologists\2011\S5 - Descriptive Stat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0713"/>
            <a:ext cx="518318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Practical </a:t>
            </a:r>
            <a:r>
              <a:rPr lang="en-GB" altLang="en-US" sz="2300" u="sng" dirty="0" smtClean="0">
                <a:solidFill>
                  <a:schemeClr val="bg1"/>
                </a:solidFill>
                <a:latin typeface="Arial" charset="0"/>
              </a:rPr>
              <a:t>5b </a:t>
            </a: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– generate this histogram from </a:t>
            </a:r>
            <a:r>
              <a:rPr lang="en-GB" altLang="en-US" sz="2300" i="1" u="sng" dirty="0">
                <a:solidFill>
                  <a:schemeClr val="bg1"/>
                </a:solidFill>
                <a:latin typeface="Arial" charset="0"/>
              </a:rPr>
              <a:t>qzpercentages.csv</a:t>
            </a: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5364163" y="548258"/>
            <a:ext cx="3713162" cy="525700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Notes: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Line thickness increased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Colour needs to be specified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Bins need to be specified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add title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add axis titles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fix y-axis ticks to avoid ‘0’ crashing into ’20’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fix x-axis labels to make sure all bins are labelled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FF99"/>
                </a:solidFill>
                <a:latin typeface="Arial" charset="0"/>
              </a:rPr>
              <a:t>Hint - Remember the Python </a:t>
            </a:r>
            <a:r>
              <a:rPr lang="en-GB" altLang="en-US" sz="1800" i="1" dirty="0">
                <a:solidFill>
                  <a:srgbClr val="FFFF99"/>
                </a:solidFill>
                <a:latin typeface="Arial" charset="0"/>
              </a:rPr>
              <a:t>range</a:t>
            </a:r>
            <a:r>
              <a:rPr lang="en-GB" altLang="en-US" sz="1800" dirty="0">
                <a:solidFill>
                  <a:srgbClr val="FFFF99"/>
                </a:solidFill>
                <a:latin typeface="Arial" charset="0"/>
              </a:rPr>
              <a:t> function!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594995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Then... import into </a:t>
            </a:r>
            <a:r>
              <a:rPr lang="en-GB" altLang="en-US" sz="2400" dirty="0" err="1">
                <a:solidFill>
                  <a:schemeClr val="bg1"/>
                </a:solidFill>
                <a:latin typeface="Arial" charset="0"/>
              </a:rPr>
              <a:t>Inkscape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and annotate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(in any way you like) to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show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median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, mean, 25</a:t>
            </a:r>
            <a:r>
              <a:rPr lang="en-GB" altLang="en-US" sz="2400" baseline="30000" dirty="0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and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75</a:t>
            </a:r>
            <a:r>
              <a:rPr lang="en-GB" altLang="en-US" sz="2400" baseline="30000" dirty="0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percentile values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Some of you will have done stats before – most probably not in detail</a:t>
            </a: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This section of course will be concerned with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	- Teaching you practical applications of stats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	- Teaching you how to use Python to undertake statistical analyses of data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	- More practise with graphing data in Python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Will largely NOT be concerned with mathematical theory underlying statistics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Goal is for you to pick up practical statistical skills and knowledge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	- 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COURSE STYLE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>
                <a:solidFill>
                  <a:schemeClr val="bg1"/>
                </a:solidFill>
                <a:latin typeface="Arial" charset="0"/>
              </a:rPr>
              <a:t>“The study of the collection, organisation, analysis and interpretation of data”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i="1">
                <a:solidFill>
                  <a:schemeClr val="bg1"/>
                </a:solidFill>
                <a:latin typeface="Arial" charset="0"/>
              </a:rPr>
              <a:t>Methods for describing and analysing non-deterministic phenomena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>
                <a:solidFill>
                  <a:srgbClr val="FFFF99"/>
                </a:solidFill>
                <a:latin typeface="Arial" charset="0"/>
              </a:rPr>
              <a:t>Deterministic phenomena – can  be precisely predicted: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>
                <a:solidFill>
                  <a:srgbClr val="FFFF00"/>
                </a:solidFill>
                <a:latin typeface="Arial" charset="0"/>
              </a:rPr>
              <a:t>	Orbits of planets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>
                <a:solidFill>
                  <a:srgbClr val="FFFF00"/>
                </a:solidFill>
                <a:latin typeface="Arial" charset="0"/>
              </a:rPr>
              <a:t>	Chemical reactions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>
                <a:solidFill>
                  <a:srgbClr val="FFFF99"/>
                </a:solidFill>
                <a:latin typeface="Arial" charset="0"/>
              </a:rPr>
              <a:t>Non-deterministic phenomena – include randomness: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>
                <a:solidFill>
                  <a:srgbClr val="FFFF00"/>
                </a:solidFill>
                <a:latin typeface="Arial" charset="0"/>
              </a:rPr>
              <a:t>	Heights of people in the UK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>
                <a:solidFill>
                  <a:srgbClr val="FFFF00"/>
                </a:solidFill>
                <a:latin typeface="Arial" charset="0"/>
              </a:rPr>
              <a:t>	Measurements of mineral %ages in rock sample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>
                <a:solidFill>
                  <a:srgbClr val="FFFF00"/>
                </a:solidFill>
                <a:latin typeface="Arial" charset="0"/>
              </a:rPr>
              <a:t>	Lengths of a certain fossil from a certain locality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STATISTICS - DEFINITIONS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>
                <a:solidFill>
                  <a:schemeClr val="bg1"/>
                </a:solidFill>
                <a:latin typeface="Arial" charset="0"/>
              </a:rPr>
              <a:t>Population</a:t>
            </a:r>
            <a:r>
              <a:rPr lang="en-GB" altLang="en-US">
                <a:solidFill>
                  <a:schemeClr val="bg1"/>
                </a:solidFill>
                <a:latin typeface="Arial" charset="0"/>
              </a:rPr>
              <a:t> - whole underlying ‘universe’ of possible values – normally unattainable!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00"/>
                </a:solidFill>
                <a:latin typeface="Arial" charset="0"/>
              </a:rPr>
              <a:t>	e.g. Full set of all heights of all people in the UK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00"/>
                </a:solidFill>
                <a:latin typeface="Arial" charset="0"/>
              </a:rPr>
              <a:t>	e.g. Lengths of EVERY fossil specimen from loc.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>
                <a:solidFill>
                  <a:schemeClr val="bg1"/>
                </a:solidFill>
                <a:latin typeface="Arial" charset="0"/>
              </a:rPr>
              <a:t>Distribution</a:t>
            </a:r>
            <a:r>
              <a:rPr lang="en-GB" altLang="en-US" i="1">
                <a:solidFill>
                  <a:schemeClr val="bg1"/>
                </a:solidFill>
                <a:latin typeface="Arial" charset="0"/>
              </a:rPr>
              <a:t> – shape of population histogram</a:t>
            </a: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POPULATIONS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73463"/>
            <a:ext cx="4500562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4656138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6517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>
                <a:solidFill>
                  <a:schemeClr val="bg1"/>
                </a:solidFill>
                <a:latin typeface="Arial" charset="0"/>
              </a:rPr>
              <a:t>Sample</a:t>
            </a:r>
            <a:r>
              <a:rPr lang="en-GB" altLang="en-US">
                <a:solidFill>
                  <a:schemeClr val="bg1"/>
                </a:solidFill>
                <a:latin typeface="Arial" charset="0"/>
              </a:rPr>
              <a:t> – a subset of the population that we have actually measured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400">
                <a:solidFill>
                  <a:srgbClr val="FFFF00"/>
                </a:solidFill>
                <a:latin typeface="Arial" charset="0"/>
              </a:rPr>
              <a:t> e.g. Heights of all people in this room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00"/>
                </a:solidFill>
                <a:latin typeface="Arial" charset="0"/>
              </a:rPr>
              <a:t>	 e.g. Lengths of fossils in one collector’s collection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Statistics involves using samples to represent populations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Samples must be </a:t>
            </a:r>
            <a:r>
              <a:rPr lang="en-GB" altLang="en-US" i="1">
                <a:solidFill>
                  <a:schemeClr val="bg1"/>
                </a:solidFill>
                <a:latin typeface="Arial" charset="0"/>
              </a:rPr>
              <a:t>unbiased</a:t>
            </a:r>
            <a:r>
              <a:rPr lang="en-GB" altLang="en-US">
                <a:solidFill>
                  <a:schemeClr val="bg1"/>
                </a:solidFill>
                <a:latin typeface="Arial" charset="0"/>
              </a:rPr>
              <a:t> for statistics to be of any use!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Example – 1936 US Presidential Election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00"/>
                </a:solidFill>
                <a:latin typeface="Arial" charset="0"/>
              </a:rPr>
              <a:t>	</a:t>
            </a: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BIASED 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5288" y="1628775"/>
            <a:ext cx="8420100" cy="1728788"/>
            <a:chOff x="395536" y="1628800"/>
            <a:chExt cx="8420018" cy="1728192"/>
          </a:xfrm>
        </p:grpSpPr>
        <p:pic>
          <p:nvPicPr>
            <p:cNvPr id="717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628800"/>
              <a:ext cx="1452076" cy="1709490"/>
            </a:xfrm>
            <a:prstGeom prst="rect">
              <a:avLst/>
            </a:prstGeom>
            <a:noFill/>
            <a:ln w="5715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652068"/>
              <a:ext cx="1507250" cy="1704924"/>
            </a:xfrm>
            <a:prstGeom prst="rect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7" name="Rectangle 2"/>
            <p:cNvSpPr>
              <a:spLocks noChangeArrowheads="1"/>
            </p:cNvSpPr>
            <p:nvPr/>
          </p:nvSpPr>
          <p:spPr bwMode="auto">
            <a:xfrm>
              <a:off x="1187624" y="1916832"/>
              <a:ext cx="3851920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rgbClr val="00B0F0"/>
                  </a:solidFill>
                  <a:latin typeface="Arial" charset="0"/>
                </a:rPr>
                <a:t>Roosevelt</a:t>
              </a:r>
            </a:p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00B0F0"/>
                  </a:solidFill>
                  <a:latin typeface="Arial" charset="0"/>
                </a:rPr>
                <a:t>Democrat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</p:txBody>
        </p:sp>
        <p:sp>
          <p:nvSpPr>
            <p:cNvPr id="7178" name="Rectangle 2"/>
            <p:cNvSpPr>
              <a:spLocks noChangeArrowheads="1"/>
            </p:cNvSpPr>
            <p:nvPr/>
          </p:nvSpPr>
          <p:spPr bwMode="auto">
            <a:xfrm>
              <a:off x="4283968" y="1916832"/>
              <a:ext cx="3672408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rgbClr val="FF0000"/>
                  </a:solidFill>
                  <a:latin typeface="Arial" charset="0"/>
                </a:rPr>
                <a:t>Landon</a:t>
              </a:r>
            </a:p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FF0000"/>
                  </a:solidFill>
                  <a:latin typeface="Arial" charset="0"/>
                </a:rPr>
                <a:t>Republican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</p:txBody>
        </p:sp>
        <p:sp>
          <p:nvSpPr>
            <p:cNvPr id="7179" name="Rectangle 2"/>
            <p:cNvSpPr>
              <a:spLocks noChangeArrowheads="1"/>
            </p:cNvSpPr>
            <p:nvPr/>
          </p:nvSpPr>
          <p:spPr bwMode="auto">
            <a:xfrm>
              <a:off x="3384376" y="2132856"/>
              <a:ext cx="2627784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chemeClr val="bg1"/>
                  </a:solidFill>
                  <a:latin typeface="Arial" charset="0"/>
                </a:rPr>
                <a:t>VS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FFFF00"/>
                  </a:solidFill>
                  <a:latin typeface="Arial" charset="0"/>
                </a:rPr>
                <a:t>	</a:t>
              </a:r>
              <a:r>
                <a:rPr lang="en-GB" altLang="en-US" sz="2400">
                  <a:solidFill>
                    <a:schemeClr val="bg1"/>
                  </a:solidFill>
                  <a:latin typeface="Arial" charset="0"/>
                </a:rPr>
                <a:t>	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FFFF0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0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3500438"/>
            <a:ext cx="914400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b="0" i="1">
                <a:solidFill>
                  <a:schemeClr val="bg1"/>
                </a:solidFill>
                <a:latin typeface="Arial" charset="0"/>
              </a:rPr>
              <a:t>Literary Digest </a:t>
            </a: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undertook a massive pre-election poll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Sent out 10 million questionnaires to list of names obtained from phone books and car-registration lists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Predicted Republican landslide...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... actual result was biggest Democratic landslide in C20th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Why?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10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Are our samples from last slide also likely to be biased?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800">
                <a:solidFill>
                  <a:srgbClr val="FFFF00"/>
                </a:solidFill>
                <a:latin typeface="Arial" charset="0"/>
              </a:rPr>
              <a:t> Heights of all people in this room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rgbClr val="FFFF00"/>
                </a:solidFill>
                <a:latin typeface="Arial" charset="0"/>
              </a:rPr>
              <a:t>	 Lengths of fossils in one collector’s collection</a:t>
            </a: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ts val="240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Better ways to sample these populations?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Not going to talk any more in this course about need for non-biased (random) samples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But it IS vitally important</a:t>
            </a:r>
            <a:r>
              <a:rPr lang="en-GB" altLang="en-US" sz="2400">
                <a:solidFill>
                  <a:srgbClr val="FFFF00"/>
                </a:solidFill>
                <a:latin typeface="Arial" charset="0"/>
              </a:rPr>
              <a:t>	</a:t>
            </a: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BIASED 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Two branches/classes of statistics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u="sng">
                <a:solidFill>
                  <a:schemeClr val="bg1"/>
                </a:solidFill>
                <a:latin typeface="Arial" charset="0"/>
              </a:rPr>
              <a:t>Descriptive statistics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	Numbers used to summarise samples (and hence hopefully populations)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	e.g. Averages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u="sng">
                <a:solidFill>
                  <a:schemeClr val="bg1"/>
                </a:solidFill>
                <a:latin typeface="Arial" charset="0"/>
              </a:rPr>
              <a:t>Inferential statistics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	Methods for drawing conclusions from samples or combinations of samples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	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	e.g. ‘On basis of my samples, how likely is it that height and shoe size are related?’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	[What do we mean by related here?]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Will stick to </a:t>
            </a:r>
            <a:r>
              <a:rPr lang="en-GB" altLang="en-US" sz="2800" u="sng">
                <a:solidFill>
                  <a:schemeClr val="bg1"/>
                </a:solidFill>
                <a:latin typeface="Arial" charset="0"/>
              </a:rPr>
              <a:t>descriptive statistics </a:t>
            </a: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today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BRANCHES OF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7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49288"/>
            <a:ext cx="9144000" cy="594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Averages = ‘measures of central tendency’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Several types exist. Most common: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Mean (technically arithmetic mean) – familiar (!)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Median: middle value when numbers ordered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[1,3,5,2,4,7,2,6,8,3,2,3,5] =&gt; </a:t>
            </a:r>
            <a:r>
              <a:rPr lang="en-GB" altLang="en-US" sz="2000">
                <a:solidFill>
                  <a:srgbClr val="FFC000"/>
                </a:solidFill>
                <a:latin typeface="Arial" charset="0"/>
              </a:rPr>
              <a:t>[1, 2, 2, 2, 3, 3, 3, 4, 5, 5, 6, 7, 8]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C000"/>
                </a:solidFill>
                <a:latin typeface="Arial" charset="0"/>
              </a:rPr>
              <a:t>13 numbers – median is 7</a:t>
            </a:r>
            <a:r>
              <a:rPr lang="en-GB" altLang="en-US" sz="2000" baseline="3000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>
                <a:solidFill>
                  <a:srgbClr val="FFC000"/>
                </a:solidFill>
                <a:latin typeface="Arial" charset="0"/>
              </a:rPr>
              <a:t> (index 6 in Python) = 3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[1,3,5,2,4,7,2,6,8,3,3,5] =&gt; </a:t>
            </a:r>
            <a:r>
              <a:rPr lang="en-GB" altLang="en-US" sz="2000">
                <a:solidFill>
                  <a:srgbClr val="FFC000"/>
                </a:solidFill>
                <a:latin typeface="Arial" charset="0"/>
              </a:rPr>
              <a:t>[1, 2, 2, 3, 3, 3, 4, 5, 5, 6, 7, 8]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C000"/>
                </a:solidFill>
                <a:latin typeface="Arial" charset="0"/>
              </a:rPr>
              <a:t>12 numbers – median is mean of 6</a:t>
            </a:r>
            <a:r>
              <a:rPr lang="en-GB" altLang="en-US" sz="2000" baseline="3000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>
                <a:solidFill>
                  <a:srgbClr val="FFC000"/>
                </a:solidFill>
                <a:latin typeface="Arial" charset="0"/>
              </a:rPr>
              <a:t> and 7</a:t>
            </a:r>
            <a:r>
              <a:rPr lang="en-GB" altLang="en-US" sz="2000" baseline="3000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>
                <a:solidFill>
                  <a:srgbClr val="FFC000"/>
                </a:solidFill>
                <a:latin typeface="Arial" charset="0"/>
              </a:rPr>
              <a:t> = 3.5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Mode: most common value – 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3 in </a:t>
            </a: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[1,3,5,2,4,7,2,6,8,3,3,5]</a:t>
            </a: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Advantages of median: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	May be better for skewed distributions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	Reduces effect of outliers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	Don’t need to know values of end-values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rgbClr val="FFFF99"/>
                </a:solidFill>
                <a:latin typeface="Arial" charset="0"/>
              </a:rPr>
              <a:t>Mode much more rarely used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AVERAGES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7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7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35479</TotalTime>
  <Words>1067</Words>
  <Application>Microsoft Office PowerPoint</Application>
  <PresentationFormat>On-screen Show (4:3)</PresentationFormat>
  <Paragraphs>443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With Worms</dc:title>
  <dc:creator>Mark Sutton</dc:creator>
  <cp:lastModifiedBy>Sutton, Mark D</cp:lastModifiedBy>
  <cp:revision>516</cp:revision>
  <cp:lastPrinted>2014-04-30T17:43:30Z</cp:lastPrinted>
  <dcterms:created xsi:type="dcterms:W3CDTF">2000-02-15T10:41:31Z</dcterms:created>
  <dcterms:modified xsi:type="dcterms:W3CDTF">2014-05-27T14:15:30Z</dcterms:modified>
</cp:coreProperties>
</file>