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01" r:id="rId2"/>
    <p:sldId id="577" r:id="rId3"/>
    <p:sldId id="572" r:id="rId4"/>
    <p:sldId id="580" r:id="rId5"/>
    <p:sldId id="573" r:id="rId6"/>
    <p:sldId id="574" r:id="rId7"/>
    <p:sldId id="575" r:id="rId8"/>
    <p:sldId id="576" r:id="rId9"/>
    <p:sldId id="578" r:id="rId10"/>
    <p:sldId id="579" r:id="rId11"/>
    <p:sldId id="582" r:id="rId12"/>
    <p:sldId id="583" r:id="rId13"/>
    <p:sldId id="584" r:id="rId14"/>
    <p:sldId id="590" r:id="rId15"/>
    <p:sldId id="585" r:id="rId16"/>
    <p:sldId id="591" r:id="rId17"/>
    <p:sldId id="586" r:id="rId18"/>
    <p:sldId id="588" r:id="rId19"/>
    <p:sldId id="589" r:id="rId20"/>
  </p:sldIdLst>
  <p:sldSz cx="9144000" cy="6858000" type="screen4x3"/>
  <p:notesSz cx="10223500" cy="70993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accent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FF00"/>
    <a:srgbClr val="FF99CC"/>
    <a:srgbClr val="FF00FF"/>
    <a:srgbClr val="66FF33"/>
    <a:srgbClr val="990000"/>
    <a:srgbClr val="FF0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7" autoAdjust="0"/>
    <p:restoredTop sz="94660" autoAdjust="0"/>
  </p:normalViewPr>
  <p:slideViewPr>
    <p:cSldViewPr>
      <p:cViewPr varScale="1">
        <p:scale>
          <a:sx n="148" d="100"/>
          <a:sy n="148" d="100"/>
        </p:scale>
        <p:origin x="-6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2526" y="-396"/>
      </p:cViewPr>
      <p:guideLst>
        <p:guide orient="horz" pos="2236"/>
        <p:guide pos="32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071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defTabSz="97790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ESE </a:t>
            </a:r>
            <a:r>
              <a:rPr lang="en-GB" smtClean="0"/>
              <a:t>2.19 </a:t>
            </a:r>
            <a:r>
              <a:rPr lang="en-GB"/>
              <a:t>Graphics &amp; Stats for Geoscientists</a:t>
            </a:r>
            <a:endParaRPr lang="en-US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89613" y="0"/>
            <a:ext cx="44323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algn="r" defTabSz="97790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8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0713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defTabSz="97790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Session 5 - Descriptive Statistics and Introduction to Matplotlib</a:t>
            </a:r>
            <a:endParaRPr lang="en-US"/>
          </a:p>
        </p:txBody>
      </p:sp>
      <p:sp>
        <p:nvSpPr>
          <p:cNvPr id="508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89613" y="6743700"/>
            <a:ext cx="4432300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algn="r" defTabSz="97790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0C07625-62C7-471A-AD30-B36A0FDA43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181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071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defTabSz="97790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ESE 3.23 Graphics &amp; Stats for Geoscientists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2788" y="0"/>
            <a:ext cx="4430712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algn="r" defTabSz="97790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8062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1850"/>
            <a:ext cx="7496175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3700"/>
            <a:ext cx="443071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defTabSz="97790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Session 5 - Descriptive Statistics and Introduction to Matplotlib</a:t>
            </a: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2788" y="6743700"/>
            <a:ext cx="4430712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algn="r" defTabSz="97790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DAACECA-16C1-45DA-AF57-D2D8CCB80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640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0EC8FF4F-D75C-42CE-8EE2-99F98F9BA972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1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1025525" y="3194050"/>
            <a:ext cx="80629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884" tIns="48942" rIns="97884" bIns="48942">
            <a:spAutoFit/>
          </a:bodyPr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3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BCD7FEFF-21CF-46FC-A1CC-5E54F8880B5A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10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9703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5AAD8AA2-956E-4E2A-B806-D94D80857537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11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0727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3E36342C-880A-4C5D-ACA7-7844E93B147E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12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1751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CAC99293-8720-479B-87E1-74835AE537DC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13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1025525" y="3194050"/>
            <a:ext cx="80629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884" tIns="48942" rIns="97884" bIns="48942">
            <a:spAutoFit/>
          </a:bodyPr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3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598C3DC4-15CF-4D8C-92B6-9B3E68EB6B7A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14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4823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0E882404-850A-49C0-AD42-AC420129C0CA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15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3799" name="Rectangle 4"/>
          <p:cNvSpPr>
            <a:spLocks noChangeArrowheads="1"/>
          </p:cNvSpPr>
          <p:nvPr/>
        </p:nvSpPr>
        <p:spPr bwMode="auto">
          <a:xfrm>
            <a:off x="1025525" y="3194050"/>
            <a:ext cx="80629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884" tIns="48942" rIns="97884" bIns="48942">
            <a:spAutoFit/>
          </a:bodyPr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3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5BAFE570-AAEC-4062-B634-CE3066772DDE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16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4823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5BAFE570-AAEC-4062-B634-CE3066772DDE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17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4823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1BC018A9-65EB-4BC5-B84C-2864DBC7DE18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18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918C2814-9DCA-4636-99FB-A97F667DAD87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19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6871" name="Rectangle 4"/>
          <p:cNvSpPr>
            <a:spLocks noChangeArrowheads="1"/>
          </p:cNvSpPr>
          <p:nvPr/>
        </p:nvSpPr>
        <p:spPr bwMode="auto">
          <a:xfrm>
            <a:off x="1025525" y="3194050"/>
            <a:ext cx="80629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884" tIns="48942" rIns="97884" bIns="48942">
            <a:spAutoFit/>
          </a:bodyPr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3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55881BBB-816A-4671-8CAC-95C89080504D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2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F6350AC5-3D41-43AD-865C-0D2F9BEFAD84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3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2535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7780CC79-3146-424E-A596-8F8FB64C5CF2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4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3559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04214A49-8C8E-4A05-A75A-D34396B61C77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5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A2101B77-B476-4B85-A947-A277D79E79E0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6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5607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1E6D3EA0-16CE-4B1D-AA9C-52D13295389F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7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6631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A4B907BB-6D3F-4D08-AA1F-8AA2E1853474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8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7655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1B9379-FDAA-4BFD-86C6-04AF44E6C72E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9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8679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70244-524E-468D-A263-6B325BC9E3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1868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D516E-55B2-4128-90DD-DEE5AE0E3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0126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59200-D2DE-48F1-B6D3-261C8330D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6116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2D8B0-0D91-4A90-ABB7-F27240074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4251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DAB91-B24B-4F89-8C7F-6D0FCF833B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1234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5FE0C-B7E5-4297-A4F8-D83DE37CBF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4115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246F0-E07E-4295-BEDC-3A811206B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5177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9733B-789C-472D-B496-4A0520661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0042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21513-C0ED-436A-AA5D-ACEED9396B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8668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EC179B-F81F-40A8-9C54-EC4B237CF1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5831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AE336-159F-493F-99FF-87C191FDAB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6353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D4397377-9F24-4AE6-9E33-D5936CA73D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ggorman.github.io/Introduction-to-programming-for-geoscientists/lecture/notes/2014/10/16/Lecture1.html" TargetMode="External"/><Relationship Id="rId4" Type="http://schemas.openxmlformats.org/officeDocument/2006/relationships/hyperlink" Target="http://ggorman.github.io/Introduction-to-stats-for-geoscientists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6513" y="2754313"/>
            <a:ext cx="9144000" cy="2474912"/>
            <a:chOff x="46" y="1616"/>
            <a:chExt cx="5760" cy="952"/>
          </a:xfrm>
        </p:grpSpPr>
        <p:sp>
          <p:nvSpPr>
            <p:cNvPr id="2055" name="Rectangle 30"/>
            <p:cNvSpPr>
              <a:spLocks noChangeArrowheads="1"/>
            </p:cNvSpPr>
            <p:nvPr/>
          </p:nvSpPr>
          <p:spPr bwMode="auto">
            <a:xfrm>
              <a:off x="249" y="161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Tx/>
                <a:buNone/>
              </a:pPr>
              <a:endParaRPr lang="en-GB" altLang="en-US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65581" name="Rectangle 13"/>
            <p:cNvSpPr>
              <a:spLocks noChangeArrowheads="1"/>
            </p:cNvSpPr>
            <p:nvPr/>
          </p:nvSpPr>
          <p:spPr bwMode="auto">
            <a:xfrm>
              <a:off x="46" y="1685"/>
              <a:ext cx="5760" cy="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GB" sz="4400" dirty="0">
                  <a:effectLst>
                    <a:outerShdw blurRad="38100" dist="38100" dir="2700000" algn="tl">
                      <a:srgbClr val="808080"/>
                    </a:outerShdw>
                  </a:effectLst>
                  <a:latin typeface="Arial Black" pitchFamily="34" charset="0"/>
                </a:rPr>
                <a:t>SESSION </a:t>
              </a:r>
              <a:r>
                <a:rPr lang="en-GB" sz="4400" dirty="0" smtClean="0">
                  <a:effectLst>
                    <a:outerShdw blurRad="38100" dist="38100" dir="2700000" algn="tl">
                      <a:srgbClr val="808080"/>
                    </a:outerShdw>
                  </a:effectLst>
                  <a:latin typeface="Arial Black" pitchFamily="34" charset="0"/>
                </a:rPr>
                <a:t>5</a:t>
              </a:r>
              <a:endParaRPr lang="en-GB" sz="4000" dirty="0">
                <a:effectLst>
                  <a:outerShdw blurRad="38100" dist="38100" dir="2700000" algn="tl">
                    <a:srgbClr val="808080"/>
                  </a:outerShdw>
                </a:effectLst>
                <a:latin typeface="Arial Black" pitchFamily="34" charset="0"/>
              </a:endParaRPr>
            </a:p>
            <a:p>
              <a:pPr algn="ctr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GB" sz="4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</a:rPr>
                <a:t>STATISTICS AND GRAPHS</a:t>
              </a:r>
            </a:p>
            <a:p>
              <a:pPr algn="ctr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GB" sz="4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</a:rPr>
                <a:t>AN INTRODUCTION</a:t>
              </a:r>
              <a:endParaRPr lang="en-US" sz="440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endParaRP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-36513" y="549275"/>
            <a:ext cx="9144001" cy="1511300"/>
            <a:chOff x="-23" y="346"/>
            <a:chExt cx="5760" cy="952"/>
          </a:xfrm>
        </p:grpSpPr>
        <p:sp>
          <p:nvSpPr>
            <p:cNvPr id="2053" name="Rectangle 32"/>
            <p:cNvSpPr>
              <a:spLocks noChangeArrowheads="1"/>
            </p:cNvSpPr>
            <p:nvPr/>
          </p:nvSpPr>
          <p:spPr bwMode="invGray">
            <a:xfrm>
              <a:off x="158" y="34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Tx/>
                <a:buNone/>
              </a:pPr>
              <a:endParaRPr lang="en-GB" altLang="en-US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65580" name="Rectangle 12"/>
            <p:cNvSpPr>
              <a:spLocks noChangeArrowheads="1"/>
            </p:cNvSpPr>
            <p:nvPr/>
          </p:nvSpPr>
          <p:spPr bwMode="invGray">
            <a:xfrm>
              <a:off x="-23" y="543"/>
              <a:ext cx="5760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 sz="3800" b="0" dirty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</a:rPr>
                <a:t>ESE 2.19: GRAPHICS AND</a:t>
              </a:r>
            </a:p>
            <a:p>
              <a:pPr algn="ctr">
                <a:spcBef>
                  <a:spcPct val="0"/>
                </a:spcBef>
                <a:defRPr/>
              </a:pPr>
              <a:r>
                <a:rPr lang="en-US" sz="3800" b="0" dirty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</a:rPr>
                <a:t>STATS FOR GEOSCIENTISTS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69215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1271588" indent="-814388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Much more to a distribution than </a:t>
            </a:r>
            <a:r>
              <a:rPr lang="en-GB" altLang="en-US" dirty="0" smtClean="0">
                <a:solidFill>
                  <a:schemeClr val="bg1"/>
                </a:solidFill>
                <a:latin typeface="Arial" charset="0"/>
              </a:rPr>
              <a:t>average.</a:t>
            </a: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These samples have same mean &amp; median...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	[-0.2, -0.1, -0.1, 0.0, 0.0, 0.0 , 0.1 , 0.1 , 0.2]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	[-1000, -500, 0, 500, 1000]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... but very different spread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Many descriptive statistics exist for spread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Simplest is range, = maximum – minimum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[-0.2, -0.1, -0.1, 0.0, 0.0, 0.0 , 0.1 , 0.1 , 0.2]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	Range = 0.4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[-1000, -500, 0, 50, 1000]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chemeClr val="bg1"/>
                </a:solidFill>
                <a:latin typeface="Arial" charset="0"/>
              </a:rPr>
              <a:t>	</a:t>
            </a: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	Range = 2000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C000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u="sng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MEASURES OF SPREAD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77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772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772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772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1271588" indent="-814388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solidFill>
                  <a:schemeClr val="bg1"/>
                </a:solidFill>
                <a:latin typeface="Arial" charset="0"/>
              </a:rPr>
              <a:t>Best explained with a distribution:</a:t>
            </a:r>
            <a:endParaRPr lang="en-GB" altLang="en-US" sz="28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>
              <a:solidFill>
                <a:srgbClr val="FFC000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u="sng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PERCENTILES &amp; IQ RANGE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9" b="6100"/>
          <a:stretch>
            <a:fillRect/>
          </a:stretch>
        </p:blipFill>
        <p:spPr bwMode="auto">
          <a:xfrm>
            <a:off x="1331913" y="1268413"/>
            <a:ext cx="6264275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5013325"/>
            <a:ext cx="9144000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1271588" indent="-814388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FFFF99"/>
                </a:solidFill>
                <a:latin typeface="Arial" charset="0"/>
              </a:rPr>
              <a:t>20</a:t>
            </a:r>
            <a:r>
              <a:rPr lang="en-GB" altLang="en-US" sz="2400" baseline="30000">
                <a:solidFill>
                  <a:srgbClr val="FFFF99"/>
                </a:solidFill>
                <a:latin typeface="Arial" charset="0"/>
              </a:rPr>
              <a:t>th</a:t>
            </a:r>
            <a:r>
              <a:rPr lang="en-GB" altLang="en-US" sz="2400">
                <a:solidFill>
                  <a:srgbClr val="FFFF99"/>
                </a:solidFill>
                <a:latin typeface="Arial" charset="0"/>
              </a:rPr>
              <a:t> Percentile ~ -2        20% of values are lower than this</a:t>
            </a:r>
            <a:endParaRPr lang="en-GB" altLang="en-US" sz="20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FFFF99"/>
                </a:solidFill>
                <a:latin typeface="Arial" charset="0"/>
              </a:rPr>
              <a:t>75</a:t>
            </a:r>
            <a:r>
              <a:rPr lang="en-GB" altLang="en-US" sz="2400" baseline="30000">
                <a:solidFill>
                  <a:srgbClr val="FFFF99"/>
                </a:solidFill>
                <a:latin typeface="Arial" charset="0"/>
              </a:rPr>
              <a:t>th</a:t>
            </a:r>
            <a:r>
              <a:rPr lang="en-GB" altLang="en-US" sz="2400">
                <a:solidFill>
                  <a:srgbClr val="FFFF99"/>
                </a:solidFill>
                <a:latin typeface="Arial" charset="0"/>
              </a:rPr>
              <a:t> Percentile ~ 8.5      75% of values are lower than this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FFFF99"/>
                </a:solidFill>
                <a:latin typeface="Arial" charset="0"/>
              </a:rPr>
              <a:t>Median is 50</a:t>
            </a:r>
            <a:r>
              <a:rPr lang="en-GB" altLang="en-US" sz="2400" baseline="30000">
                <a:solidFill>
                  <a:srgbClr val="FFFF99"/>
                </a:solidFill>
                <a:latin typeface="Arial" charset="0"/>
              </a:rPr>
              <a:t>th</a:t>
            </a:r>
            <a:r>
              <a:rPr lang="en-GB" altLang="en-US" sz="2400">
                <a:solidFill>
                  <a:srgbClr val="FFFF99"/>
                </a:solidFill>
                <a:latin typeface="Arial" charset="0"/>
              </a:rPr>
              <a:t> percentile – here ~4      50% values lower!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FFC000"/>
                </a:solidFill>
                <a:latin typeface="Arial" charset="0"/>
              </a:rPr>
              <a:t>Interquartile (IQ) range = 75</a:t>
            </a:r>
            <a:r>
              <a:rPr lang="en-GB" altLang="en-US" sz="2400" baseline="30000">
                <a:solidFill>
                  <a:srgbClr val="FFC000"/>
                </a:solidFill>
                <a:latin typeface="Arial" charset="0"/>
              </a:rPr>
              <a:t>th</a:t>
            </a:r>
            <a:r>
              <a:rPr lang="en-GB" altLang="en-US" sz="2400">
                <a:solidFill>
                  <a:srgbClr val="FFC000"/>
                </a:solidFill>
                <a:latin typeface="Arial" charset="0"/>
              </a:rPr>
              <a:t> percentile – 25</a:t>
            </a:r>
            <a:r>
              <a:rPr lang="en-GB" altLang="en-US" sz="2400" baseline="30000">
                <a:solidFill>
                  <a:srgbClr val="FFC000"/>
                </a:solidFill>
                <a:latin typeface="Arial" charset="0"/>
              </a:rPr>
              <a:t>th</a:t>
            </a:r>
            <a:r>
              <a:rPr lang="en-GB" altLang="en-US" sz="2400">
                <a:solidFill>
                  <a:srgbClr val="FFC000"/>
                </a:solidFill>
                <a:latin typeface="Arial" charset="0"/>
              </a:rPr>
              <a:t> percentile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>
              <a:solidFill>
                <a:srgbClr val="FFC000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u="sng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</p:txBody>
      </p: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>
            <a:off x="3708400" y="3500438"/>
            <a:ext cx="0" cy="1368425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>
            <a:off x="5076825" y="2852738"/>
            <a:ext cx="0" cy="208915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>
            <a:off x="4500563" y="1700213"/>
            <a:ext cx="0" cy="3241675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  <p:bldP spid="6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69215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1271588" indent="-814388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Most commonly used measure of </a:t>
            </a:r>
            <a:r>
              <a:rPr lang="en-GB" altLang="en-US" dirty="0" smtClean="0">
                <a:solidFill>
                  <a:schemeClr val="bg1"/>
                </a:solidFill>
                <a:latin typeface="Arial" charset="0"/>
              </a:rPr>
              <a:t>spread:</a:t>
            </a: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chemeClr val="bg1"/>
                </a:solidFill>
                <a:latin typeface="Arial" charset="0"/>
              </a:rPr>
              <a:t>N = number of </a:t>
            </a:r>
            <a:r>
              <a:rPr lang="en-GB" altLang="en-US" sz="2800" dirty="0" smtClean="0">
                <a:solidFill>
                  <a:schemeClr val="bg1"/>
                </a:solidFill>
                <a:latin typeface="Arial" charset="0"/>
              </a:rPr>
              <a:t>samples,</a:t>
            </a:r>
            <a:endParaRPr lang="en-GB" altLang="en-US" sz="28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chemeClr val="bg1"/>
                </a:solidFill>
                <a:latin typeface="Arial" charset="0"/>
              </a:rPr>
              <a:t>x</a:t>
            </a:r>
            <a:r>
              <a:rPr lang="en-GB" altLang="en-US" sz="2800" baseline="-25000" dirty="0">
                <a:solidFill>
                  <a:schemeClr val="bg1"/>
                </a:solidFill>
                <a:latin typeface="Arial" charset="0"/>
              </a:rPr>
              <a:t>i</a:t>
            </a:r>
            <a:r>
              <a:rPr lang="en-GB" altLang="en-US" sz="2800" dirty="0">
                <a:solidFill>
                  <a:schemeClr val="bg1"/>
                </a:solidFill>
                <a:latin typeface="Arial" charset="0"/>
              </a:rPr>
              <a:t> = individual </a:t>
            </a:r>
            <a:r>
              <a:rPr lang="en-GB" altLang="en-US" sz="2800" dirty="0" smtClean="0">
                <a:solidFill>
                  <a:schemeClr val="bg1"/>
                </a:solidFill>
                <a:latin typeface="Arial" charset="0"/>
              </a:rPr>
              <a:t>measurement,</a:t>
            </a:r>
            <a:endParaRPr lang="en-GB" altLang="en-US" sz="28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chemeClr val="bg1"/>
                </a:solidFill>
                <a:latin typeface="Arial" charset="0"/>
              </a:rPr>
              <a:t>x = sample </a:t>
            </a:r>
            <a:r>
              <a:rPr lang="en-GB" altLang="en-US" sz="2800" dirty="0" smtClean="0">
                <a:solidFill>
                  <a:schemeClr val="bg1"/>
                </a:solidFill>
                <a:latin typeface="Arial" charset="0"/>
              </a:rPr>
              <a:t>mean.</a:t>
            </a:r>
            <a:endParaRPr lang="en-GB" altLang="en-US" sz="28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chemeClr val="bg1"/>
                </a:solidFill>
                <a:latin typeface="Arial" charset="0"/>
              </a:rPr>
              <a:t>Gives a measure of spread in same units as </a:t>
            </a:r>
            <a:r>
              <a:rPr lang="en-GB" altLang="en-US" sz="2800" dirty="0" smtClean="0">
                <a:solidFill>
                  <a:schemeClr val="bg1"/>
                </a:solidFill>
                <a:latin typeface="Arial" charset="0"/>
              </a:rPr>
              <a:t>sample.</a:t>
            </a:r>
            <a:endParaRPr lang="en-GB" altLang="en-US" sz="2800" dirty="0">
              <a:solidFill>
                <a:schemeClr val="bg1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FFFF99"/>
                </a:solidFill>
                <a:latin typeface="Arial" charset="0"/>
              </a:rPr>
              <a:t>Technically – this is </a:t>
            </a:r>
            <a:r>
              <a:rPr lang="en-GB" altLang="en-US" sz="2000" i="1" dirty="0">
                <a:solidFill>
                  <a:srgbClr val="FFFF99"/>
                </a:solidFill>
                <a:latin typeface="Arial" charset="0"/>
              </a:rPr>
              <a:t>sample</a:t>
            </a:r>
            <a:r>
              <a:rPr lang="en-GB" altLang="en-US" sz="2000" dirty="0">
                <a:solidFill>
                  <a:srgbClr val="FFFF99"/>
                </a:solidFill>
                <a:latin typeface="Arial" charset="0"/>
              </a:rPr>
              <a:t> standard </a:t>
            </a:r>
            <a:r>
              <a:rPr lang="en-GB" altLang="en-US" sz="2000" dirty="0" smtClean="0">
                <a:solidFill>
                  <a:srgbClr val="FFFF99"/>
                </a:solidFill>
                <a:latin typeface="Arial" charset="0"/>
              </a:rPr>
              <a:t>deviation.</a:t>
            </a: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 smtClean="0">
                <a:solidFill>
                  <a:srgbClr val="FFFF99"/>
                </a:solidFill>
                <a:latin typeface="Arial" charset="0"/>
              </a:rPr>
              <a:t>N</a:t>
            </a:r>
            <a:r>
              <a:rPr lang="en-GB" altLang="en-US" sz="2000" dirty="0">
                <a:solidFill>
                  <a:srgbClr val="FFFF99"/>
                </a:solidFill>
                <a:latin typeface="Arial" charset="0"/>
              </a:rPr>
              <a:t>-1 is called </a:t>
            </a:r>
            <a:r>
              <a:rPr lang="en-GB" altLang="en-US" sz="2000" i="1" dirty="0">
                <a:solidFill>
                  <a:srgbClr val="FFFF99"/>
                </a:solidFill>
                <a:latin typeface="Arial" charset="0"/>
              </a:rPr>
              <a:t>Bessel’s correction</a:t>
            </a:r>
            <a:r>
              <a:rPr lang="en-GB" altLang="en-US" sz="2000" dirty="0">
                <a:solidFill>
                  <a:srgbClr val="FFFF99"/>
                </a:solidFill>
                <a:latin typeface="Arial" charset="0"/>
              </a:rPr>
              <a:t> – removes </a:t>
            </a:r>
            <a:r>
              <a:rPr lang="en-GB" altLang="en-US" sz="2000" dirty="0" smtClean="0">
                <a:solidFill>
                  <a:srgbClr val="FFFF99"/>
                </a:solidFill>
                <a:latin typeface="Arial" charset="0"/>
              </a:rPr>
              <a:t>bias.</a:t>
            </a: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 smtClean="0">
                <a:solidFill>
                  <a:schemeClr val="bg1"/>
                </a:solidFill>
                <a:latin typeface="Arial" charset="0"/>
              </a:rPr>
              <a:t>SD is </a:t>
            </a:r>
            <a:r>
              <a:rPr lang="en-GB" altLang="en-US" sz="2000" dirty="0">
                <a:solidFill>
                  <a:schemeClr val="bg1"/>
                </a:solidFill>
                <a:latin typeface="Arial" charset="0"/>
              </a:rPr>
              <a:t>mathematically very useful – but less intuitive than other </a:t>
            </a:r>
            <a:r>
              <a:rPr lang="en-GB" altLang="en-US" sz="2000" dirty="0" smtClean="0">
                <a:solidFill>
                  <a:schemeClr val="bg1"/>
                </a:solidFill>
                <a:latin typeface="Arial" charset="0"/>
              </a:rPr>
              <a:t>measures. </a:t>
            </a:r>
            <a:endParaRPr lang="en-GB" altLang="en-US" sz="20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ts val="1000"/>
              </a:spcBef>
              <a:buFontTx/>
              <a:buNone/>
            </a:pPr>
            <a:r>
              <a:rPr lang="en-GB" altLang="en-US" sz="2800" dirty="0">
                <a:solidFill>
                  <a:srgbClr val="FFC000"/>
                </a:solidFill>
                <a:latin typeface="Arial" charset="0"/>
              </a:rPr>
              <a:t>Also come across </a:t>
            </a:r>
            <a:r>
              <a:rPr lang="en-GB" altLang="en-US" sz="2800" i="1" dirty="0">
                <a:solidFill>
                  <a:srgbClr val="FFC000"/>
                </a:solidFill>
                <a:latin typeface="Arial" charset="0"/>
              </a:rPr>
              <a:t>Variance </a:t>
            </a:r>
            <a:r>
              <a:rPr lang="en-GB" altLang="en-US" sz="2800" i="1" dirty="0" smtClean="0">
                <a:solidFill>
                  <a:srgbClr val="FFC000"/>
                </a:solidFill>
                <a:latin typeface="Arial" charset="0"/>
              </a:rPr>
              <a:t>– </a:t>
            </a:r>
            <a:r>
              <a:rPr lang="en-GB" altLang="en-US" sz="2800" dirty="0" smtClean="0">
                <a:solidFill>
                  <a:srgbClr val="FFC000"/>
                </a:solidFill>
                <a:latin typeface="Arial" charset="0"/>
              </a:rPr>
              <a:t>square of standard deviation.</a:t>
            </a:r>
            <a:endParaRPr lang="en-GB" altLang="en-US" sz="2800" dirty="0">
              <a:solidFill>
                <a:srgbClr val="FFC000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baseline="-250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C000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u="sng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STANDARD DEVIATION (SD)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1258888" y="1341438"/>
            <a:ext cx="418782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 bwMode="auto">
          <a:xfrm flipV="1">
            <a:off x="55563" y="3789363"/>
            <a:ext cx="268287" cy="1587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77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772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772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772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6513" y="2754313"/>
            <a:ext cx="9144000" cy="2474912"/>
            <a:chOff x="46" y="1616"/>
            <a:chExt cx="5760" cy="952"/>
          </a:xfrm>
        </p:grpSpPr>
        <p:sp>
          <p:nvSpPr>
            <p:cNvPr id="14343" name="Rectangle 30"/>
            <p:cNvSpPr>
              <a:spLocks noChangeArrowheads="1"/>
            </p:cNvSpPr>
            <p:nvPr/>
          </p:nvSpPr>
          <p:spPr bwMode="auto">
            <a:xfrm>
              <a:off x="249" y="161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Tx/>
                <a:buNone/>
              </a:pPr>
              <a:endParaRPr lang="en-GB" altLang="en-US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65581" name="Rectangle 13"/>
            <p:cNvSpPr>
              <a:spLocks noChangeArrowheads="1"/>
            </p:cNvSpPr>
            <p:nvPr/>
          </p:nvSpPr>
          <p:spPr bwMode="auto">
            <a:xfrm>
              <a:off x="46" y="1685"/>
              <a:ext cx="5760" cy="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GB" sz="4400" dirty="0">
                  <a:effectLst>
                    <a:outerShdw blurRad="38100" dist="38100" dir="2700000" algn="tl">
                      <a:srgbClr val="808080"/>
                    </a:outerShdw>
                  </a:effectLst>
                  <a:latin typeface="Arial Black" pitchFamily="34" charset="0"/>
                </a:rPr>
                <a:t>SESSION 5</a:t>
              </a:r>
              <a:endParaRPr lang="en-GB" sz="4000" dirty="0">
                <a:effectLst>
                  <a:outerShdw blurRad="38100" dist="38100" dir="2700000" algn="tl">
                    <a:srgbClr val="808080"/>
                  </a:outerShdw>
                </a:effectLst>
                <a:latin typeface="Arial Black" pitchFamily="34" charset="0"/>
              </a:endParaRPr>
            </a:p>
            <a:p>
              <a:pPr algn="ctr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GB" sz="44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</a:rPr>
                <a:t>Practical – </a:t>
              </a:r>
              <a:endParaRPr lang="en-GB" sz="440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endParaRPr>
            </a:p>
            <a:p>
              <a:pPr algn="ctr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GB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</a:rPr>
                <a:t>DESCRIPTIVE STATISTICS IN PYTHON</a:t>
              </a:r>
              <a:endParaRPr 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endParaRP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-36513" y="549275"/>
            <a:ext cx="9144001" cy="1511300"/>
            <a:chOff x="-23" y="346"/>
            <a:chExt cx="5760" cy="952"/>
          </a:xfrm>
        </p:grpSpPr>
        <p:sp>
          <p:nvSpPr>
            <p:cNvPr id="14341" name="Rectangle 32"/>
            <p:cNvSpPr>
              <a:spLocks noChangeArrowheads="1"/>
            </p:cNvSpPr>
            <p:nvPr/>
          </p:nvSpPr>
          <p:spPr bwMode="invGray">
            <a:xfrm>
              <a:off x="158" y="34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Tx/>
                <a:buNone/>
              </a:pPr>
              <a:endParaRPr lang="en-GB" altLang="en-US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65580" name="Rectangle 12"/>
            <p:cNvSpPr>
              <a:spLocks noChangeArrowheads="1"/>
            </p:cNvSpPr>
            <p:nvPr/>
          </p:nvSpPr>
          <p:spPr bwMode="invGray">
            <a:xfrm>
              <a:off x="-23" y="543"/>
              <a:ext cx="5760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 sz="3800" b="0" dirty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</a:rPr>
                <a:t>ESE 3.23: GRAPHICS AND</a:t>
              </a:r>
            </a:p>
            <a:p>
              <a:pPr algn="ctr">
                <a:spcBef>
                  <a:spcPct val="0"/>
                </a:spcBef>
                <a:defRPr/>
              </a:pPr>
              <a:r>
                <a:rPr lang="en-US" sz="3800" b="0" dirty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</a:rPr>
                <a:t>STATS FOR GEOSCIENTISTS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692150"/>
            <a:ext cx="9144000" cy="4753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1271588" indent="-814388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If 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you need remind yourself of how to get set using </a:t>
            </a:r>
            <a:r>
              <a:rPr lang="en-GB" altLang="en-US" sz="2400" dirty="0" err="1" smtClean="0">
                <a:solidFill>
                  <a:schemeClr val="bg1"/>
                </a:solidFill>
                <a:latin typeface="Arial" charset="0"/>
              </a:rPr>
              <a:t>iPython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 see lecture from the first term: 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  <a:hlinkClick r:id="rId3"/>
              </a:rPr>
              <a:t>http://ggorman.github.io/Introduction-to-programming-for-geoscientists/lecture/notes/2014/10/16/Lecture1.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  <a:hlinkClick r:id="rId3"/>
              </a:rPr>
              <a:t>html</a:t>
            </a:r>
            <a:endParaRPr lang="en-GB" altLang="en-US" sz="2400" dirty="0">
              <a:solidFill>
                <a:schemeClr val="bg1"/>
              </a:solidFill>
              <a:latin typeface="Arial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endParaRPr lang="en-GB" altLang="en-US" sz="2400" dirty="0" smtClean="0">
              <a:solidFill>
                <a:schemeClr val="bg1"/>
              </a:solidFill>
              <a:latin typeface="Arial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Download the course material from: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dirty="0">
                <a:solidFill>
                  <a:srgbClr val="FFFF99"/>
                </a:solidFill>
                <a:latin typeface="Arial" charset="0"/>
                <a:hlinkClick r:id="rId4"/>
              </a:rPr>
              <a:t>http://ggorman.github.io/Introduction-to-stats-for-geoscientists</a:t>
            </a:r>
            <a:r>
              <a:rPr lang="en-GB" altLang="en-US" sz="2400" dirty="0" smtClean="0">
                <a:solidFill>
                  <a:srgbClr val="FFFF99"/>
                </a:solidFill>
                <a:latin typeface="Arial" charset="0"/>
                <a:hlinkClick r:id="rId4"/>
              </a:rPr>
              <a:t>/</a:t>
            </a:r>
            <a:endParaRPr lang="en-GB" altLang="en-US" sz="2400" dirty="0" smtClean="0">
              <a:solidFill>
                <a:srgbClr val="FFFF99"/>
              </a:solidFill>
              <a:latin typeface="Arial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endParaRPr lang="en-GB" altLang="en-US" sz="2400" dirty="0" smtClean="0">
              <a:solidFill>
                <a:srgbClr val="FFFF99"/>
              </a:solidFill>
              <a:latin typeface="Arial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Ensure that you save this on the H: drive so that you do not loose your work!</a:t>
            </a:r>
            <a:endParaRPr lang="en-GB" altLang="en-US" u="sng" dirty="0" smtClean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  <a:defRPr/>
            </a:pPr>
            <a:endParaRPr lang="en-GB" altLang="en-US" dirty="0" smtClean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  <a:defRPr/>
            </a:pP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	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SET UP FOR IPYTHON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8511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07949" y="1772816"/>
            <a:ext cx="8677275" cy="4895850"/>
            <a:chOff x="136" y="1616"/>
            <a:chExt cx="5466" cy="952"/>
          </a:xfrm>
        </p:grpSpPr>
        <p:sp>
          <p:nvSpPr>
            <p:cNvPr id="15367" name="Rectangle 30"/>
            <p:cNvSpPr>
              <a:spLocks noChangeArrowheads="1"/>
            </p:cNvSpPr>
            <p:nvPr/>
          </p:nvSpPr>
          <p:spPr bwMode="auto">
            <a:xfrm>
              <a:off x="249" y="161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Tx/>
                <a:buNone/>
              </a:pPr>
              <a:endParaRPr lang="en-GB" altLang="en-US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65581" name="Rectangle 13"/>
            <p:cNvSpPr>
              <a:spLocks noChangeArrowheads="1"/>
            </p:cNvSpPr>
            <p:nvPr/>
          </p:nvSpPr>
          <p:spPr bwMode="auto">
            <a:xfrm>
              <a:off x="136" y="1644"/>
              <a:ext cx="5466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GB" sz="44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</a:rPr>
                <a:t>PRACTICAL 5a</a:t>
              </a:r>
              <a:endParaRPr lang="en-GB" sz="440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endParaRPr>
            </a:p>
            <a:p>
              <a:pPr marL="982663" lvl="1" indent="-525463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GB" sz="22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1. Examine the file ‘data/</a:t>
              </a:r>
              <a:r>
                <a:rPr lang="en-GB" sz="2200" b="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qzpercentages.csv</a:t>
              </a:r>
              <a:r>
                <a:rPr lang="en-GB" sz="22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’ (use %load </a:t>
              </a:r>
              <a:r>
                <a:rPr lang="en-GB" sz="2200" b="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iPython</a:t>
              </a:r>
              <a:r>
                <a:rPr lang="en-GB" sz="22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command – </a:t>
              </a:r>
              <a:r>
                <a:rPr lang="en-GB" sz="2200" dirty="0" smtClean="0">
                  <a:latin typeface="Courier" pitchFamily="49" charset="0"/>
                  <a:cs typeface="Arial" panose="020B0604020202020204" pitchFamily="34" charset="0"/>
                </a:rPr>
                <a:t>%load data/</a:t>
              </a:r>
              <a:r>
                <a:rPr lang="en-GB" sz="2200" dirty="0" err="1" smtClean="0">
                  <a:latin typeface="Courier" pitchFamily="49" charset="0"/>
                  <a:cs typeface="Arial" panose="020B0604020202020204" pitchFamily="34" charset="0"/>
                </a:rPr>
                <a:t>qzpercentages.csv</a:t>
              </a:r>
              <a:r>
                <a:rPr lang="en-GB" sz="22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marL="982663" lvl="1" indent="-525463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GB" sz="2200" b="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sz="22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 Write a program to read in the data and then calculate the mean, median, range, interquartile range, standard deviation, variance, and mode.</a:t>
              </a:r>
            </a:p>
            <a:p>
              <a:pPr marL="982663" lvl="2" indent="-525463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GB" sz="22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3. Try to write a better mode function; where there is more than one mode (e.g. in [1,2,2,3,3]) it should return all modes as a list.</a:t>
              </a: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-36513" y="115888"/>
            <a:ext cx="9144001" cy="1511300"/>
            <a:chOff x="-23" y="346"/>
            <a:chExt cx="5760" cy="952"/>
          </a:xfrm>
        </p:grpSpPr>
        <p:sp>
          <p:nvSpPr>
            <p:cNvPr id="15365" name="Rectangle 32"/>
            <p:cNvSpPr>
              <a:spLocks noChangeArrowheads="1"/>
            </p:cNvSpPr>
            <p:nvPr/>
          </p:nvSpPr>
          <p:spPr bwMode="invGray">
            <a:xfrm>
              <a:off x="158" y="34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Tx/>
                <a:buNone/>
              </a:pPr>
              <a:endParaRPr lang="en-GB" altLang="en-US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65580" name="Rectangle 12"/>
            <p:cNvSpPr>
              <a:spLocks noChangeArrowheads="1"/>
            </p:cNvSpPr>
            <p:nvPr/>
          </p:nvSpPr>
          <p:spPr bwMode="invGray">
            <a:xfrm>
              <a:off x="-23" y="543"/>
              <a:ext cx="5760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 sz="3800" b="0" dirty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</a:rPr>
                <a:t>ESE 3.23: GRAPHICS AND</a:t>
              </a:r>
            </a:p>
            <a:p>
              <a:pPr algn="ctr">
                <a:spcBef>
                  <a:spcPct val="0"/>
                </a:spcBef>
                <a:defRPr/>
              </a:pPr>
              <a:r>
                <a:rPr lang="en-US" sz="3800" b="0" dirty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</a:rPr>
                <a:t>STATS FOR GEOSCIENTISTS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1052736"/>
            <a:ext cx="914400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1271588" indent="-814388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 smtClean="0">
                <a:solidFill>
                  <a:srgbClr val="FFFF99"/>
                </a:solidFill>
                <a:latin typeface="Arial" charset="0"/>
              </a:rPr>
              <a:t>In this course we will be using </a:t>
            </a:r>
            <a:r>
              <a:rPr lang="en-GB" altLang="en-US" sz="2000" dirty="0">
                <a:solidFill>
                  <a:srgbClr val="FFFF99"/>
                </a:solidFill>
                <a:latin typeface="Arial" charset="0"/>
              </a:rPr>
              <a:t>u</a:t>
            </a:r>
            <a:r>
              <a:rPr lang="en-GB" altLang="en-US" sz="2000" dirty="0" smtClean="0">
                <a:solidFill>
                  <a:srgbClr val="FFFF99"/>
                </a:solidFill>
                <a:latin typeface="Arial" charset="0"/>
              </a:rPr>
              <a:t>sing </a:t>
            </a:r>
            <a:r>
              <a:rPr lang="en-GB" altLang="en-US" sz="2000" dirty="0" err="1" smtClean="0">
                <a:solidFill>
                  <a:srgbClr val="FFFF99"/>
                </a:solidFill>
                <a:latin typeface="Arial" charset="0"/>
              </a:rPr>
              <a:t>PyLab</a:t>
            </a:r>
            <a:r>
              <a:rPr lang="en-GB" altLang="en-US" sz="2000" dirty="0" smtClean="0">
                <a:solidFill>
                  <a:srgbClr val="FFFF99"/>
                </a:solidFill>
                <a:latin typeface="Arial" charset="0"/>
              </a:rPr>
              <a:t>.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FFFF99"/>
                </a:solidFill>
                <a:latin typeface="Arial" charset="0"/>
              </a:rPr>
              <a:t>	</a:t>
            </a:r>
            <a:r>
              <a:rPr lang="en-GB" altLang="en-US" sz="2000" dirty="0" smtClean="0">
                <a:solidFill>
                  <a:srgbClr val="FFFF99"/>
                </a:solidFill>
                <a:latin typeface="Arial" charset="0"/>
              </a:rPr>
              <a:t>There are a few options but this is the dominant.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 smtClean="0">
                <a:solidFill>
                  <a:srgbClr val="FFFF99"/>
                </a:solidFill>
                <a:latin typeface="Arial" charset="0"/>
              </a:rPr>
              <a:t>Within </a:t>
            </a:r>
            <a:r>
              <a:rPr lang="en-GB" altLang="en-US" sz="2000" dirty="0" err="1" smtClean="0">
                <a:solidFill>
                  <a:srgbClr val="FFFF99"/>
                </a:solidFill>
                <a:latin typeface="Arial" charset="0"/>
              </a:rPr>
              <a:t>iPython</a:t>
            </a:r>
            <a:r>
              <a:rPr lang="en-GB" altLang="en-US" sz="2000" dirty="0" smtClean="0">
                <a:solidFill>
                  <a:srgbClr val="FFFF99"/>
                </a:solidFill>
                <a:latin typeface="Arial" charset="0"/>
              </a:rPr>
              <a:t> remember to start your programs with: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 smtClean="0">
              <a:solidFill>
                <a:srgbClr val="FFFF99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 smtClean="0">
                <a:solidFill>
                  <a:srgbClr val="FFFF99"/>
                </a:solidFill>
                <a:latin typeface="Arial" charset="0"/>
              </a:rPr>
              <a:t> 		</a:t>
            </a:r>
            <a:r>
              <a:rPr lang="en-GB" altLang="en-US" sz="2000" dirty="0" smtClean="0">
                <a:solidFill>
                  <a:srgbClr val="FFFF99"/>
                </a:solidFill>
                <a:latin typeface="Courier" pitchFamily="49" charset="0"/>
              </a:rPr>
              <a:t>%</a:t>
            </a:r>
            <a:r>
              <a:rPr lang="en-GB" altLang="en-US" sz="2000" dirty="0" err="1" smtClean="0">
                <a:solidFill>
                  <a:srgbClr val="FFFF99"/>
                </a:solidFill>
                <a:latin typeface="Courier" pitchFamily="49" charset="0"/>
              </a:rPr>
              <a:t>pylab</a:t>
            </a:r>
            <a:r>
              <a:rPr lang="en-GB" altLang="en-US" sz="2000" dirty="0" smtClean="0">
                <a:solidFill>
                  <a:srgbClr val="FFFF99"/>
                </a:solidFill>
                <a:latin typeface="Courier" pitchFamily="49" charset="0"/>
              </a:rPr>
              <a:t> inline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 smtClean="0">
              <a:solidFill>
                <a:srgbClr val="FFFF99"/>
              </a:solidFill>
              <a:latin typeface="Courier" pitchFamily="49" charset="0"/>
            </a:endParaRPr>
          </a:p>
          <a:p>
            <a:pPr lvl="2">
              <a:lnSpc>
                <a:spcPct val="110000"/>
              </a:lnSpc>
              <a:spcBef>
                <a:spcPct val="0"/>
              </a:spcBef>
            </a:pPr>
            <a:r>
              <a:rPr lang="en-GB" altLang="en-US" sz="1800" dirty="0" smtClean="0">
                <a:solidFill>
                  <a:srgbClr val="FFFF00"/>
                </a:solidFill>
                <a:latin typeface="Arial" charset="0"/>
              </a:rPr>
              <a:t>Imports </a:t>
            </a:r>
            <a:r>
              <a:rPr lang="en-GB" altLang="en-US" sz="1800" dirty="0" err="1" smtClean="0">
                <a:solidFill>
                  <a:srgbClr val="FFFF00"/>
                </a:solidFill>
                <a:latin typeface="Arial" charset="0"/>
              </a:rPr>
              <a:t>pylab</a:t>
            </a:r>
            <a:r>
              <a:rPr lang="en-GB" altLang="en-US" sz="1800" dirty="0" smtClean="0">
                <a:solidFill>
                  <a:srgbClr val="FFFF00"/>
                </a:solidFill>
                <a:latin typeface="Arial" charset="0"/>
              </a:rPr>
              <a:t> and </a:t>
            </a:r>
            <a:r>
              <a:rPr lang="en-GB" altLang="en-US" sz="1800" dirty="0" err="1" smtClean="0">
                <a:solidFill>
                  <a:srgbClr val="FFFF00"/>
                </a:solidFill>
                <a:latin typeface="Arial" charset="0"/>
              </a:rPr>
              <a:t>numpy</a:t>
            </a:r>
            <a:r>
              <a:rPr lang="en-GB" altLang="en-US" sz="1800" dirty="0" smtClean="0">
                <a:solidFill>
                  <a:srgbClr val="FFFF00"/>
                </a:solidFill>
                <a:latin typeface="Arial" charset="0"/>
              </a:rPr>
              <a:t> functions.</a:t>
            </a:r>
          </a:p>
          <a:p>
            <a:pPr lvl="2">
              <a:lnSpc>
                <a:spcPct val="110000"/>
              </a:lnSpc>
              <a:spcBef>
                <a:spcPct val="0"/>
              </a:spcBef>
            </a:pPr>
            <a:r>
              <a:rPr lang="en-GB" altLang="en-US" sz="1800" dirty="0" smtClean="0">
                <a:solidFill>
                  <a:srgbClr val="FFFF00"/>
                </a:solidFill>
                <a:latin typeface="Arial" charset="0"/>
              </a:rPr>
              <a:t>Forces graphs to be </a:t>
            </a:r>
            <a:r>
              <a:rPr lang="en-GB" altLang="en-US" sz="1800" dirty="0" err="1" smtClean="0">
                <a:solidFill>
                  <a:srgbClr val="FFFF00"/>
                </a:solidFill>
                <a:latin typeface="Arial" charset="0"/>
              </a:rPr>
              <a:t>inlined</a:t>
            </a:r>
            <a:r>
              <a:rPr lang="en-GB" altLang="en-US" sz="1800" dirty="0" smtClean="0">
                <a:solidFill>
                  <a:srgbClr val="FFFF00"/>
                </a:solidFill>
                <a:latin typeface="Arial" charset="0"/>
              </a:rPr>
              <a:t> within </a:t>
            </a:r>
            <a:r>
              <a:rPr lang="en-GB" altLang="en-US" sz="1800" dirty="0" err="1" smtClean="0">
                <a:solidFill>
                  <a:srgbClr val="FFFF00"/>
                </a:solidFill>
                <a:latin typeface="Arial" charset="0"/>
              </a:rPr>
              <a:t>iPython</a:t>
            </a:r>
            <a:r>
              <a:rPr lang="en-GB" altLang="en-US" sz="1800" dirty="0" smtClean="0">
                <a:solidFill>
                  <a:srgbClr val="FFFF00"/>
                </a:solidFill>
                <a:latin typeface="Arial" charset="0"/>
              </a:rPr>
              <a:t> notebook</a:t>
            </a:r>
            <a:endParaRPr lang="en-GB" altLang="en-US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C000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u="sng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PLOTTING GRAPHS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86621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Bar charts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9512" y="764704"/>
            <a:ext cx="8784976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Common chart 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type.</a:t>
            </a:r>
            <a:endParaRPr lang="en-GB" altLang="en-US" sz="24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Used for plotting </a:t>
            </a:r>
            <a:r>
              <a:rPr lang="en-GB" altLang="en-US" sz="2400" i="1" dirty="0">
                <a:solidFill>
                  <a:schemeClr val="bg1"/>
                </a:solidFill>
                <a:latin typeface="Arial" charset="0"/>
              </a:rPr>
              <a:t>discrete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data.</a:t>
            </a:r>
            <a:endParaRPr lang="en-GB" altLang="en-US" sz="24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FFFF99"/>
                </a:solidFill>
                <a:latin typeface="Arial" charset="0"/>
              </a:rPr>
              <a:t>	e.g. Shoe-size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FFFF99"/>
                </a:solidFill>
                <a:latin typeface="Arial" charset="0"/>
              </a:rPr>
              <a:t>	e.g. Countries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Example here 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– fossil 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species from a certain 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locality.</a:t>
            </a:r>
            <a:endParaRPr lang="en-GB" altLang="en-US" sz="24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Not to be confused with </a:t>
            </a:r>
            <a:r>
              <a:rPr lang="en-GB" altLang="en-US" sz="2400" i="1" dirty="0" smtClean="0">
                <a:solidFill>
                  <a:schemeClr val="bg1"/>
                </a:solidFill>
                <a:latin typeface="Arial" charset="0"/>
              </a:rPr>
              <a:t>histograms.</a:t>
            </a:r>
            <a:endParaRPr lang="en-GB" altLang="en-US" sz="24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FFFF99"/>
                </a:solidFill>
                <a:latin typeface="Arial" charset="0"/>
              </a:rPr>
              <a:t>Demo – plotting this in </a:t>
            </a:r>
            <a:r>
              <a:rPr lang="en-GB" altLang="en-US" sz="2400" dirty="0" smtClean="0">
                <a:solidFill>
                  <a:srgbClr val="FFFF99"/>
                </a:solidFill>
                <a:latin typeface="Arial" charset="0"/>
              </a:rPr>
              <a:t>Python</a:t>
            </a: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u="sng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 smtClean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  <p:pic>
        <p:nvPicPr>
          <p:cNvPr id="16389" name="Picture 5" descr="D:\Teaching\Computing Skills for Geologists\2011\S5 - Descriptive Stats\b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377544"/>
            <a:ext cx="3779912" cy="348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692150"/>
            <a:ext cx="91440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1271588" indent="-814388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Histograms are way to 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summarize 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distributions</a:t>
            </a:r>
            <a:endParaRPr lang="en-GB" altLang="en-US" sz="28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C000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u="sng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HISTOGRAMS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293096"/>
            <a:ext cx="9144000" cy="263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1271588" indent="-814388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Range of distribution 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split 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into 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categories 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or ‘bins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’.</a:t>
            </a:r>
          </a:p>
          <a:p>
            <a:pPr marL="1252538" indent="-269875">
              <a:lnSpc>
                <a:spcPct val="110000"/>
              </a:lnSpc>
              <a:spcBef>
                <a:spcPct val="0"/>
              </a:spcBef>
            </a:pPr>
            <a:r>
              <a:rPr lang="en-GB" altLang="en-US" sz="2000" dirty="0" smtClean="0">
                <a:solidFill>
                  <a:srgbClr val="FFFF99"/>
                </a:solidFill>
                <a:latin typeface="Arial" charset="0"/>
              </a:rPr>
              <a:t>Size of bins is </a:t>
            </a:r>
            <a:r>
              <a:rPr lang="en-GB" altLang="en-US" sz="2000" dirty="0" smtClean="0">
                <a:solidFill>
                  <a:srgbClr val="FFFF99"/>
                </a:solidFill>
                <a:latin typeface="Arial" charset="0"/>
              </a:rPr>
              <a:t>arbitrary </a:t>
            </a:r>
            <a:r>
              <a:rPr lang="en-GB" altLang="en-US" sz="2000" dirty="0" smtClean="0">
                <a:solidFill>
                  <a:srgbClr val="FFFF99"/>
                </a:solidFill>
                <a:latin typeface="Arial" charset="0"/>
              </a:rPr>
              <a:t>– whatever works best.</a:t>
            </a:r>
          </a:p>
          <a:p>
            <a:pPr marL="1252538" indent="-269875">
              <a:lnSpc>
                <a:spcPct val="110000"/>
              </a:lnSpc>
              <a:spcBef>
                <a:spcPct val="0"/>
              </a:spcBef>
            </a:pPr>
            <a:r>
              <a:rPr lang="en-GB" altLang="en-US" sz="2000" dirty="0" smtClean="0">
                <a:solidFill>
                  <a:srgbClr val="FFFF99"/>
                </a:solidFill>
                <a:latin typeface="Arial" charset="0"/>
              </a:rPr>
              <a:t>Normal to have equal-sized bins (here 10).</a:t>
            </a: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Samples falling into each bin are counted (= frequency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).</a:t>
            </a:r>
            <a:endParaRPr lang="en-GB" altLang="en-US" sz="24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Plotted as a 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adjacent 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rectangles – bar-chart 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like.</a:t>
            </a:r>
            <a:endParaRPr lang="en-GB" altLang="en-US" sz="24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Shape approximates 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probability distribution of 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population.</a:t>
            </a:r>
            <a:endParaRPr lang="en-GB" altLang="en-US" sz="28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C000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u="sng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196975"/>
            <a:ext cx="4176713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7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D:\Teaching\Computing Skills for Geologists\2011\S5 - Descriptive Stats\H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20713"/>
            <a:ext cx="5183188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1271588" indent="-814388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300" u="sng" dirty="0">
                <a:solidFill>
                  <a:schemeClr val="bg1"/>
                </a:solidFill>
                <a:latin typeface="Arial" charset="0"/>
              </a:rPr>
              <a:t>Practical </a:t>
            </a:r>
            <a:r>
              <a:rPr lang="en-GB" altLang="en-US" sz="2300" u="sng" dirty="0" smtClean="0">
                <a:solidFill>
                  <a:schemeClr val="bg1"/>
                </a:solidFill>
                <a:latin typeface="Arial" charset="0"/>
              </a:rPr>
              <a:t>5b </a:t>
            </a:r>
            <a:r>
              <a:rPr lang="en-GB" altLang="en-US" sz="2300" u="sng" dirty="0">
                <a:solidFill>
                  <a:schemeClr val="bg1"/>
                </a:solidFill>
                <a:latin typeface="Arial" charset="0"/>
              </a:rPr>
              <a:t>– generate this histogram from </a:t>
            </a:r>
            <a:r>
              <a:rPr lang="en-GB" altLang="en-US" sz="2300" i="1" u="sng" dirty="0">
                <a:solidFill>
                  <a:schemeClr val="bg1"/>
                </a:solidFill>
                <a:latin typeface="Arial" charset="0"/>
              </a:rPr>
              <a:t>qzpercentages.csv</a:t>
            </a:r>
            <a:r>
              <a:rPr lang="en-GB" altLang="en-US" sz="2300" u="sng" dirty="0">
                <a:solidFill>
                  <a:schemeClr val="bg1"/>
                </a:solidFill>
                <a:latin typeface="Arial" charset="0"/>
              </a:rPr>
              <a:t>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C000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u="sng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5364163" y="548258"/>
            <a:ext cx="3713162" cy="5257006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1271588" indent="-814388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Notes: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Tx/>
              <a:buNone/>
            </a:pPr>
            <a:r>
              <a:rPr lang="en-GB" altLang="en-US" sz="1800" dirty="0">
                <a:solidFill>
                  <a:srgbClr val="FFFF00"/>
                </a:solidFill>
                <a:latin typeface="Arial" charset="0"/>
              </a:rPr>
              <a:t>Line thickness increased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Tx/>
              <a:buNone/>
            </a:pPr>
            <a:r>
              <a:rPr lang="en-GB" altLang="en-US" sz="1800" dirty="0">
                <a:solidFill>
                  <a:srgbClr val="FFFF00"/>
                </a:solidFill>
                <a:latin typeface="Arial" charset="0"/>
              </a:rPr>
              <a:t>Colour needs to be specified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Tx/>
              <a:buNone/>
            </a:pPr>
            <a:r>
              <a:rPr lang="en-GB" altLang="en-US" sz="1800" dirty="0">
                <a:solidFill>
                  <a:srgbClr val="FFFF00"/>
                </a:solidFill>
                <a:latin typeface="Arial" charset="0"/>
              </a:rPr>
              <a:t>Bins need to be specified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Tx/>
              <a:buNone/>
            </a:pPr>
            <a:r>
              <a:rPr lang="en-GB" altLang="en-US" sz="1800" dirty="0">
                <a:solidFill>
                  <a:srgbClr val="FFFF00"/>
                </a:solidFill>
                <a:latin typeface="Arial" charset="0"/>
              </a:rPr>
              <a:t>Need to add title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Tx/>
              <a:buNone/>
            </a:pPr>
            <a:r>
              <a:rPr lang="en-GB" altLang="en-US" sz="1800" dirty="0">
                <a:solidFill>
                  <a:srgbClr val="FFFF00"/>
                </a:solidFill>
                <a:latin typeface="Arial" charset="0"/>
              </a:rPr>
              <a:t>Need to add axis titles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Tx/>
              <a:buNone/>
            </a:pPr>
            <a:r>
              <a:rPr lang="en-GB" altLang="en-US" sz="1800" dirty="0">
                <a:solidFill>
                  <a:srgbClr val="FFFF00"/>
                </a:solidFill>
                <a:latin typeface="Arial" charset="0"/>
              </a:rPr>
              <a:t>Need to fix y-axis ticks to avoid ‘0’ crashing into ’20’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Tx/>
              <a:buNone/>
            </a:pPr>
            <a:r>
              <a:rPr lang="en-GB" altLang="en-US" sz="1800" dirty="0">
                <a:solidFill>
                  <a:srgbClr val="FFFF00"/>
                </a:solidFill>
                <a:latin typeface="Arial" charset="0"/>
              </a:rPr>
              <a:t>Need to fix x-axis labels to make sure all bins are labelled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1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>
                <a:solidFill>
                  <a:srgbClr val="FFFF99"/>
                </a:solidFill>
                <a:latin typeface="Arial" charset="0"/>
              </a:rPr>
              <a:t>Hint - Remember the Python </a:t>
            </a:r>
            <a:r>
              <a:rPr lang="en-GB" altLang="en-US" sz="1800" i="1" dirty="0">
                <a:solidFill>
                  <a:srgbClr val="FFFF99"/>
                </a:solidFill>
                <a:latin typeface="Arial" charset="0"/>
              </a:rPr>
              <a:t>range</a:t>
            </a:r>
            <a:r>
              <a:rPr lang="en-GB" altLang="en-US" sz="1800" dirty="0">
                <a:solidFill>
                  <a:srgbClr val="FFFF99"/>
                </a:solidFill>
                <a:latin typeface="Arial" charset="0"/>
              </a:rPr>
              <a:t> function!</a:t>
            </a: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C000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u="sng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18437" name="Rectangle 2"/>
          <p:cNvSpPr>
            <a:spLocks noChangeArrowheads="1"/>
          </p:cNvSpPr>
          <p:nvPr/>
        </p:nvSpPr>
        <p:spPr bwMode="auto">
          <a:xfrm>
            <a:off x="0" y="5949950"/>
            <a:ext cx="914400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77800" indent="-1778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Then... import into </a:t>
            </a:r>
            <a:r>
              <a:rPr lang="en-GB" altLang="en-US" sz="2400" dirty="0" err="1">
                <a:solidFill>
                  <a:schemeClr val="bg1"/>
                </a:solidFill>
                <a:latin typeface="Arial" charset="0"/>
              </a:rPr>
              <a:t>Inkscape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 and annotate 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(in any way you like) to 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show 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median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, mean, 25</a:t>
            </a:r>
            <a:r>
              <a:rPr lang="en-GB" altLang="en-US" sz="2400" baseline="30000" dirty="0">
                <a:solidFill>
                  <a:schemeClr val="bg1"/>
                </a:solidFill>
                <a:latin typeface="Arial" charset="0"/>
              </a:rPr>
              <a:t>th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and 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75</a:t>
            </a:r>
            <a:r>
              <a:rPr lang="en-GB" altLang="en-US" sz="2400" baseline="30000" dirty="0">
                <a:solidFill>
                  <a:schemeClr val="bg1"/>
                </a:solidFill>
                <a:latin typeface="Arial" charset="0"/>
              </a:rPr>
              <a:t>th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 percentile 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values.</a:t>
            </a: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u="sng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594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Some of you will have done stats before – most probably not in </a:t>
            </a:r>
            <a:r>
              <a:rPr lang="en-GB" altLang="en-US" dirty="0" smtClean="0">
                <a:solidFill>
                  <a:schemeClr val="bg1"/>
                </a:solidFill>
                <a:latin typeface="Arial" charset="0"/>
              </a:rPr>
              <a:t>detail.</a:t>
            </a: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800" dirty="0">
                <a:solidFill>
                  <a:schemeClr val="bg1"/>
                </a:solidFill>
                <a:latin typeface="Arial" charset="0"/>
              </a:rPr>
              <a:t>This section of course will be concerned </a:t>
            </a:r>
            <a:r>
              <a:rPr lang="en-GB" altLang="en-US" sz="2800" dirty="0" smtClean="0">
                <a:solidFill>
                  <a:schemeClr val="bg1"/>
                </a:solidFill>
                <a:latin typeface="Arial" charset="0"/>
              </a:rPr>
              <a:t>with:</a:t>
            </a:r>
            <a:endParaRPr lang="en-GB" altLang="en-US" sz="28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	- Teaching you practical applications of </a:t>
            </a:r>
            <a:r>
              <a:rPr lang="en-GB" altLang="en-US" sz="2800" dirty="0" smtClean="0">
                <a:solidFill>
                  <a:srgbClr val="FFFF99"/>
                </a:solidFill>
                <a:latin typeface="Arial" charset="0"/>
              </a:rPr>
              <a:t>stats.</a:t>
            </a: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	- Teaching you how to use Python to undertake statistical analyses of </a:t>
            </a:r>
            <a:r>
              <a:rPr lang="en-GB" altLang="en-US" sz="2800" dirty="0" smtClean="0">
                <a:solidFill>
                  <a:srgbClr val="FFFF99"/>
                </a:solidFill>
                <a:latin typeface="Arial" charset="0"/>
              </a:rPr>
              <a:t>data.</a:t>
            </a: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	- </a:t>
            </a:r>
            <a:r>
              <a:rPr lang="en-GB" altLang="en-US" sz="2800" dirty="0" smtClean="0">
                <a:solidFill>
                  <a:srgbClr val="FFFF99"/>
                </a:solidFill>
                <a:latin typeface="Arial" charset="0"/>
              </a:rPr>
              <a:t>Practise </a:t>
            </a: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with graphing data in </a:t>
            </a:r>
            <a:r>
              <a:rPr lang="en-GB" altLang="en-US" sz="2800" dirty="0" smtClean="0">
                <a:solidFill>
                  <a:srgbClr val="FFFF99"/>
                </a:solidFill>
                <a:latin typeface="Arial" charset="0"/>
              </a:rPr>
              <a:t>Python.</a:t>
            </a: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800" dirty="0">
                <a:solidFill>
                  <a:schemeClr val="bg1"/>
                </a:solidFill>
                <a:latin typeface="Arial" charset="0"/>
              </a:rPr>
              <a:t>Will largely NOT be concerned with mathematical theory underlying </a:t>
            </a:r>
            <a:r>
              <a:rPr lang="en-GB" altLang="en-US" sz="2800" dirty="0" smtClean="0">
                <a:solidFill>
                  <a:schemeClr val="bg1"/>
                </a:solidFill>
                <a:latin typeface="Arial" charset="0"/>
              </a:rPr>
              <a:t>statistics.</a:t>
            </a:r>
            <a:endParaRPr lang="en-GB" altLang="en-US" sz="28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800" dirty="0">
                <a:solidFill>
                  <a:schemeClr val="bg1"/>
                </a:solidFill>
                <a:latin typeface="Arial" charset="0"/>
              </a:rPr>
              <a:t>Goal is for you to pick up practical statistical skills and </a:t>
            </a:r>
            <a:r>
              <a:rPr lang="en-GB" altLang="en-US" sz="2800" dirty="0" smtClean="0">
                <a:solidFill>
                  <a:schemeClr val="bg1"/>
                </a:solidFill>
                <a:latin typeface="Arial" charset="0"/>
              </a:rPr>
              <a:t>knowledge.</a:t>
            </a:r>
            <a:endParaRPr lang="en-GB" altLang="en-US" sz="28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800" dirty="0">
                <a:solidFill>
                  <a:schemeClr val="bg1"/>
                </a:solidFill>
                <a:latin typeface="Arial" charset="0"/>
              </a:rPr>
              <a:t>	- 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COURSE STYLE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594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GB" altLang="en-US" i="1" dirty="0">
                <a:solidFill>
                  <a:schemeClr val="bg1"/>
                </a:solidFill>
                <a:latin typeface="Arial" charset="0"/>
              </a:rPr>
              <a:t>“The study of the collection, organisation, analysis and interpretation of data”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600" i="1" dirty="0">
                <a:solidFill>
                  <a:schemeClr val="bg1"/>
                </a:solidFill>
                <a:latin typeface="Arial" charset="0"/>
              </a:rPr>
              <a:t>Methods for describing and analysing non-deterministic </a:t>
            </a:r>
            <a:r>
              <a:rPr lang="en-GB" altLang="en-US" sz="2600" i="1" dirty="0" smtClean="0">
                <a:solidFill>
                  <a:schemeClr val="bg1"/>
                </a:solidFill>
                <a:latin typeface="Arial" charset="0"/>
              </a:rPr>
              <a:t>phenomena.</a:t>
            </a:r>
            <a:endParaRPr lang="en-GB" altLang="en-US" sz="2600" i="1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600" dirty="0">
                <a:solidFill>
                  <a:srgbClr val="FFFF99"/>
                </a:solidFill>
                <a:latin typeface="Arial" charset="0"/>
              </a:rPr>
              <a:t>Deterministic phenomena – can  be precisely predicted: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600" dirty="0">
                <a:solidFill>
                  <a:srgbClr val="FFFF00"/>
                </a:solidFill>
                <a:latin typeface="Arial" charset="0"/>
              </a:rPr>
              <a:t>	Orbits of </a:t>
            </a:r>
            <a:r>
              <a:rPr lang="en-GB" altLang="en-US" sz="2600" dirty="0" smtClean="0">
                <a:solidFill>
                  <a:srgbClr val="FFFF00"/>
                </a:solidFill>
                <a:latin typeface="Arial" charset="0"/>
              </a:rPr>
              <a:t>planets.</a:t>
            </a: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600" dirty="0">
                <a:solidFill>
                  <a:srgbClr val="FFFF00"/>
                </a:solidFill>
                <a:latin typeface="Arial" charset="0"/>
              </a:rPr>
              <a:t>	Chemical </a:t>
            </a:r>
            <a:r>
              <a:rPr lang="en-GB" altLang="en-US" sz="2600" dirty="0" smtClean="0">
                <a:solidFill>
                  <a:srgbClr val="FFFF00"/>
                </a:solidFill>
                <a:latin typeface="Arial" charset="0"/>
              </a:rPr>
              <a:t>reactions.</a:t>
            </a: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600" dirty="0">
                <a:solidFill>
                  <a:srgbClr val="FFFF99"/>
                </a:solidFill>
                <a:latin typeface="Arial" charset="0"/>
              </a:rPr>
              <a:t>Non-deterministic phenomena – include randomness: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600" dirty="0">
                <a:solidFill>
                  <a:srgbClr val="FFFF00"/>
                </a:solidFill>
                <a:latin typeface="Arial" charset="0"/>
              </a:rPr>
              <a:t>	Heights of people in the </a:t>
            </a:r>
            <a:r>
              <a:rPr lang="en-GB" altLang="en-US" sz="2600" dirty="0" smtClean="0">
                <a:solidFill>
                  <a:srgbClr val="FFFF00"/>
                </a:solidFill>
                <a:latin typeface="Arial" charset="0"/>
              </a:rPr>
              <a:t>UK.</a:t>
            </a: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600" dirty="0">
                <a:solidFill>
                  <a:srgbClr val="FFFF00"/>
                </a:solidFill>
                <a:latin typeface="Arial" charset="0"/>
              </a:rPr>
              <a:t>	Measurements of mineral </a:t>
            </a:r>
            <a:r>
              <a:rPr lang="en-GB" altLang="en-US" sz="2600" dirty="0" smtClean="0">
                <a:solidFill>
                  <a:srgbClr val="FFFF00"/>
                </a:solidFill>
                <a:latin typeface="Arial" charset="0"/>
              </a:rPr>
              <a:t>ages </a:t>
            </a:r>
            <a:r>
              <a:rPr lang="en-GB" altLang="en-US" sz="2600" dirty="0">
                <a:solidFill>
                  <a:srgbClr val="FFFF00"/>
                </a:solidFill>
                <a:latin typeface="Arial" charset="0"/>
              </a:rPr>
              <a:t>in rock </a:t>
            </a:r>
            <a:r>
              <a:rPr lang="en-GB" altLang="en-US" sz="2600" dirty="0" smtClean="0">
                <a:solidFill>
                  <a:srgbClr val="FFFF00"/>
                </a:solidFill>
                <a:latin typeface="Arial" charset="0"/>
              </a:rPr>
              <a:t>sample.</a:t>
            </a: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600" dirty="0">
                <a:solidFill>
                  <a:srgbClr val="FFFF00"/>
                </a:solidFill>
                <a:latin typeface="Arial" charset="0"/>
              </a:rPr>
              <a:t>	Lengths of a certain fossil from a certain </a:t>
            </a:r>
            <a:r>
              <a:rPr lang="en-GB" altLang="en-US" sz="2600" dirty="0" smtClean="0">
                <a:solidFill>
                  <a:srgbClr val="FFFF00"/>
                </a:solidFill>
                <a:latin typeface="Arial" charset="0"/>
              </a:rPr>
              <a:t>locality.</a:t>
            </a: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STATISTICS - DEFINITIONS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77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GB" altLang="en-US" i="1" u="sng" dirty="0">
                <a:solidFill>
                  <a:schemeClr val="bg1"/>
                </a:solidFill>
                <a:latin typeface="Arial" charset="0"/>
              </a:rPr>
              <a:t>Population</a:t>
            </a: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 - whole underlying ‘universe’ of possible values – normally unattainable!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rgbClr val="FFFF00"/>
                </a:solidFill>
                <a:latin typeface="Arial" charset="0"/>
              </a:rPr>
              <a:t>	e.g. </a:t>
            </a:r>
            <a:r>
              <a:rPr lang="en-GB" altLang="en-US" sz="2400" dirty="0" smtClean="0">
                <a:solidFill>
                  <a:srgbClr val="FFFF00"/>
                </a:solidFill>
                <a:latin typeface="Arial" charset="0"/>
              </a:rPr>
              <a:t>Height measurements </a:t>
            </a:r>
            <a:r>
              <a:rPr lang="en-GB" altLang="en-US" sz="2400" dirty="0">
                <a:solidFill>
                  <a:srgbClr val="FFFF00"/>
                </a:solidFill>
                <a:latin typeface="Arial" charset="0"/>
              </a:rPr>
              <a:t>of all people in the </a:t>
            </a:r>
            <a:r>
              <a:rPr lang="en-GB" altLang="en-US" sz="2400" dirty="0" smtClean="0">
                <a:solidFill>
                  <a:srgbClr val="FFFF00"/>
                </a:solidFill>
                <a:latin typeface="Arial" charset="0"/>
              </a:rPr>
              <a:t>UK.</a:t>
            </a: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rgbClr val="FFFF00"/>
                </a:solidFill>
                <a:latin typeface="Arial" charset="0"/>
              </a:rPr>
              <a:t>	e.g. Lengths of EVERY fossil specimen from </a:t>
            </a:r>
            <a:r>
              <a:rPr lang="en-GB" altLang="en-US" sz="2400" dirty="0" smtClean="0">
                <a:solidFill>
                  <a:srgbClr val="FFFF00"/>
                </a:solidFill>
                <a:latin typeface="Arial" charset="0"/>
              </a:rPr>
              <a:t>locality.</a:t>
            </a: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i="1" u="sng" dirty="0">
                <a:solidFill>
                  <a:schemeClr val="bg1"/>
                </a:solidFill>
                <a:latin typeface="Arial" charset="0"/>
              </a:rPr>
              <a:t>Distribution</a:t>
            </a:r>
            <a:r>
              <a:rPr lang="en-GB" altLang="en-US" i="1" dirty="0">
                <a:solidFill>
                  <a:schemeClr val="bg1"/>
                </a:solidFill>
                <a:latin typeface="Arial" charset="0"/>
              </a:rPr>
              <a:t> – shape of population histogram</a:t>
            </a: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POPULATIONS &amp; DISTRIBUTIONS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  <p:pic>
        <p:nvPicPr>
          <p:cNvPr id="51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573463"/>
            <a:ext cx="4500562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3463"/>
            <a:ext cx="4656138" cy="328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36513" y="765175"/>
            <a:ext cx="9144000" cy="594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GB" altLang="en-US" i="1" u="sng" dirty="0">
                <a:solidFill>
                  <a:schemeClr val="bg1"/>
                </a:solidFill>
                <a:latin typeface="Arial" charset="0"/>
              </a:rPr>
              <a:t>Sample</a:t>
            </a: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 – a subset of the population that we have actually </a:t>
            </a:r>
            <a:r>
              <a:rPr lang="en-GB" altLang="en-US" dirty="0" smtClean="0">
                <a:solidFill>
                  <a:schemeClr val="bg1"/>
                </a:solidFill>
                <a:latin typeface="Arial" charset="0"/>
              </a:rPr>
              <a:t>measured.</a:t>
            </a: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	</a:t>
            </a:r>
            <a:r>
              <a:rPr lang="en-GB" altLang="en-US" sz="2400" dirty="0">
                <a:solidFill>
                  <a:srgbClr val="FFFF00"/>
                </a:solidFill>
                <a:latin typeface="Arial" charset="0"/>
              </a:rPr>
              <a:t> e.g. Heights of all people in this </a:t>
            </a:r>
            <a:r>
              <a:rPr lang="en-GB" altLang="en-US" sz="2400" dirty="0" smtClean="0">
                <a:solidFill>
                  <a:srgbClr val="FFFF00"/>
                </a:solidFill>
                <a:latin typeface="Arial" charset="0"/>
              </a:rPr>
              <a:t>room.</a:t>
            </a: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rgbClr val="FFFF00"/>
                </a:solidFill>
                <a:latin typeface="Arial" charset="0"/>
              </a:rPr>
              <a:t>	 e.g. Lengths of fossils in one collector’s </a:t>
            </a:r>
            <a:r>
              <a:rPr lang="en-GB" altLang="en-US" sz="2400" dirty="0" smtClean="0">
                <a:solidFill>
                  <a:srgbClr val="FFFF00"/>
                </a:solidFill>
                <a:latin typeface="Arial" charset="0"/>
              </a:rPr>
              <a:t>collection.</a:t>
            </a: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Statistics involves using samples to represent </a:t>
            </a:r>
            <a:r>
              <a:rPr lang="en-GB" altLang="en-US" dirty="0" smtClean="0">
                <a:solidFill>
                  <a:schemeClr val="bg1"/>
                </a:solidFill>
                <a:latin typeface="Arial" charset="0"/>
              </a:rPr>
              <a:t>populations.</a:t>
            </a: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Samples must be </a:t>
            </a:r>
            <a:r>
              <a:rPr lang="en-GB" altLang="en-US" i="1" dirty="0">
                <a:solidFill>
                  <a:schemeClr val="bg1"/>
                </a:solidFill>
                <a:latin typeface="Arial" charset="0"/>
              </a:rPr>
              <a:t>unbiased</a:t>
            </a: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 for statistics to be of any use!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SAMPLES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10000"/>
              </a:lnSpc>
              <a:buFontTx/>
              <a:buNone/>
            </a:pPr>
            <a:r>
              <a:rPr lang="en-GB" altLang="en-US">
                <a:solidFill>
                  <a:schemeClr val="bg1"/>
                </a:solidFill>
                <a:latin typeface="Arial" charset="0"/>
              </a:rPr>
              <a:t>Example – 1936 US Presidential Election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>
                <a:solidFill>
                  <a:srgbClr val="FFFF00"/>
                </a:solidFill>
                <a:latin typeface="Arial" charset="0"/>
              </a:rPr>
              <a:t>	</a:t>
            </a:r>
            <a:r>
              <a:rPr lang="en-GB" altLang="en-US" sz="240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BIASED SAMPLES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95288" y="1628775"/>
            <a:ext cx="8420100" cy="1728788"/>
            <a:chOff x="395536" y="1628800"/>
            <a:chExt cx="8420018" cy="1728192"/>
          </a:xfrm>
        </p:grpSpPr>
        <p:pic>
          <p:nvPicPr>
            <p:cNvPr id="717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628800"/>
              <a:ext cx="1452076" cy="1709490"/>
            </a:xfrm>
            <a:prstGeom prst="rect">
              <a:avLst/>
            </a:prstGeom>
            <a:noFill/>
            <a:ln w="57150" algn="ctr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304" y="1652068"/>
              <a:ext cx="1507250" cy="1704924"/>
            </a:xfrm>
            <a:prstGeom prst="rect">
              <a:avLst/>
            </a:prstGeom>
            <a:noFill/>
            <a:ln w="5715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77" name="Rectangle 2"/>
            <p:cNvSpPr>
              <a:spLocks noChangeArrowheads="1"/>
            </p:cNvSpPr>
            <p:nvPr/>
          </p:nvSpPr>
          <p:spPr bwMode="auto">
            <a:xfrm>
              <a:off x="1187624" y="1916832"/>
              <a:ext cx="3851920" cy="1052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814388" indent="-814388"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10000"/>
                </a:lnSpc>
                <a:buFontTx/>
                <a:buNone/>
              </a:pPr>
              <a:r>
                <a:rPr lang="en-GB" altLang="en-US">
                  <a:solidFill>
                    <a:srgbClr val="00B0F0"/>
                  </a:solidFill>
                  <a:latin typeface="Arial" charset="0"/>
                </a:rPr>
                <a:t>Roosevelt</a:t>
              </a:r>
            </a:p>
            <a:p>
              <a:pPr algn="ctr">
                <a:lnSpc>
                  <a:spcPct val="110000"/>
                </a:lnSpc>
                <a:buFontTx/>
                <a:buNone/>
              </a:pPr>
              <a:r>
                <a:rPr lang="en-GB" altLang="en-US" sz="2400">
                  <a:solidFill>
                    <a:srgbClr val="00B0F0"/>
                  </a:solidFill>
                  <a:latin typeface="Arial" charset="0"/>
                </a:rPr>
                <a:t>Democrat</a:t>
              </a: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400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 i="1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00B0F0"/>
                </a:solidFill>
                <a:latin typeface="Arial" charset="0"/>
              </a:endParaRPr>
            </a:p>
          </p:txBody>
        </p:sp>
        <p:sp>
          <p:nvSpPr>
            <p:cNvPr id="7178" name="Rectangle 2"/>
            <p:cNvSpPr>
              <a:spLocks noChangeArrowheads="1"/>
            </p:cNvSpPr>
            <p:nvPr/>
          </p:nvSpPr>
          <p:spPr bwMode="auto">
            <a:xfrm>
              <a:off x="4283968" y="1916832"/>
              <a:ext cx="3672408" cy="1052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814388" indent="-814388"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10000"/>
                </a:lnSpc>
                <a:buFontTx/>
                <a:buNone/>
              </a:pPr>
              <a:r>
                <a:rPr lang="en-GB" altLang="en-US">
                  <a:solidFill>
                    <a:srgbClr val="FF0000"/>
                  </a:solidFill>
                  <a:latin typeface="Arial" charset="0"/>
                </a:rPr>
                <a:t>Landon</a:t>
              </a:r>
            </a:p>
            <a:p>
              <a:pPr algn="ctr">
                <a:lnSpc>
                  <a:spcPct val="110000"/>
                </a:lnSpc>
                <a:buFontTx/>
                <a:buNone/>
              </a:pPr>
              <a:r>
                <a:rPr lang="en-GB" altLang="en-US" sz="2400">
                  <a:solidFill>
                    <a:srgbClr val="FF0000"/>
                  </a:solidFill>
                  <a:latin typeface="Arial" charset="0"/>
                </a:rPr>
                <a:t>Republican</a:t>
              </a: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400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 i="1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00B0F0"/>
                </a:solidFill>
                <a:latin typeface="Arial" charset="0"/>
              </a:endParaRPr>
            </a:p>
          </p:txBody>
        </p:sp>
        <p:sp>
          <p:nvSpPr>
            <p:cNvPr id="7179" name="Rectangle 2"/>
            <p:cNvSpPr>
              <a:spLocks noChangeArrowheads="1"/>
            </p:cNvSpPr>
            <p:nvPr/>
          </p:nvSpPr>
          <p:spPr bwMode="auto">
            <a:xfrm>
              <a:off x="3384376" y="2132856"/>
              <a:ext cx="2627784" cy="1052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814388" indent="-814388"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10000"/>
                </a:lnSpc>
                <a:buFontTx/>
                <a:buNone/>
              </a:pPr>
              <a:r>
                <a:rPr lang="en-GB" altLang="en-US">
                  <a:solidFill>
                    <a:schemeClr val="bg1"/>
                  </a:solidFill>
                  <a:latin typeface="Arial" charset="0"/>
                </a:rPr>
                <a:t>VS</a:t>
              </a:r>
            </a:p>
            <a:p>
              <a:pPr>
                <a:lnSpc>
                  <a:spcPct val="110000"/>
                </a:lnSpc>
                <a:buFontTx/>
                <a:buNone/>
              </a:pPr>
              <a:r>
                <a:rPr lang="en-GB" altLang="en-US" sz="2400">
                  <a:solidFill>
                    <a:srgbClr val="FFFF00"/>
                  </a:solidFill>
                  <a:latin typeface="Arial" charset="0"/>
                </a:rPr>
                <a:t>	</a:t>
              </a:r>
              <a:r>
                <a:rPr lang="en-GB" altLang="en-US" sz="2400">
                  <a:solidFill>
                    <a:schemeClr val="bg1"/>
                  </a:solidFill>
                  <a:latin typeface="Arial" charset="0"/>
                </a:rPr>
                <a:t>	</a:t>
              </a: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400">
                <a:solidFill>
                  <a:srgbClr val="FFFF0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>
                <a:solidFill>
                  <a:schemeClr val="bg1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FFFF0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FFFF99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FFFF99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 i="1">
                <a:solidFill>
                  <a:srgbClr val="FFFF99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FFFF99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FFFF99"/>
                </a:solidFill>
                <a:latin typeface="Arial" charset="0"/>
              </a:endParaRPr>
            </a:p>
          </p:txBody>
        </p:sp>
      </p:grp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3500438"/>
            <a:ext cx="9144000" cy="318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1271588" indent="-814388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GB" altLang="en-US" sz="2800" b="0" i="1">
                <a:solidFill>
                  <a:schemeClr val="bg1"/>
                </a:solidFill>
                <a:latin typeface="Arial" charset="0"/>
              </a:rPr>
              <a:t>Literary Digest </a:t>
            </a:r>
            <a:r>
              <a:rPr lang="en-GB" altLang="en-US" sz="2800">
                <a:solidFill>
                  <a:schemeClr val="bg1"/>
                </a:solidFill>
                <a:latin typeface="Arial" charset="0"/>
              </a:rPr>
              <a:t>undertook a massive pre-election poll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GB" altLang="en-US" sz="2400">
                <a:solidFill>
                  <a:srgbClr val="FFFF99"/>
                </a:solidFill>
                <a:latin typeface="Arial" charset="0"/>
              </a:rPr>
              <a:t>Sent out 10 million questionnaires to list of names obtained from phone books and car-registration lists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GB" altLang="en-US" sz="2400">
                <a:solidFill>
                  <a:srgbClr val="FFFF99"/>
                </a:solidFill>
                <a:latin typeface="Arial" charset="0"/>
              </a:rPr>
              <a:t>Predicted Republican landslide...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GB" altLang="en-US" sz="2400">
                <a:solidFill>
                  <a:srgbClr val="FFFF99"/>
                </a:solidFill>
                <a:latin typeface="Arial" charset="0"/>
              </a:rPr>
              <a:t>... actual result was biggest Democratic landslide in C20th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800">
                <a:solidFill>
                  <a:schemeClr val="bg1"/>
                </a:solidFill>
                <a:latin typeface="Arial" charset="0"/>
              </a:rPr>
              <a:t>Why?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  <p:bldP spid="10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Are our samples from last slide also likely to be biased?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800" dirty="0">
                <a:solidFill>
                  <a:schemeClr val="bg1"/>
                </a:solidFill>
                <a:latin typeface="Arial" charset="0"/>
              </a:rPr>
              <a:t>	</a:t>
            </a:r>
            <a:r>
              <a:rPr lang="en-GB" altLang="en-US" sz="2800" dirty="0">
                <a:solidFill>
                  <a:srgbClr val="FFFF00"/>
                </a:solidFill>
                <a:latin typeface="Arial" charset="0"/>
              </a:rPr>
              <a:t> Heights of all people in this </a:t>
            </a:r>
            <a:r>
              <a:rPr lang="en-GB" altLang="en-US" sz="2800" dirty="0" smtClean="0">
                <a:solidFill>
                  <a:srgbClr val="FFFF00"/>
                </a:solidFill>
                <a:latin typeface="Arial" charset="0"/>
              </a:rPr>
              <a:t>room.</a:t>
            </a:r>
            <a:endParaRPr lang="en-GB" altLang="en-US" sz="28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800" dirty="0">
                <a:solidFill>
                  <a:srgbClr val="FFFF00"/>
                </a:solidFill>
                <a:latin typeface="Arial" charset="0"/>
              </a:rPr>
              <a:t>	 Lengths of fossils in one collector’s </a:t>
            </a:r>
            <a:r>
              <a:rPr lang="en-GB" altLang="en-US" sz="2800" dirty="0" smtClean="0">
                <a:solidFill>
                  <a:srgbClr val="FFFF00"/>
                </a:solidFill>
                <a:latin typeface="Arial" charset="0"/>
              </a:rPr>
              <a:t>collection.</a:t>
            </a: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ts val="2400"/>
              </a:spcBef>
              <a:buFontTx/>
              <a:buNone/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Better ways to sample these populations?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Not going to talk any more in this course about need for non-biased (random) </a:t>
            </a:r>
            <a:r>
              <a:rPr lang="en-GB" altLang="en-US" dirty="0" smtClean="0">
                <a:solidFill>
                  <a:schemeClr val="bg1"/>
                </a:solidFill>
                <a:latin typeface="Arial" charset="0"/>
              </a:rPr>
              <a:t>samples…</a:t>
            </a: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dirty="0" smtClean="0">
                <a:solidFill>
                  <a:schemeClr val="bg1"/>
                </a:solidFill>
                <a:latin typeface="Arial" charset="0"/>
              </a:rPr>
              <a:t>..but </a:t>
            </a: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it IS vitally </a:t>
            </a:r>
            <a:r>
              <a:rPr lang="en-GB" altLang="en-US" dirty="0" smtClean="0">
                <a:solidFill>
                  <a:schemeClr val="bg1"/>
                </a:solidFill>
                <a:latin typeface="Arial" charset="0"/>
              </a:rPr>
              <a:t>important.</a:t>
            </a:r>
            <a:r>
              <a:rPr lang="en-GB" altLang="en-US" sz="2400" dirty="0" smtClean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BIASED SAMPLES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594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Two branches/classes of </a:t>
            </a:r>
            <a:r>
              <a:rPr lang="en-GB" altLang="en-US" dirty="0" smtClean="0">
                <a:solidFill>
                  <a:schemeClr val="bg1"/>
                </a:solidFill>
                <a:latin typeface="Arial" charset="0"/>
              </a:rPr>
              <a:t>statistics:</a:t>
            </a: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u="sng" dirty="0">
                <a:solidFill>
                  <a:schemeClr val="bg1"/>
                </a:solidFill>
                <a:latin typeface="Arial" charset="0"/>
              </a:rPr>
              <a:t>Descriptive statistics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	Numbers used to summarise samples (and hence hopefully populations)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	e.g. </a:t>
            </a:r>
            <a:r>
              <a:rPr lang="en-GB" altLang="en-US" sz="2800" dirty="0" smtClean="0">
                <a:solidFill>
                  <a:srgbClr val="FFFF99"/>
                </a:solidFill>
                <a:latin typeface="Arial" charset="0"/>
              </a:rPr>
              <a:t>averages.</a:t>
            </a: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u="sng" dirty="0">
                <a:solidFill>
                  <a:schemeClr val="bg1"/>
                </a:solidFill>
                <a:latin typeface="Arial" charset="0"/>
              </a:rPr>
              <a:t>Inferential statistics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	Methods for drawing conclusions from samples or combinations of </a:t>
            </a:r>
            <a:r>
              <a:rPr lang="en-GB" altLang="en-US" sz="2800" dirty="0" smtClean="0">
                <a:solidFill>
                  <a:srgbClr val="FFFF99"/>
                </a:solidFill>
                <a:latin typeface="Arial" charset="0"/>
              </a:rPr>
              <a:t>samples, </a:t>
            </a:r>
            <a:r>
              <a:rPr lang="en-GB" altLang="en-US" sz="2400" dirty="0" smtClean="0">
                <a:solidFill>
                  <a:srgbClr val="FFFF99"/>
                </a:solidFill>
                <a:latin typeface="Arial" charset="0"/>
              </a:rPr>
              <a:t>e.g</a:t>
            </a:r>
            <a:r>
              <a:rPr lang="en-GB" altLang="en-US" sz="2400" dirty="0">
                <a:solidFill>
                  <a:srgbClr val="FFFF99"/>
                </a:solidFill>
                <a:latin typeface="Arial" charset="0"/>
              </a:rPr>
              <a:t>. ‘On basis of my samples, how likely is it that height and shoe size are related?’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FFFF99"/>
                </a:solidFill>
                <a:latin typeface="Arial" charset="0"/>
              </a:rPr>
              <a:t>	[What do we mean by related here?]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Tx/>
              <a:buNone/>
            </a:pPr>
            <a:r>
              <a:rPr lang="en-GB" altLang="en-US" sz="2800" dirty="0">
                <a:solidFill>
                  <a:schemeClr val="bg1"/>
                </a:solidFill>
                <a:latin typeface="Arial" charset="0"/>
              </a:rPr>
              <a:t>Will stick to </a:t>
            </a:r>
            <a:r>
              <a:rPr lang="en-GB" altLang="en-US" sz="2800" u="sng" dirty="0">
                <a:solidFill>
                  <a:schemeClr val="bg1"/>
                </a:solidFill>
                <a:latin typeface="Arial" charset="0"/>
              </a:rPr>
              <a:t>descriptive statistics </a:t>
            </a:r>
            <a:r>
              <a:rPr lang="en-GB" altLang="en-US" sz="2800" dirty="0">
                <a:solidFill>
                  <a:schemeClr val="bg1"/>
                </a:solidFill>
                <a:latin typeface="Arial" charset="0"/>
              </a:rPr>
              <a:t>today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u="sng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BRANCHES OF STATISTICS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772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649288"/>
            <a:ext cx="9144000" cy="594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1271588" indent="-814388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Averages = ‘measures of central tendency’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Several types exist. Most common: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Mean (technically arithmetic mean) – familiar (!)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Median: middle value when numbers ordered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FFC000"/>
                </a:solidFill>
                <a:latin typeface="Arial" charset="0"/>
              </a:rPr>
              <a:t>[1,3,5,2,4,7,2,6,8,3,2,3,5] =&gt; </a:t>
            </a:r>
            <a:r>
              <a:rPr lang="en-GB" altLang="en-US" sz="2000" dirty="0">
                <a:solidFill>
                  <a:srgbClr val="FFC000"/>
                </a:solidFill>
                <a:latin typeface="Arial" charset="0"/>
              </a:rPr>
              <a:t>[1, 2, 2, 2, 3, 3, 3, 4, 5, 5, 6, 7, 8</a:t>
            </a:r>
            <a:r>
              <a:rPr lang="en-GB" altLang="en-US" sz="2000" dirty="0" smtClean="0">
                <a:solidFill>
                  <a:srgbClr val="FFC000"/>
                </a:solidFill>
                <a:latin typeface="Arial" charset="0"/>
              </a:rPr>
              <a:t>]</a:t>
            </a:r>
            <a:endParaRPr lang="en-GB" altLang="en-US" sz="2000" dirty="0">
              <a:solidFill>
                <a:srgbClr val="FFC000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FFC000"/>
                </a:solidFill>
                <a:latin typeface="Arial" charset="0"/>
              </a:rPr>
              <a:t>13 numbers – median is 7</a:t>
            </a:r>
            <a:r>
              <a:rPr lang="en-GB" altLang="en-US" sz="2000" baseline="30000" dirty="0">
                <a:solidFill>
                  <a:srgbClr val="FFC000"/>
                </a:solidFill>
                <a:latin typeface="Arial" charset="0"/>
              </a:rPr>
              <a:t>th</a:t>
            </a:r>
            <a:r>
              <a:rPr lang="en-GB" altLang="en-US" sz="2000" dirty="0">
                <a:solidFill>
                  <a:srgbClr val="FFC000"/>
                </a:solidFill>
                <a:latin typeface="Arial" charset="0"/>
              </a:rPr>
              <a:t> (index 6 in Python) = 3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FFC000"/>
                </a:solidFill>
                <a:latin typeface="Arial" charset="0"/>
              </a:rPr>
              <a:t>[1,3,5,2,4,7,2,6,8,3,3,5] =&gt; </a:t>
            </a:r>
            <a:r>
              <a:rPr lang="en-GB" altLang="en-US" sz="2000" dirty="0">
                <a:solidFill>
                  <a:srgbClr val="FFC000"/>
                </a:solidFill>
                <a:latin typeface="Arial" charset="0"/>
              </a:rPr>
              <a:t>[1, 2, 2, 3, 3, 3, 4, 5, 5, 6, 7, 8]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FFC000"/>
                </a:solidFill>
                <a:latin typeface="Arial" charset="0"/>
              </a:rPr>
              <a:t>12 numbers – median is mean of 6</a:t>
            </a:r>
            <a:r>
              <a:rPr lang="en-GB" altLang="en-US" sz="2000" baseline="30000" dirty="0">
                <a:solidFill>
                  <a:srgbClr val="FFC000"/>
                </a:solidFill>
                <a:latin typeface="Arial" charset="0"/>
              </a:rPr>
              <a:t>th</a:t>
            </a:r>
            <a:r>
              <a:rPr lang="en-GB" altLang="en-US" sz="2000" dirty="0">
                <a:solidFill>
                  <a:srgbClr val="FFC000"/>
                </a:solidFill>
                <a:latin typeface="Arial" charset="0"/>
              </a:rPr>
              <a:t> and 7</a:t>
            </a:r>
            <a:r>
              <a:rPr lang="en-GB" altLang="en-US" sz="2000" baseline="30000" dirty="0">
                <a:solidFill>
                  <a:srgbClr val="FFC000"/>
                </a:solidFill>
                <a:latin typeface="Arial" charset="0"/>
              </a:rPr>
              <a:t>th</a:t>
            </a:r>
            <a:r>
              <a:rPr lang="en-GB" altLang="en-US" sz="2000" dirty="0">
                <a:solidFill>
                  <a:srgbClr val="FFC000"/>
                </a:solidFill>
                <a:latin typeface="Arial" charset="0"/>
              </a:rPr>
              <a:t> = 3.5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Mode: most common value – </a:t>
            </a:r>
            <a:r>
              <a:rPr lang="en-GB" altLang="en-US" sz="2400" dirty="0">
                <a:solidFill>
                  <a:srgbClr val="FFFF99"/>
                </a:solidFill>
                <a:latin typeface="Arial" charset="0"/>
              </a:rPr>
              <a:t>3 in </a:t>
            </a:r>
            <a:r>
              <a:rPr lang="en-GB" altLang="en-US" sz="2400" dirty="0">
                <a:solidFill>
                  <a:srgbClr val="FFC000"/>
                </a:solidFill>
                <a:latin typeface="Arial" charset="0"/>
              </a:rPr>
              <a:t>[1,3,5,2,4,7,2,6,8,3,3,5]</a:t>
            </a: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Advantages of median: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FFC000"/>
                </a:solidFill>
                <a:latin typeface="Arial" charset="0"/>
              </a:rPr>
              <a:t>	May be better for skewed </a:t>
            </a:r>
            <a:r>
              <a:rPr lang="en-GB" altLang="en-US" sz="2400" dirty="0" smtClean="0">
                <a:solidFill>
                  <a:srgbClr val="FFC000"/>
                </a:solidFill>
                <a:latin typeface="Arial" charset="0"/>
              </a:rPr>
              <a:t>distributions.</a:t>
            </a:r>
            <a:endParaRPr lang="en-GB" altLang="en-US" sz="2400" dirty="0">
              <a:solidFill>
                <a:srgbClr val="FFC000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FFC000"/>
                </a:solidFill>
                <a:latin typeface="Arial" charset="0"/>
              </a:rPr>
              <a:t>	Reduces effect of </a:t>
            </a:r>
            <a:r>
              <a:rPr lang="en-GB" altLang="en-US" sz="2400" dirty="0" smtClean="0">
                <a:solidFill>
                  <a:srgbClr val="FFC000"/>
                </a:solidFill>
                <a:latin typeface="Arial" charset="0"/>
              </a:rPr>
              <a:t>outliers.</a:t>
            </a:r>
            <a:endParaRPr lang="en-GB" altLang="en-US" sz="2400" dirty="0">
              <a:solidFill>
                <a:srgbClr val="FFC000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FFC000"/>
                </a:solidFill>
                <a:latin typeface="Arial" charset="0"/>
              </a:rPr>
              <a:t>	Don’t need to know values of end-</a:t>
            </a:r>
            <a:r>
              <a:rPr lang="en-GB" altLang="en-US" sz="2400" dirty="0" smtClean="0">
                <a:solidFill>
                  <a:srgbClr val="FFC000"/>
                </a:solidFill>
                <a:latin typeface="Arial" charset="0"/>
              </a:rPr>
              <a:t>values.</a:t>
            </a:r>
            <a:endParaRPr lang="en-GB" altLang="en-US" sz="2400" dirty="0">
              <a:solidFill>
                <a:srgbClr val="FFC000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Mode much more rarely used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C000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u="sng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AVERAGES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77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772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772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772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772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772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772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36721</TotalTime>
  <Words>1170</Words>
  <Application>Microsoft Macintosh PowerPoint</Application>
  <PresentationFormat>On-screen Show (4:3)</PresentationFormat>
  <Paragraphs>437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Oxford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With Worms</dc:title>
  <dc:creator>Mark Sutton</dc:creator>
  <cp:lastModifiedBy>Gerard Gorman</cp:lastModifiedBy>
  <cp:revision>530</cp:revision>
  <cp:lastPrinted>2014-04-30T17:43:30Z</cp:lastPrinted>
  <dcterms:created xsi:type="dcterms:W3CDTF">2000-02-15T10:41:31Z</dcterms:created>
  <dcterms:modified xsi:type="dcterms:W3CDTF">2015-05-09T09:26:17Z</dcterms:modified>
</cp:coreProperties>
</file>