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2" r:id="rId4"/>
    <p:sldId id="580" r:id="rId5"/>
    <p:sldId id="573" r:id="rId6"/>
    <p:sldId id="574" r:id="rId7"/>
    <p:sldId id="575" r:id="rId8"/>
    <p:sldId id="576" r:id="rId9"/>
    <p:sldId id="578" r:id="rId10"/>
    <p:sldId id="579" r:id="rId11"/>
    <p:sldId id="582" r:id="rId12"/>
    <p:sldId id="583" r:id="rId13"/>
    <p:sldId id="584" r:id="rId14"/>
    <p:sldId id="590" r:id="rId15"/>
    <p:sldId id="585" r:id="rId16"/>
    <p:sldId id="591" r:id="rId17"/>
    <p:sldId id="586" r:id="rId18"/>
    <p:sldId id="588" r:id="rId19"/>
    <p:sldId id="589" r:id="rId20"/>
  </p:sldIdLst>
  <p:sldSz cx="9144000" cy="6858000" type="screen4x3"/>
  <p:notesSz cx="10223500" cy="7099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99CC"/>
    <a:srgbClr val="FF00FF"/>
    <a:srgbClr val="66FF33"/>
    <a:srgbClr val="99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7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-86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C07625-62C7-471A-AD30-B36A0FDA4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AACECA-16C1-45DA-AF57-D2D8CCB80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4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C8FF4F-D75C-42CE-8EE2-99F98F9BA97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BCD7FEFF-21CF-46FC-A1CC-5E54F8880B5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AAD8AA2-956E-4E2A-B806-D94D8085753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3E36342C-880A-4C5D-ACA7-7844E93B147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AC99293-8720-479B-87E1-74835AE537DC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98C3DC4-15CF-4D8C-92B6-9B3E68EB6B7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882404-850A-49C0-AD42-AC420129C0C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BC018A9-65EB-4BC5-B84C-2864DBC7DE18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918C2814-9DCA-4636-99FB-A97F667DAD8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5881BBB-816A-4671-8CAC-95C89080504D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F6350AC5-3D41-43AD-865C-0D2F9BEFAD8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7780CC79-3146-424E-A596-8F8FB64C5CF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4214A49-8C8E-4A05-A75A-D34396B61C7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2101B77-B476-4B85-A947-A277D79E79E0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E6D3EA0-16CE-4B1D-AA9C-52D13295389F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4B907BB-6D3F-4D08-AA1F-8AA2E185347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1B9379-FDAA-4BFD-86C6-04AF44E6C72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0244-524E-468D-A263-6B325BC9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86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516E-55B2-4128-90DD-DEE5AE0E3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12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9200-D2DE-48F1-B6D3-261C8330D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11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D8B0-0D91-4A90-ABB7-F2724007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25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AB91-B24B-4F89-8C7F-6D0FCF83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23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FE0C-B7E5-4297-A4F8-D83DE37C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11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46F0-E07E-4295-BEDC-3A811206B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177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9733B-789C-472D-B496-4A052066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04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21513-C0ED-436A-AA5D-ACEED9396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179B-F81F-40A8-9C54-EC4B237C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83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E336-159F-493F-99FF-87C191FDA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53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4397377-9F24-4AE6-9E33-D5936CA7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gorman.github.io/Introduction-to-programming-for-geoscientists/lecture/notes/2014/10/16/Lecture1.html" TargetMode="External"/><Relationship Id="rId4" Type="http://schemas.openxmlformats.org/officeDocument/2006/relationships/hyperlink" Target="http://ggorman.github.io/Introduction-to-stats-for-geoscientist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</a:t>
              </a:r>
              <a:r>
                <a:rPr lang="en-GB" sz="4400" dirty="0" smtClean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STATISTICS AND GRAPHS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AN INTRODUCTION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2.19: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Much more to a distribution than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average.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These samples have same mean &amp; median...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[-1000, -500, 0, 500,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... but very different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Many descriptive statistics exist for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Simplest is range, = maximum – minimum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0.4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[-1000, -500, 0, 50,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2000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MEASURES OF SPREAD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Best explained with a distribution:</a:t>
            </a: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PERCENTILES &amp; IQ RANGE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b="6100"/>
          <a:stretch>
            <a:fillRect/>
          </a:stretch>
        </p:blipFill>
        <p:spPr bwMode="auto">
          <a:xfrm>
            <a:off x="1331913" y="1268413"/>
            <a:ext cx="6264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013325"/>
            <a:ext cx="91440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20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-2        20% of values are lower than this</a:t>
            </a: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75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8.5      75% of values are lower than this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Median is 50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– here ~4      50% values lower!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Interquartile (IQ) range = 75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 – 25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708400" y="3500438"/>
            <a:ext cx="0" cy="13684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076825" y="2852738"/>
            <a:ext cx="0" cy="20891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500563" y="1700213"/>
            <a:ext cx="0" cy="32416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commonly used measure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spread: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N = number of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samples,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GB" altLang="en-US" sz="2800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 = individual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measurement,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 = sample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Gives a measure of spread in same units as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Technically – this is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sample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standard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deviation.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-1 is called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Bessel’s correction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– removes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bias.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SD is </a:t>
            </a:r>
            <a:r>
              <a:rPr lang="en-GB" altLang="en-US" sz="2000" dirty="0">
                <a:solidFill>
                  <a:schemeClr val="bg1"/>
                </a:solidFill>
                <a:latin typeface="Arial" charset="0"/>
              </a:rPr>
              <a:t>mathematically very useful – but less intuitive than other </a:t>
            </a: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measures. </a:t>
            </a:r>
            <a:endParaRPr lang="en-GB" altLang="en-US" sz="2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charset="0"/>
              </a:rPr>
              <a:t>Also come across </a:t>
            </a:r>
            <a:r>
              <a:rPr lang="en-GB" altLang="en-US" sz="2800" i="1" dirty="0">
                <a:solidFill>
                  <a:srgbClr val="FFC000"/>
                </a:solidFill>
                <a:latin typeface="Arial" charset="0"/>
              </a:rPr>
              <a:t>Variance </a:t>
            </a:r>
            <a:r>
              <a:rPr lang="en-GB" altLang="en-US" sz="2800" i="1" dirty="0" smtClean="0">
                <a:solidFill>
                  <a:srgbClr val="FFC000"/>
                </a:solidFill>
                <a:latin typeface="Arial" charset="0"/>
              </a:rPr>
              <a:t>–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</a:rPr>
              <a:t>square of standard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</a:rPr>
              <a:t>deviation.</a:t>
            </a:r>
            <a:endParaRPr lang="en-GB" altLang="en-US" sz="28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baseline="-25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STANDARD DEVIATION (SD)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258888" y="1341438"/>
            <a:ext cx="41878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55563" y="3789363"/>
            <a:ext cx="268287" cy="1587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– 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DESCRIPTIVE STATISTICS IN PYTHON</a:t>
              </a:r>
              <a:endPara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475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If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you need remind yourself of how to get set using </a:t>
            </a:r>
            <a:r>
              <a:rPr lang="en-GB" altLang="en-US" sz="2400" dirty="0" err="1" smtClean="0">
                <a:solidFill>
                  <a:schemeClr val="bg1"/>
                </a:solidFill>
                <a:latin typeface="Arial" charset="0"/>
              </a:rPr>
              <a:t>iPython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 see lecture from the first term: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  <a:hlinkClick r:id="rId3"/>
              </a:rPr>
              <a:t>http://ggorman.github.io/Introduction-to-programming-for-geoscientists/lecture/notes/2014/10/16/Lecture1.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  <a:hlinkClick r:id="rId3"/>
              </a:rPr>
              <a:t>html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Download the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course material from: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  <a:hlinkClick r:id="rId4"/>
              </a:rPr>
              <a:t>http://ggorman.github.io/Introduction-to-stats-for-geoscientists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  <a:hlinkClick r:id="rId4"/>
              </a:rPr>
              <a:t>/</a:t>
            </a: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Ensure that you save this on the H: drive so that you do not loose your work!</a:t>
            </a:r>
            <a:endParaRPr lang="en-GB" altLang="en-US" u="sng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SET UP FOR IPYTHON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51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7949" y="1772816"/>
            <a:ext cx="8677275" cy="4895850"/>
            <a:chOff x="136" y="1616"/>
            <a:chExt cx="5466" cy="952"/>
          </a:xfrm>
        </p:grpSpPr>
        <p:sp>
          <p:nvSpPr>
            <p:cNvPr id="15367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136" y="1644"/>
              <a:ext cx="546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5a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Examine the file ‘data/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(use %load 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iPython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command – </a:t>
              </a:r>
              <a:r>
                <a:rPr lang="en-GB" sz="2200" dirty="0" smtClean="0">
                  <a:latin typeface="Courier" pitchFamily="49" charset="0"/>
                  <a:cs typeface="Arial" panose="020B0604020202020204" pitchFamily="34" charset="0"/>
                </a:rPr>
                <a:t>%load </a:t>
              </a:r>
              <a:r>
                <a:rPr lang="en-GB" sz="2200" dirty="0" smtClean="0">
                  <a:latin typeface="Courier" pitchFamily="49" charset="0"/>
                  <a:cs typeface="Arial" panose="020B0604020202020204" pitchFamily="34" charset="0"/>
                </a:rPr>
                <a:t>data/</a:t>
              </a:r>
              <a:r>
                <a:rPr lang="en-GB" sz="2200" dirty="0" err="1" smtClean="0">
                  <a:latin typeface="Courier" pitchFamily="49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Write a program to read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the data and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then calculate the mean, median, range, interquartile range, standard deviation, variance, and mode.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Try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write a better mode function; where there is more than one mode (e.g. in [1,2,2,3,3]) it should return all modes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list.</a:t>
              </a:r>
              <a:endParaRPr lang="en-GB" sz="2200" b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115888"/>
            <a:ext cx="9144001" cy="1511300"/>
            <a:chOff x="-23" y="346"/>
            <a:chExt cx="5760" cy="952"/>
          </a:xfrm>
        </p:grpSpPr>
        <p:sp>
          <p:nvSpPr>
            <p:cNvPr id="15365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052736"/>
            <a:ext cx="91440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In this course we will be using 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u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sing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	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There are a few options but this is the dominant.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Within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iPython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remember to start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your programs with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		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%</a:t>
            </a:r>
            <a:r>
              <a:rPr lang="en-GB" altLang="en-US" sz="2000" dirty="0" err="1" smtClean="0">
                <a:solidFill>
                  <a:srgbClr val="FFFF99"/>
                </a:solidFill>
                <a:latin typeface="Courier" pitchFamily="49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 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inline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Courier" pitchFamily="49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Imports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pylab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and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functions.</a:t>
            </a:r>
            <a:endParaRPr lang="en-GB" altLang="en-US" sz="1800" dirty="0" smtClean="0">
              <a:solidFill>
                <a:srgbClr val="FFFF00"/>
              </a:solidFill>
              <a:latin typeface="Arial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Forces graphs to 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be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inlined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within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iPython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notebook</a:t>
            </a:r>
            <a:endParaRPr lang="en-GB" altLang="en-US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PLOTTING GRAPHS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6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Bar charts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764704"/>
            <a:ext cx="878497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Common 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type.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Used for plotting </a:t>
            </a:r>
            <a:r>
              <a:rPr lang="en-GB" altLang="en-US" sz="2400" i="1" dirty="0">
                <a:solidFill>
                  <a:schemeClr val="bg1"/>
                </a:solidFill>
                <a:latin typeface="Arial" charset="0"/>
              </a:rPr>
              <a:t>discrete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data.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Shoe-size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Countries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Example here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– fossil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species from a certain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 to be confused with </a:t>
            </a:r>
            <a:r>
              <a:rPr lang="en-GB" altLang="en-US" sz="2400" i="1" dirty="0" smtClean="0">
                <a:solidFill>
                  <a:schemeClr val="bg1"/>
                </a:solidFill>
                <a:latin typeface="Arial" charset="0"/>
              </a:rPr>
              <a:t>histograms.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Demo – plotting this in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Python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16389" name="Picture 5" descr="D:\Teaching\Computing Skills for Geologists\2011\S5 - Descriptive Stats\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77544"/>
            <a:ext cx="3779912" cy="34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Histograms are way 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summarize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distributions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HISTOGRAMS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293096"/>
            <a:ext cx="91440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Range of distribution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split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into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categories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or ‘bins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’.</a:t>
            </a: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Size of bins is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artibtrary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– whatever works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best.</a:t>
            </a:r>
            <a:endParaRPr lang="en-GB" altLang="en-US" sz="2000" dirty="0" smtClean="0">
              <a:solidFill>
                <a:srgbClr val="FFFF99"/>
              </a:solidFill>
              <a:latin typeface="Arial" charset="0"/>
            </a:endParaRP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Normal to have equal-sized bins (here 10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).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Samples falling into each bin are counted (= frequency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).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Plotted as a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adjacent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rectangles – bar-chart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like.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Shape approximates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probability distribution of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population.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17671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Teaching\Computing Skills for Geologists\2011\S5 - Descriptiv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51831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Practical </a:t>
            </a:r>
            <a:r>
              <a:rPr lang="en-GB" altLang="en-US" sz="2300" u="sng" dirty="0" smtClean="0">
                <a:solidFill>
                  <a:schemeClr val="bg1"/>
                </a:solidFill>
                <a:latin typeface="Arial" charset="0"/>
              </a:rPr>
              <a:t>5b 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– generate this histogram from </a:t>
            </a:r>
            <a:r>
              <a:rPr lang="en-GB" altLang="en-US" sz="2300" i="1" u="sng" dirty="0">
                <a:solidFill>
                  <a:schemeClr val="bg1"/>
                </a:solidFill>
                <a:latin typeface="Arial" charset="0"/>
              </a:rPr>
              <a:t>qzpercentages.csv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5364163" y="548258"/>
            <a:ext cx="3713162" cy="525700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Notes: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Line thickness increased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Colour needs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Bins need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title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axis titles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y-axis ticks to avoid ‘0’ crashing into ’20’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x-axis labels to make sure all bins are labelled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Hint - Remember the Python </a:t>
            </a:r>
            <a:r>
              <a:rPr lang="en-GB" altLang="en-US" sz="1800" i="1" dirty="0">
                <a:solidFill>
                  <a:srgbClr val="FFFF99"/>
                </a:solidFill>
                <a:latin typeface="Arial" charset="0"/>
              </a:rPr>
              <a:t>range</a:t>
            </a: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 function!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594995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Then... import into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Inkscape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and annotate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(in any way you like) to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show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median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, mean, 25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75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percentile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values.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Some of you will have done stats before – most probably not in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detail.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This section of course will be concerned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with: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practical applications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stats.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how to use Python to undertake statistical analyses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data.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Practise 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with graphing data in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Python.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largely NOT be concerned with mathematical theory underlying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statistics.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Goal is for you to pick up practical statistical skills and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knowledge.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- 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COURSE STYLE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“The study of the collection, organisation, analysis and interpretation of data”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i="1" dirty="0">
                <a:solidFill>
                  <a:schemeClr val="bg1"/>
                </a:solidFill>
                <a:latin typeface="Arial" charset="0"/>
              </a:rPr>
              <a:t>Methods for describing and analysing non-deterministic </a:t>
            </a:r>
            <a:r>
              <a:rPr lang="en-GB" altLang="en-US" sz="2600" i="1" dirty="0" smtClean="0">
                <a:solidFill>
                  <a:schemeClr val="bg1"/>
                </a:solidFill>
                <a:latin typeface="Arial" charset="0"/>
              </a:rPr>
              <a:t>phenomena.</a:t>
            </a:r>
            <a:endParaRPr lang="en-GB" altLang="en-US" sz="2600" i="1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Deterministic phenomena – can  be precisely predicted: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Orbits of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planets.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Chemical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reactions.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Non-deterministic phenomena – include randomness: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Heights of people in the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Measurements of mineral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ages </a:t>
            </a: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in rock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sample.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Lengths of a certain fossil from a certain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STATISTICS - DEFINITIONS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Population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- whole underlying ‘universe’ of possible values – normally unattainable!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Height measurements 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of all people in the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Lengths of EVERY fossil specimen from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Distribution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 – shape of population histogram</a:t>
            </a: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POPULATIONS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73463"/>
            <a:ext cx="45005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4656138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6517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Sample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– a subset of the population that we have actually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measured.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 e.g. Heights of all people in this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 e.g. Lengths of fossils in one collector’s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Statistics involves using samples to represent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populations.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Samples must be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unbiased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for statistics to be of any use!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Example – 1936 US Presidential Election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1628775"/>
            <a:ext cx="8420100" cy="1728788"/>
            <a:chOff x="395536" y="1628800"/>
            <a:chExt cx="8420018" cy="1728192"/>
          </a:xfrm>
        </p:grpSpPr>
        <p:pic>
          <p:nvPicPr>
            <p:cNvPr id="71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28800"/>
              <a:ext cx="1452076" cy="1709490"/>
            </a:xfrm>
            <a:prstGeom prst="rect">
              <a:avLst/>
            </a:prstGeom>
            <a:noFill/>
            <a:ln w="5715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652068"/>
              <a:ext cx="1507250" cy="1704924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187624" y="1916832"/>
              <a:ext cx="3851920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00B0F0"/>
                  </a:solidFill>
                  <a:latin typeface="Arial" charset="0"/>
                </a:rPr>
                <a:t>Roosevelt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00B0F0"/>
                  </a:solidFill>
                  <a:latin typeface="Arial" charset="0"/>
                </a:rPr>
                <a:t>Democrat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4283968" y="1916832"/>
              <a:ext cx="3672408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FF0000"/>
                  </a:solidFill>
                  <a:latin typeface="Arial" charset="0"/>
                </a:rPr>
                <a:t>Landon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0000"/>
                  </a:solidFill>
                  <a:latin typeface="Arial" charset="0"/>
                </a:rPr>
                <a:t>Republican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9" name="Rectangle 2"/>
            <p:cNvSpPr>
              <a:spLocks noChangeArrowheads="1"/>
            </p:cNvSpPr>
            <p:nvPr/>
          </p:nvSpPr>
          <p:spPr bwMode="auto">
            <a:xfrm>
              <a:off x="3384376" y="2132856"/>
              <a:ext cx="2627784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chemeClr val="bg1"/>
                  </a:solidFill>
                  <a:latin typeface="Arial" charset="0"/>
                </a:rPr>
                <a:t>VS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FF00"/>
                  </a:solidFill>
                  <a:latin typeface="Arial" charset="0"/>
                </a:rPr>
                <a:t>	</a:t>
              </a:r>
              <a:r>
                <a:rPr lang="en-GB" altLang="en-US" sz="2400">
                  <a:solidFill>
                    <a:schemeClr val="bg1"/>
                  </a:solidFill>
                  <a:latin typeface="Arial" charset="0"/>
                </a:rPr>
                <a:t>	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3500438"/>
            <a:ext cx="91440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b="0" i="1">
                <a:solidFill>
                  <a:schemeClr val="bg1"/>
                </a:solidFill>
                <a:latin typeface="Arial" charset="0"/>
              </a:rPr>
              <a:t>Literary Digest </a:t>
            </a: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undertook a massive pre-election poll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Sent out 10 million questionnaires to list of names obtained from phone books and car-registration lists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Predicted Republican landslide...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... actual result was biggest Democratic landslide in C20th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Why?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Are our samples from last slide also likely to be biased?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 Heights of all people in this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8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	 Lengths of fossils in one collector’s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Better ways to sample these populations?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Not going to talk any more in this course about need for non-biased (random)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samples…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..but 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it IS vitally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important.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Two branches/classes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statistics: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Descriptive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Numbers used to summarise samples (and hence hopefully populations)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e.g.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averages.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Inferential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Methods for drawing conclusions from samples or combinations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samples,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e.g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. ‘On basis of my samples, how likely is it that height and shoe size are related?’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[What do we mean by related here?]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stick to </a:t>
            </a:r>
            <a:r>
              <a:rPr lang="en-GB" altLang="en-US" sz="2800" u="sng" dirty="0">
                <a:solidFill>
                  <a:schemeClr val="bg1"/>
                </a:solidFill>
                <a:latin typeface="Arial" charset="0"/>
              </a:rPr>
              <a:t>descriptive statistics 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today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BRANCHES OF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49288"/>
            <a:ext cx="9144000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Averages = ‘measures of central tendency’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Several types exist. Most common: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Mean (technically arithmetic mean) – familiar (!)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Median: middle value when numbers ordered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[1,3,5,2,4,7,2,6,8,3,2,3,5]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2, 3, 3, 3, 4, 5, 5, 6, 7, 8</a:t>
            </a:r>
            <a:r>
              <a:rPr lang="en-GB" altLang="en-US" sz="2000" dirty="0" smtClean="0">
                <a:solidFill>
                  <a:srgbClr val="FFC000"/>
                </a:solidFill>
                <a:latin typeface="Arial" charset="0"/>
              </a:rPr>
              <a:t>]</a:t>
            </a: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13 numbers – median is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(index 6 in Python) = 3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3, 3, 3, 4, 5, 5, 6, 7, 8]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12 numbers – median is mean of 6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and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= 3.5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Mode: most common value – 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3 in </a:t>
            </a: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Advantages of median: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May be better for skewed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distributions.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Reduces effect of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outliers.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Don’t need to know values of end-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values.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 much more rarely used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AVERAGES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35523</TotalTime>
  <Words>1170</Words>
  <Application>Microsoft Macintosh PowerPoint</Application>
  <PresentationFormat>On-screen Show (4:3)</PresentationFormat>
  <Paragraphs>437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With Worms</dc:title>
  <dc:creator>Mark Sutton</dc:creator>
  <cp:lastModifiedBy>Gerard Gorman</cp:lastModifiedBy>
  <cp:revision>529</cp:revision>
  <cp:lastPrinted>2014-04-30T17:43:30Z</cp:lastPrinted>
  <dcterms:created xsi:type="dcterms:W3CDTF">2000-02-15T10:41:31Z</dcterms:created>
  <dcterms:modified xsi:type="dcterms:W3CDTF">2015-05-07T13:20:24Z</dcterms:modified>
</cp:coreProperties>
</file>