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Optimistic Display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9AA0A6"/>
          </p15:clr>
        </p15:guide>
        <p15:guide id="2" orient="horz" pos="216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Yvette liang"/>
  <p:cmAuthor clrIdx="1" id="1" initials="" lastIdx="5" name="Azam Jiva"/>
  <p:cmAuthor clrIdx="2" id="2" initials="" lastIdx="2" name="Herman Gorovodski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timisticDisplay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20T22:34:18.425">
    <p:pos x="6000" y="0"/>
    <p:text>I can quickly talk about this slide or slides 3 and 4 to lay the ground for us, and to avoid potential confusion/questions from the audience.</p:text>
  </p:cm>
  <p:cm authorId="1" idx="1" dt="2022-10-20T22:34:18.425">
    <p:pos x="6000" y="0"/>
    <p:text>👍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2-10-19T02:28:23.747">
    <p:pos x="414" y="455"/>
    <p:text>@giselltavarez@gmail.com Please update this section.
_Assigned to Gisell Tavarez_</p:text>
  </p:cm>
  <p:cm authorId="1" idx="3" dt="2022-10-20T05:21:39.399">
    <p:pos x="521" y="3295"/>
    <p:text>@@bertosanchez97@gmail.com can we make the background white? This would align with other slides. Thanks.
_Assigned to Gilberto Sanchez_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4" dt="2022-10-20T22:33:20.681">
    <p:pos x="414" y="455"/>
    <p:text>@yvette.x.liang@gmail.com please update this slide.
_Reassigned to Yvette liang_</p:text>
  </p:cm>
  <p:cm authorId="0" idx="2" dt="2022-10-20T13:44:24.378">
    <p:pos x="414" y="455"/>
    <p:text>how to change the color code of the result?</p:text>
  </p:cm>
  <p:cm authorId="1" idx="5" dt="2022-10-20T22:33:20.681">
    <p:pos x="414" y="455"/>
    <p:text>Can you please minmize the first bullet? It's going above the graph. Looking a bit odd compare to other slides.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1" dt="2022-10-20T04:59:27.413">
    <p:pos x="6000" y="0"/>
    <p:text>I will present this slide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2" dt="2022-10-20T14:38:10.874">
    <p:pos x="6000" y="0"/>
    <p:text>i will present this slide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Azam</a:t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f1e04cc72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6f1e04cc7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f1e04cc7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f1e04cc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f1e04cc72_1_4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f1e04cc72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01d34258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01d3425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Tools which will help us staying connected breaking physical barriers.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f1e04cc72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f1e04cc7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Yvette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f1e04cc72_1_4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f1e04cc72_1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Yvette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Yvette</a:t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f1e04cc7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6f1e04cc72_1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Giselle</a:t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German </a:t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_3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11338829" y="87287"/>
            <a:ext cx="7317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4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5.xml"/><Relationship Id="rId4" Type="http://schemas.openxmlformats.org/officeDocument/2006/relationships/image" Target="../media/image11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795600" y="1068400"/>
            <a:ext cx="10600800" cy="130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Sector Stock Selection Model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909100" y="2188625"/>
            <a:ext cx="11050200" cy="191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841">
              <a:latin typeface="Calibri"/>
              <a:ea typeface="Calibri"/>
              <a:cs typeface="Calibri"/>
              <a:sym typeface="Calibri"/>
            </a:endParaRPr>
          </a:p>
          <a:p>
            <a:pPr indent="-35308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7841">
                <a:latin typeface="Calibri"/>
                <a:ea typeface="Calibri"/>
                <a:cs typeface="Calibri"/>
                <a:sym typeface="Calibri"/>
              </a:rPr>
              <a:t>If you want to invest in or get exposure to the energy sector, should you invest in the largest/well known energy stocks or invest in a </a:t>
            </a:r>
            <a:r>
              <a:rPr lang="en-US" sz="7841">
                <a:latin typeface="Calibri"/>
                <a:ea typeface="Calibri"/>
                <a:cs typeface="Calibri"/>
                <a:sym typeface="Calibri"/>
              </a:rPr>
              <a:t>sector</a:t>
            </a:r>
            <a:r>
              <a:rPr lang="en-US" sz="7841">
                <a:latin typeface="Calibri"/>
                <a:ea typeface="Calibri"/>
                <a:cs typeface="Calibri"/>
                <a:sym typeface="Calibri"/>
              </a:rPr>
              <a:t> index ETF? </a:t>
            </a:r>
            <a:endParaRPr sz="784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841">
              <a:latin typeface="Calibri"/>
              <a:ea typeface="Calibri"/>
              <a:cs typeface="Calibri"/>
              <a:sym typeface="Calibri"/>
            </a:endParaRPr>
          </a:p>
          <a:p>
            <a:pPr indent="-35308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7841">
                <a:latin typeface="Calibri"/>
                <a:ea typeface="Calibri"/>
                <a:cs typeface="Calibri"/>
                <a:sym typeface="Calibri"/>
              </a:rPr>
              <a:t>Which one is the best long term investment?</a:t>
            </a:r>
            <a:endParaRPr sz="784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841">
              <a:latin typeface="Calibri"/>
              <a:ea typeface="Calibri"/>
              <a:cs typeface="Calibri"/>
              <a:sym typeface="Calibri"/>
            </a:endParaRPr>
          </a:p>
          <a:p>
            <a:pPr indent="-314986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9394"/>
              <a:buFont typeface="Calibri"/>
              <a:buChar char="●"/>
            </a:pPr>
            <a:r>
              <a:rPr lang="en-US" sz="7841">
                <a:latin typeface="Calibri"/>
                <a:ea typeface="Calibri"/>
                <a:cs typeface="Calibri"/>
                <a:sym typeface="Calibri"/>
              </a:rPr>
              <a:t>With the help of Python, we can help you make an investment decision.</a:t>
            </a:r>
            <a:endParaRPr sz="784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4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714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714"/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2137050" y="3817250"/>
            <a:ext cx="81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850" y="4262450"/>
            <a:ext cx="6654700" cy="2173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ctrTitle"/>
          </p:nvPr>
        </p:nvSpPr>
        <p:spPr>
          <a:xfrm>
            <a:off x="658368" y="722376"/>
            <a:ext cx="82935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Sortino Ratio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672" y="1773936"/>
            <a:ext cx="6748272" cy="337413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7507624" y="1759150"/>
            <a:ext cx="43806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Financial metric that measures harmful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volatility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“bad volatility” by using the standard deviation of negative portfolio returns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is called downside deviation (does not consider overall risk)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Similar to Sharpe Ratio but uses only downside deviation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SHEL has the lowest sortino ratio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 leading with 0.19 ratio.</a:t>
            </a:r>
            <a:r>
              <a:rPr lang="en-US" sz="160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350" y="5275725"/>
            <a:ext cx="5274226" cy="141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9225" y="5270038"/>
            <a:ext cx="1421127" cy="15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ctrTitle"/>
          </p:nvPr>
        </p:nvSpPr>
        <p:spPr>
          <a:xfrm>
            <a:off x="658368" y="722376"/>
            <a:ext cx="8293500" cy="850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Results &amp; Analysis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749808" y="1828800"/>
            <a:ext cx="9144000" cy="439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7211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60"/>
              <a:buFont typeface="Calibri"/>
              <a:buChar char="●"/>
            </a:pPr>
            <a:r>
              <a:rPr lang="en-US" sz="2260">
                <a:latin typeface="Calibri"/>
                <a:ea typeface="Calibri"/>
                <a:cs typeface="Calibri"/>
                <a:sym typeface="Calibri"/>
              </a:rPr>
              <a:t>Combined the 6 criteria into a single DataFrame</a:t>
            </a:r>
            <a:endParaRPr sz="226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260">
              <a:latin typeface="Calibri"/>
              <a:ea typeface="Calibri"/>
              <a:cs typeface="Calibri"/>
              <a:sym typeface="Calibri"/>
            </a:endParaRPr>
          </a:p>
          <a:p>
            <a:pPr indent="-37211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60"/>
              <a:buFont typeface="Calibri"/>
              <a:buChar char="●"/>
            </a:pPr>
            <a:r>
              <a:rPr lang="en-US" sz="2260">
                <a:latin typeface="Calibri"/>
                <a:ea typeface="Calibri"/>
                <a:cs typeface="Calibri"/>
                <a:sym typeface="Calibri"/>
              </a:rPr>
              <a:t>Calculated the 3 quartil</a:t>
            </a:r>
            <a:r>
              <a:rPr lang="en-US" sz="2260">
                <a:latin typeface="Calibri"/>
                <a:ea typeface="Calibri"/>
                <a:cs typeface="Calibri"/>
                <a:sym typeface="Calibri"/>
              </a:rPr>
              <a:t>e measurements</a:t>
            </a:r>
            <a:r>
              <a:rPr lang="en-US" sz="2260">
                <a:latin typeface="Calibri"/>
                <a:ea typeface="Calibri"/>
                <a:cs typeface="Calibri"/>
                <a:sym typeface="Calibri"/>
              </a:rPr>
              <a:t> for each performance criteria (25th, 50th, &amp; 75th percentiles)</a:t>
            </a:r>
            <a:endParaRPr sz="226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260">
              <a:latin typeface="Calibri"/>
              <a:ea typeface="Calibri"/>
              <a:cs typeface="Calibri"/>
              <a:sym typeface="Calibri"/>
            </a:endParaRPr>
          </a:p>
          <a:p>
            <a:pPr indent="-37211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60"/>
              <a:buFont typeface="Calibri"/>
              <a:buChar char="●"/>
            </a:pPr>
            <a:r>
              <a:rPr lang="en-US" sz="2260">
                <a:latin typeface="Calibri"/>
                <a:ea typeface="Calibri"/>
                <a:cs typeface="Calibri"/>
                <a:sym typeface="Calibri"/>
              </a:rPr>
              <a:t>Assigned 0, 1, 2, 3 points to each quartile accordingly </a:t>
            </a:r>
            <a:endParaRPr sz="226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260">
              <a:latin typeface="Calibri"/>
              <a:ea typeface="Calibri"/>
              <a:cs typeface="Calibri"/>
              <a:sym typeface="Calibri"/>
            </a:endParaRPr>
          </a:p>
          <a:p>
            <a:pPr indent="-37211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60"/>
              <a:buFont typeface="Calibri"/>
              <a:buChar char="●"/>
            </a:pPr>
            <a:r>
              <a:rPr lang="en-US" sz="2260">
                <a:latin typeface="Calibri"/>
                <a:ea typeface="Calibri"/>
                <a:cs typeface="Calibri"/>
                <a:sym typeface="Calibri"/>
              </a:rPr>
              <a:t>Tallied points to the </a:t>
            </a:r>
            <a:r>
              <a:rPr lang="en-US" sz="2260">
                <a:latin typeface="Calibri"/>
                <a:ea typeface="Calibri"/>
                <a:cs typeface="Calibri"/>
                <a:sym typeface="Calibri"/>
              </a:rPr>
              <a:t>corresponding</a:t>
            </a:r>
            <a:r>
              <a:rPr lang="en-US" sz="2260">
                <a:latin typeface="Calibri"/>
                <a:ea typeface="Calibri"/>
                <a:cs typeface="Calibri"/>
                <a:sym typeface="Calibri"/>
              </a:rPr>
              <a:t> stock depending on which </a:t>
            </a:r>
            <a:r>
              <a:rPr lang="en-US" sz="2260">
                <a:latin typeface="Calibri"/>
                <a:ea typeface="Calibri"/>
                <a:cs typeface="Calibri"/>
                <a:sym typeface="Calibri"/>
              </a:rPr>
              <a:t>quartile</a:t>
            </a:r>
            <a:r>
              <a:rPr lang="en-US" sz="2260">
                <a:latin typeface="Calibri"/>
                <a:ea typeface="Calibri"/>
                <a:cs typeface="Calibri"/>
                <a:sym typeface="Calibri"/>
              </a:rPr>
              <a:t> their data/measurement fell into for the </a:t>
            </a:r>
            <a:r>
              <a:rPr lang="en-US" sz="2260">
                <a:latin typeface="Calibri"/>
                <a:ea typeface="Calibri"/>
                <a:cs typeface="Calibri"/>
                <a:sym typeface="Calibri"/>
              </a:rPr>
              <a:t>specific</a:t>
            </a:r>
            <a:r>
              <a:rPr lang="en-US" sz="2260">
                <a:latin typeface="Calibri"/>
                <a:ea typeface="Calibri"/>
                <a:cs typeface="Calibri"/>
                <a:sym typeface="Calibri"/>
              </a:rPr>
              <a:t> criteria</a:t>
            </a:r>
            <a:endParaRPr sz="226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US" sz="226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60">
              <a:latin typeface="Calibri"/>
              <a:ea typeface="Calibri"/>
              <a:cs typeface="Calibri"/>
              <a:sym typeface="Calibri"/>
            </a:endParaRPr>
          </a:p>
          <a:p>
            <a:pPr indent="-372110" lvl="0" marL="45720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SzPts val="2260"/>
              <a:buFont typeface="Calibri"/>
              <a:buChar char="●"/>
            </a:pPr>
            <a:r>
              <a:rPr lang="en-US" sz="2260">
                <a:latin typeface="Calibri"/>
                <a:ea typeface="Calibri"/>
                <a:cs typeface="Calibri"/>
                <a:sym typeface="Calibri"/>
              </a:rPr>
              <a:t>Selected the stock with the most points - COP</a:t>
            </a:r>
            <a:endParaRPr sz="226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ctrTitle"/>
          </p:nvPr>
        </p:nvSpPr>
        <p:spPr>
          <a:xfrm>
            <a:off x="658368" y="722376"/>
            <a:ext cx="8293500" cy="850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Results and Analysis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325" y="4068475"/>
            <a:ext cx="7354275" cy="169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137" y="1763150"/>
            <a:ext cx="7387551" cy="184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84780" y="2558498"/>
            <a:ext cx="2250375" cy="22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ctrTitle"/>
          </p:nvPr>
        </p:nvSpPr>
        <p:spPr>
          <a:xfrm>
            <a:off x="658368" y="722376"/>
            <a:ext cx="82935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7142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Conclusion (Looking Ahead)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>
            <p:ph idx="1" type="subTitle"/>
          </p:nvPr>
        </p:nvSpPr>
        <p:spPr>
          <a:xfrm>
            <a:off x="1670125" y="35436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1792425" y="2123650"/>
            <a:ext cx="78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749808" y="1828800"/>
            <a:ext cx="85131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Model can be used for any Sector ETF to help select a specific </a:t>
            </a: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stock</a:t>
            </a: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the sector or the chosen ETF, based on the metrics we used to make educated investment decisions. 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Coding Model can be expanded to a Command Line Interface which would be able to analyze any other ETF and its stock holdings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Investment Model that can help a retail investor make portfolio decisions based on financial metrics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possible framework for a Robo Advisor App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ctrTitle"/>
          </p:nvPr>
        </p:nvSpPr>
        <p:spPr>
          <a:xfrm>
            <a:off x="709792" y="2869788"/>
            <a:ext cx="10962900" cy="1118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9"/>
          <p:cNvGrpSpPr/>
          <p:nvPr/>
        </p:nvGrpSpPr>
        <p:grpSpPr>
          <a:xfrm>
            <a:off x="658368" y="722376"/>
            <a:ext cx="8256194" cy="826891"/>
            <a:chOff x="493788" y="852699"/>
            <a:chExt cx="6192300" cy="620184"/>
          </a:xfrm>
        </p:grpSpPr>
        <p:sp>
          <p:nvSpPr>
            <p:cNvPr id="208" name="Google Shape;208;p29"/>
            <p:cNvSpPr/>
            <p:nvPr/>
          </p:nvSpPr>
          <p:spPr>
            <a:xfrm>
              <a:off x="493788" y="852699"/>
              <a:ext cx="6192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5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Contributors </a:t>
              </a:r>
              <a:endParaRPr i="0" sz="5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9" name="Google Shape;209;p29"/>
            <p:cNvCxnSpPr/>
            <p:nvPr/>
          </p:nvCxnSpPr>
          <p:spPr>
            <a:xfrm>
              <a:off x="594909" y="1472883"/>
              <a:ext cx="2657100" cy="0"/>
            </a:xfrm>
            <a:prstGeom prst="straightConnector1">
              <a:avLst/>
            </a:prstGeom>
            <a:noFill/>
            <a:ln cap="flat" cmpd="sng" w="12700">
              <a:solidFill>
                <a:srgbClr val="B6DDD7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0" name="Google Shape;210;p29"/>
          <p:cNvSpPr txBox="1"/>
          <p:nvPr/>
        </p:nvSpPr>
        <p:spPr>
          <a:xfrm>
            <a:off x="3153023" y="2855459"/>
            <a:ext cx="129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latin typeface="Optimistic Display"/>
                <a:ea typeface="Optimistic Display"/>
                <a:cs typeface="Optimistic Display"/>
                <a:sym typeface="Optimistic Display"/>
              </a:rPr>
              <a:t> 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2"/>
              </a:solidFill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925251" y="4500317"/>
            <a:ext cx="129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EFEFEF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Gisell </a:t>
            </a:r>
            <a:endParaRPr sz="2000">
              <a:solidFill>
                <a:srgbClr val="EFEFEF"/>
              </a:solidFill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EFEFEF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Tavarez</a:t>
            </a:r>
            <a:endParaRPr sz="2000">
              <a:solidFill>
                <a:srgbClr val="EFEFEF"/>
              </a:solidFill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168538" y="4517773"/>
            <a:ext cx="1394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2"/>
                </a:solidFill>
                <a:latin typeface="Optimistic Display"/>
                <a:ea typeface="Optimistic Display"/>
                <a:cs typeface="Optimistic Display"/>
                <a:sym typeface="Optimistic Display"/>
              </a:rPr>
              <a:t> </a:t>
            </a:r>
            <a:r>
              <a:rPr b="1" i="0" lang="en-US" sz="1600" u="none" cap="none" strike="noStrike">
                <a:solidFill>
                  <a:schemeClr val="dk2"/>
                </a:solidFill>
                <a:latin typeface="Optimistic Display"/>
                <a:ea typeface="Optimistic Display"/>
                <a:cs typeface="Optimistic Display"/>
                <a:sym typeface="Optimistic Display"/>
              </a:rPr>
              <a:t>  </a:t>
            </a:r>
            <a:r>
              <a:rPr b="1" i="0" lang="en-US" sz="1600" u="none" cap="none" strike="noStrike">
                <a:solidFill>
                  <a:schemeClr val="dk2"/>
                </a:solidFill>
              </a:rPr>
              <a:t> </a:t>
            </a: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Azam </a:t>
            </a:r>
            <a:endParaRPr sz="2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 Jiva</a:t>
            </a:r>
            <a:endParaRPr sz="2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EFEFEF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9971347" y="4500317"/>
            <a:ext cx="129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EFEFEF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Yvette</a:t>
            </a:r>
            <a:endParaRPr sz="2000">
              <a:solidFill>
                <a:srgbClr val="EFEFEF"/>
              </a:solidFill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EFEFEF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Liang</a:t>
            </a:r>
            <a:endParaRPr sz="2000">
              <a:solidFill>
                <a:srgbClr val="EFEFEF"/>
              </a:solidFill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00275" y="4529025"/>
            <a:ext cx="1675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EFEFEF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Herman</a:t>
            </a:r>
            <a:endParaRPr sz="2000">
              <a:solidFill>
                <a:srgbClr val="EFEFEF"/>
              </a:solidFill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EFEFEF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Gorovodskiy</a:t>
            </a:r>
            <a:endParaRPr sz="2000">
              <a:solidFill>
                <a:srgbClr val="EFEFEF"/>
              </a:solidFill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2"/>
              </a:solidFill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 b="16415" l="0" r="0" t="16415"/>
          <a:stretch/>
        </p:blipFill>
        <p:spPr>
          <a:xfrm>
            <a:off x="658349" y="2743194"/>
            <a:ext cx="1292700" cy="1371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3">
            <a:alphaModFix/>
          </a:blip>
          <a:srcRect b="16415" l="0" r="0" t="16415"/>
          <a:stretch/>
        </p:blipFill>
        <p:spPr>
          <a:xfrm>
            <a:off x="7542150" y="2743194"/>
            <a:ext cx="1292700" cy="1371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 rotWithShape="1">
          <a:blip r:embed="rId3">
            <a:alphaModFix/>
          </a:blip>
          <a:srcRect b="16415" l="0" r="0" t="16415"/>
          <a:stretch/>
        </p:blipFill>
        <p:spPr>
          <a:xfrm>
            <a:off x="2971800" y="2743192"/>
            <a:ext cx="1300500" cy="1371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 b="18577" l="0" r="0" t="18577"/>
          <a:stretch/>
        </p:blipFill>
        <p:spPr>
          <a:xfrm>
            <a:off x="9829800" y="2743203"/>
            <a:ext cx="1289400" cy="1371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800" y="2743203"/>
            <a:ext cx="1289400" cy="1371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0" name="Google Shape;220;p29"/>
          <p:cNvSpPr txBox="1"/>
          <p:nvPr/>
        </p:nvSpPr>
        <p:spPr>
          <a:xfrm>
            <a:off x="7620957" y="4529013"/>
            <a:ext cx="1292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EFEFEF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Gilberto</a:t>
            </a:r>
            <a:endParaRPr sz="2000">
              <a:solidFill>
                <a:srgbClr val="EFEFEF"/>
              </a:solidFill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EFEFEF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Sanchez</a:t>
            </a:r>
            <a:endParaRPr sz="2000">
              <a:solidFill>
                <a:srgbClr val="EFEFEF"/>
              </a:solidFill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2"/>
              </a:solidFill>
              <a:highlight>
                <a:schemeClr val="accent6"/>
              </a:highlight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ctrTitle"/>
          </p:nvPr>
        </p:nvSpPr>
        <p:spPr>
          <a:xfrm>
            <a:off x="658368" y="721769"/>
            <a:ext cx="9144000" cy="1147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748800" y="2269875"/>
            <a:ext cx="9919200" cy="4017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121900" lIns="121900" spcFirstLastPara="1" rIns="121900" wrap="square" tIns="121900">
            <a:normAutofit fontScale="85000" lnSpcReduction="20000"/>
          </a:bodyPr>
          <a:lstStyle/>
          <a:p>
            <a:pPr indent="-389474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980">
                <a:latin typeface="Calibri"/>
                <a:ea typeface="Calibri"/>
                <a:cs typeface="Calibri"/>
                <a:sym typeface="Calibri"/>
              </a:rPr>
              <a:t>Analyzed energy sector to figure out whether it made more sense to invest in IXC or one of the stocks within the ETF(Monthly Performance)</a:t>
            </a:r>
            <a:endParaRPr sz="298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80">
              <a:latin typeface="Calibri"/>
              <a:ea typeface="Calibri"/>
              <a:cs typeface="Calibri"/>
              <a:sym typeface="Calibri"/>
            </a:endParaRPr>
          </a:p>
          <a:p>
            <a:pPr indent="-389474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980">
                <a:latin typeface="Calibri"/>
                <a:ea typeface="Calibri"/>
                <a:cs typeface="Calibri"/>
                <a:sym typeface="Calibri"/>
              </a:rPr>
              <a:t>Solved a number of mathematical formulas to measure stock performance over 5 years (Sharpe Ratio, Sortino Ratio, Alpha, Beta, etc)</a:t>
            </a:r>
            <a:endParaRPr sz="298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80">
              <a:latin typeface="Calibri"/>
              <a:ea typeface="Calibri"/>
              <a:cs typeface="Calibri"/>
              <a:sym typeface="Calibri"/>
            </a:endParaRPr>
          </a:p>
          <a:p>
            <a:pPr indent="-389474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980">
                <a:latin typeface="Calibri"/>
                <a:ea typeface="Calibri"/>
                <a:cs typeface="Calibri"/>
                <a:sym typeface="Calibri"/>
              </a:rPr>
              <a:t>Created visuals to show </a:t>
            </a:r>
            <a:r>
              <a:rPr lang="en-US" sz="2980">
                <a:latin typeface="Calibri"/>
                <a:ea typeface="Calibri"/>
                <a:cs typeface="Calibri"/>
                <a:sym typeface="Calibri"/>
              </a:rPr>
              <a:t>findings</a:t>
            </a:r>
            <a:endParaRPr sz="298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80">
              <a:latin typeface="Calibri"/>
              <a:ea typeface="Calibri"/>
              <a:cs typeface="Calibri"/>
              <a:sym typeface="Calibri"/>
            </a:endParaRPr>
          </a:p>
          <a:p>
            <a:pPr indent="-389474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980">
                <a:latin typeface="Calibri"/>
                <a:ea typeface="Calibri"/>
                <a:cs typeface="Calibri"/>
                <a:sym typeface="Calibri"/>
              </a:rPr>
              <a:t>Used summary statistics to compare how many times a stock outperformed IXC and which stock performed better than others</a:t>
            </a:r>
            <a:endParaRPr sz="298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672" y="1773936"/>
            <a:ext cx="6748272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7510679" y="1776500"/>
            <a:ext cx="37992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are using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IXC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ETF as it tracks  the investment results of the index composed of global equities in the energy sector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gives a good picture of how the energy sector performe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4 holdings are 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XOM, CVX, SHEL, and COP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These 4 stocks comprise over 40% of the ETF’s holdings.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58376" y="646175"/>
            <a:ext cx="9019800" cy="18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the Investing Universe</a:t>
            </a:r>
            <a:endParaRPr sz="5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ctrTitle"/>
          </p:nvPr>
        </p:nvSpPr>
        <p:spPr>
          <a:xfrm>
            <a:off x="658368" y="724797"/>
            <a:ext cx="82959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Performance Criteria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28870" y="1683027"/>
            <a:ext cx="10270500" cy="46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compared monthly Cumulative Returns and Excess Return (alpha) against the IXC for the past 5 years</a:t>
            </a:r>
            <a:endParaRPr sz="17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calculated how frequently the 4 stocks outperformed the index ETF over the past 5 years</a:t>
            </a:r>
            <a:endParaRPr sz="17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used Beta to measure risk of the 4 stocks against the index ETF</a:t>
            </a:r>
            <a:endParaRPr sz="17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compared the Sharpe Ratios to measure performance of the 4 stocks and the ETF</a:t>
            </a:r>
            <a:endParaRPr sz="17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Given how volatile the energy sector is, we used Sortino Ratio to demonstrate stock performance 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used the data to compute the top </a:t>
            </a: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performing</a:t>
            </a: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stock of the 4 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ctrTitle"/>
          </p:nvPr>
        </p:nvSpPr>
        <p:spPr>
          <a:xfrm>
            <a:off x="658368" y="722376"/>
            <a:ext cx="8293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Stock/ETF performance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672" y="1775800"/>
            <a:ext cx="6746926" cy="33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7626700" y="1741250"/>
            <a:ext cx="3935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umulative Returns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of Each Stock and ETF over the 5 year period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used Python Code to create a Data Frame of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Cumulative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eturns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for each stock and the ETF and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compared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their performance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Data showed that COP, XOM, and CVX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outperformed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ETF(IXC)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SHEL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underperformed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700" y="5231175"/>
            <a:ext cx="6695850" cy="13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>
            <a:off x="658368" y="640080"/>
            <a:ext cx="8293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7142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Alpha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7431450" y="1631800"/>
            <a:ext cx="45240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Calibri"/>
              <a:buChar char="●"/>
            </a:pPr>
            <a:r>
              <a:rPr lang="en-US" sz="15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Measures the returns of an investment in           comparison to the market index or some other  benchmark returns</a:t>
            </a:r>
            <a:endParaRPr sz="15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Calibri"/>
              <a:buChar char="●"/>
            </a:pPr>
            <a:r>
              <a:rPr lang="en-US" sz="15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IXC ETF returns as our benchmark to evaluate the performance of each stock against it</a:t>
            </a:r>
            <a:endParaRPr sz="15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Calibri"/>
              <a:buChar char="●"/>
            </a:pPr>
            <a:r>
              <a:rPr lang="en-US" sz="15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our calculations, we determined COP, CVX &amp; XOM had positive alphas which meant that over the last 5 years they outperformed the IXC returns</a:t>
            </a:r>
            <a:endParaRPr sz="15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Calibri"/>
              <a:buChar char="●"/>
            </a:pPr>
            <a:r>
              <a:rPr lang="en-US" sz="15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SHEL had a negative alpha, which means that it was outperformed by the benchmark(IXC).</a:t>
            </a:r>
            <a:endParaRPr sz="15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304" y="5230368"/>
            <a:ext cx="52496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672" y="1773936"/>
            <a:ext cx="6748272" cy="337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14200" y="5319100"/>
            <a:ext cx="1390025" cy="14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ctrTitle"/>
          </p:nvPr>
        </p:nvSpPr>
        <p:spPr>
          <a:xfrm>
            <a:off x="658368" y="722376"/>
            <a:ext cx="8293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7142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Outperformance Percentage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714"/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7479075" y="1767600"/>
            <a:ext cx="44706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Calculated the number of times (how many        months) that each stock returns were greater than IXC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Divided the </a:t>
            </a: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of times each stock outperformed IXC by the number of accountable months to get a performance percentage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 outperfo</a:t>
            </a: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 IXC 35 times, SHEL 26 times, etc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 is the most attractive based on this criteria.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687175" y="5310275"/>
            <a:ext cx="4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29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3315900" y="5310275"/>
            <a:ext cx="5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32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4842625" y="5310275"/>
            <a:ext cx="49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b="1" lang="en-U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377450" y="5310275"/>
            <a:ext cx="5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35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672" y="1773936"/>
            <a:ext cx="6748272" cy="337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1825" y="5036025"/>
            <a:ext cx="2033075" cy="17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658368" y="722376"/>
            <a:ext cx="82935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7142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Risk/Volatility -Beta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714"/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672" y="1773936"/>
            <a:ext cx="6748273" cy="33741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7552950" y="1176975"/>
            <a:ext cx="4639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Beta - measures the volatility of a stock in comparison to a benchmark/index - we used the IXC as the benchmark to enable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stocks.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Calculated Variance of each stock and ETF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Calculated Covariance of each stock against the ETF returns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Calculated Beta of each stock and visualized the results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SHEL has the lowest Beta against IXC with 0.769 %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5675" y="5300475"/>
            <a:ext cx="3553124" cy="14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51875" y="5262713"/>
            <a:ext cx="1583500" cy="15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ctrTitle"/>
          </p:nvPr>
        </p:nvSpPr>
        <p:spPr>
          <a:xfrm>
            <a:off x="658368" y="722376"/>
            <a:ext cx="82935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7142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Sharpe Ratio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714"/>
              <a:buNone/>
            </a:pPr>
            <a:r>
              <a:t/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672" y="1773936"/>
            <a:ext cx="6748271" cy="3374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7072325" y="1909325"/>
            <a:ext cx="46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2375" y="5415025"/>
            <a:ext cx="5346550" cy="12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7422425" y="1741100"/>
            <a:ext cx="4675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Sharpe Ratio - Measures excess returns </a:t>
            </a: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against</a:t>
            </a: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                      risk that someone assumes when investing in the asset. The higher the Sharpe Ratio the more attractive the asset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used </a:t>
            </a: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annualized</a:t>
            </a: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pct returns of each stock and the ETF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the Risk Free rate we took the </a:t>
            </a: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average</a:t>
            </a: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rate of a treasury bill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Divided the difference by the annualized returns’ standard deviation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Based on this measure or criteria, we can see that three stocks are more attractive than the ETF - COP, CVX, XOM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SHEL has a lower Sharpe Ratio than the ETF (IXC), thus it is less attractive than the ETF. 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7175" y="1949275"/>
            <a:ext cx="1485250" cy="1401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