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9fce4f2a5_3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b9fce4f2a5_3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9fce4f2a5_3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b9fce4f2a5_3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9fce4f2a5_3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b9fce4f2a5_3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b9fce4f2a5_3_1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9fce4f2a5_3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b9fce4f2a5_3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9fce4f2a5_3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b9fce4f2a5_3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9fce4f2a5_3_1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b9fce4f2a5_3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9fce4f2a5_3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b9fce4f2a5_3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b9fce4f2a5_3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b9fce4f2a5_3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9fce4f2a5_3_1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b9fce4f2a5_3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9fce4f2a5_3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b9fce4f2a5_3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9fce4f2a5_3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b9fce4f2a5_3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9fce4f2a5_1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find out </a:t>
            </a:r>
            <a:r>
              <a:rPr lang="en"/>
              <a:t>whether</a:t>
            </a:r>
            <a:r>
              <a:rPr lang="en"/>
              <a:t> the outperforming stock we picked within an index in our last project had price action influence from outside 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that we would work with major new outlets such as CNN and the Washington Post to create a model to analyze sentiment based on articles published within any time frame. So essentially we wanted the ML to give us an insight on </a:t>
            </a:r>
            <a:r>
              <a:rPr lang="en"/>
              <a:t>whether</a:t>
            </a:r>
            <a:r>
              <a:rPr lang="en"/>
              <a:t> an article was positive, negative or neutral when it covered or mentioned any stock we wanted.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ML library analyzes the headlines for sentiment, we wanted to pair it with a trading </a:t>
            </a:r>
            <a:r>
              <a:rPr lang="en"/>
              <a:t>algorithm</a:t>
            </a:r>
            <a:r>
              <a:rPr lang="en"/>
              <a:t> to give us buy and sell signals so we can profit off price action following the release of each article</a:t>
            </a:r>
            <a:endParaRPr/>
          </a:p>
        </p:txBody>
      </p:sp>
      <p:sp>
        <p:nvSpPr>
          <p:cNvPr id="152" name="Google Shape;152;g1b9fce4f2a5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9fce4f2a5_3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b9fce4f2a5_3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9fce4f2a5_3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selected the stock “ConoPhilips” based on the criteria we created in model in project 1 - wanted to add news impact on the returns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Sentiment - first we thought to focus on one news published for e.g., NY Times API (articles covered by NY times were not much) - then we learned </a:t>
            </a:r>
            <a:r>
              <a:rPr lang="en"/>
              <a:t>about Conocophillips has business around the world including australia and europe. So we choose a news aggregator API - News API.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then process the news through the NLTK (one of the famous library to generate sentiment score for social media and news articles.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172" name="Google Shape;172;g1b9fce4f2a5_3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9fce4f2a5_3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b9fce4f2a5_3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b9fce4f2a5_3_1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9fce4f2a5_3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b9fce4f2a5_3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9fce4f2a5_3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b9fce4f2a5_3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448965" y="3029865"/>
            <a:ext cx="8246070" cy="106893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48966" y="4098799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01670" y="281175"/>
            <a:ext cx="7940659" cy="1038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01670" y="1350110"/>
            <a:ext cx="7940660" cy="335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48964" y="433880"/>
            <a:ext cx="6871725" cy="91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600"/>
              <a:buFont typeface="Calibri"/>
              <a:buNone/>
              <a:defRPr sz="3600">
                <a:solidFill>
                  <a:srgbClr val="24406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48964" y="1350111"/>
            <a:ext cx="6871725" cy="33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48965" y="281175"/>
            <a:ext cx="8246070" cy="1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536877" y="164123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536877" y="2113635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3" type="body"/>
          </p:nvPr>
        </p:nvSpPr>
        <p:spPr>
          <a:xfrm>
            <a:off x="4572000" y="164123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4572000" y="2113635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0163" y="2236620"/>
            <a:ext cx="1463675" cy="487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601670" y="3335275"/>
            <a:ext cx="8246070" cy="106893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Project 2 - Sentiment Trading Model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ctrTitle"/>
          </p:nvPr>
        </p:nvSpPr>
        <p:spPr>
          <a:xfrm>
            <a:off x="143555" y="3029865"/>
            <a:ext cx="8551480" cy="106893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Approach -Correlating Sentiment to Returns</a:t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5030115" y="3946095"/>
            <a:ext cx="3359510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Pandas and NumPy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Examined correlation between the compound score and T+2 daily returns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hvplot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3341211" y="261653"/>
            <a:ext cx="5802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– Correlation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70" y="911472"/>
            <a:ext cx="7635250" cy="406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ctrTitle"/>
          </p:nvPr>
        </p:nvSpPr>
        <p:spPr>
          <a:xfrm>
            <a:off x="448965" y="3029865"/>
            <a:ext cx="8246070" cy="106893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/>
              <a:t>Approach - Backtesting using 2 years of data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5030115" y="3946095"/>
            <a:ext cx="3359510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Pandas and NumPy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Examined correlation between the compound score and T+2 daily returns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1212490" y="1960930"/>
            <a:ext cx="458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5965406" y="692075"/>
            <a:ext cx="26598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Backtesting</a:t>
            </a:r>
            <a:endParaRPr/>
          </a:p>
        </p:txBody>
      </p:sp>
      <p:sp>
        <p:nvSpPr>
          <p:cNvPr id="233" name="Google Shape;233;p38"/>
          <p:cNvSpPr txBox="1"/>
          <p:nvPr/>
        </p:nvSpPr>
        <p:spPr>
          <a:xfrm flipH="1">
            <a:off x="5652800" y="1685350"/>
            <a:ext cx="2972400" cy="263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Trade on Positive Sentiment - Positive Compound Score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Buy 100 shares at Close on day of News Content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Sell  100 shares at Close Next Day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Proceeds and % return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95455"/>
            <a:ext cx="5348000" cy="2128731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7500000" dist="171450">
              <a:srgbClr val="000000">
                <a:alpha val="50000"/>
              </a:srgbClr>
            </a:outerShdw>
          </a:effectLst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073725"/>
            <a:ext cx="5348000" cy="15375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/>
        </p:nvSpPr>
        <p:spPr>
          <a:xfrm>
            <a:off x="5523575" y="1407350"/>
            <a:ext cx="34332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Test </a:t>
            </a: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1"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25" y="1596900"/>
            <a:ext cx="4744374" cy="30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/>
        </p:nvSpPr>
        <p:spPr>
          <a:xfrm>
            <a:off x="5226200" y="2475050"/>
            <a:ext cx="3489300" cy="173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b="1" lang="en" sz="2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$2,107</a:t>
            </a: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Profit based on 100 share trades</a:t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b="1" lang="en" sz="2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30.8%</a:t>
            </a: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Cumulative</a:t>
            </a: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return</a:t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448964" y="433880"/>
            <a:ext cx="6871725" cy="91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6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Looking Ahead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448964" y="1350111"/>
            <a:ext cx="6871725" cy="33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1. Machine Learning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Utilize multiple libraries to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enhance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the NLP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Convert Sentiment Analysis model into a Command Line Interface that will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allow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users to pull any stock, with a start and end date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Correlation Score that is produced will help users determine whether they would want to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continue with trading the stock they have chosen.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Incorporate more data points. Perhaps use minute data.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2. Future Uses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/>
        </p:nvSpPr>
        <p:spPr>
          <a:xfrm>
            <a:off x="1670605" y="1696869"/>
            <a:ext cx="54324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 repo -  </a:t>
            </a:r>
            <a:r>
              <a:rPr b="1" lang="en" sz="1800">
                <a:solidFill>
                  <a:schemeClr val="lt1"/>
                </a:solidFill>
              </a:rPr>
              <a:t>https://github.com/ggorovod/Team_Project_2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Colab -  </a:t>
            </a:r>
            <a:r>
              <a:rPr b="1" lang="en" sz="1800">
                <a:solidFill>
                  <a:schemeClr val="lt1"/>
                </a:solidFill>
              </a:rPr>
              <a:t>https://colab.research.google.com/drive/1dcQS7QjgH5gPAV-BdCdqWn_2uhp2h5Qg#scrollTo=adgEnlgsgu_u</a:t>
            </a:r>
            <a:endParaRPr b="1" i="0" sz="18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2183550" y="3362650"/>
            <a:ext cx="5002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48964" y="433880"/>
            <a:ext cx="6871725" cy="91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600"/>
              <a:buFont typeface="Calibri"/>
              <a:buNone/>
            </a:pPr>
            <a:r>
              <a:rPr lang="en"/>
              <a:t>Team Members </a:t>
            </a:r>
            <a:r>
              <a:rPr lang="en" sz="2000"/>
              <a:t>(alphabetical order)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48964" y="1350111"/>
            <a:ext cx="6871725" cy="33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Azam Jiva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Gilberto Sanchez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Gisell Tavarez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Herman Gorovodskiy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Roberto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Yvette Liang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01670" y="281175"/>
            <a:ext cx="8093363" cy="1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01670" y="1350110"/>
            <a:ext cx="7940660" cy="335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76225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purpose of this project is to leverage machine learning, more specifically, natural language processing to generate a daily trade signal based on news sentiments. </a:t>
            </a:r>
            <a:endParaRPr/>
          </a:p>
          <a:p>
            <a:pPr indent="-276225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Once a strong positive trade signal is generated, our model will put in an automatic buy trade at end of day. </a:t>
            </a:r>
            <a:endParaRPr/>
          </a:p>
          <a:p>
            <a:pPr indent="-276225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 strong positive trade signal is referred to as a compound score.</a:t>
            </a:r>
            <a:endParaRPr/>
          </a:p>
          <a:p>
            <a:pPr indent="-276225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 To ensure the effectiveness of the model, we have layered in correlation analysis between daily historical compound score to its previous closing price and generated a total correlation score for stocks that we decided to trade. </a:t>
            </a:r>
            <a:endParaRPr/>
          </a:p>
          <a:p>
            <a:pPr indent="-276225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Our trading model has returned 30% cumulative return when back testing past 2 year’s historical data of COP (ConocoPhillips). </a:t>
            </a:r>
            <a:endParaRPr/>
          </a:p>
          <a:p>
            <a:pPr indent="-276225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We believe by feeding in more data points and continue enhancing this model, we will make the model more effective and achieve our trading target.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448965" y="172789"/>
            <a:ext cx="855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943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29"/>
          <p:cNvGrpSpPr/>
          <p:nvPr/>
        </p:nvGrpSpPr>
        <p:grpSpPr>
          <a:xfrm>
            <a:off x="265334" y="753034"/>
            <a:ext cx="3506114" cy="3919091"/>
            <a:chOff x="0" y="0"/>
            <a:chExt cx="3506114" cy="3919091"/>
          </a:xfrm>
        </p:grpSpPr>
        <p:sp>
          <p:nvSpPr>
            <p:cNvPr id="156" name="Google Shape;156;p29"/>
            <p:cNvSpPr/>
            <p:nvPr/>
          </p:nvSpPr>
          <p:spPr>
            <a:xfrm rot="-300000">
              <a:off x="12719" y="1641865"/>
              <a:ext cx="3480676" cy="443842"/>
            </a:xfrm>
            <a:prstGeom prst="mathMinus">
              <a:avLst>
                <a:gd fmla="val 23520" name="adj1"/>
              </a:avLst>
            </a:prstGeom>
            <a:solidFill>
              <a:srgbClr val="B1C0D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452015" y="186736"/>
              <a:ext cx="1051834" cy="149102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557977" y="0"/>
              <a:ext cx="1722484" cy="1565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9"/>
            <p:cNvSpPr txBox="1"/>
            <p:nvPr/>
          </p:nvSpPr>
          <p:spPr>
            <a:xfrm>
              <a:off x="1557977" y="0"/>
              <a:ext cx="1722484" cy="1565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1: Quantitative Model to Pick the best stock (we ranked stocks based on 5 important matrix  and selected COP among other energy stocks) </a:t>
              </a:r>
              <a:endParaRPr sz="1700"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2228671" y="2161990"/>
              <a:ext cx="1051800" cy="149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4992" y="2161992"/>
              <a:ext cx="2163805" cy="1565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9"/>
            <p:cNvSpPr txBox="1"/>
            <p:nvPr/>
          </p:nvSpPr>
          <p:spPr>
            <a:xfrm>
              <a:off x="4991" y="2161991"/>
              <a:ext cx="2163900" cy="17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000" lIns="64000" spcFirstLastPara="1" rIns="64000" wrap="square" tIns="6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2: Trading Model. How do we trade this best stock? We leveraged Machine Learning – Natural Language processing to generate trading signals based on news sentiment.  The machine learning assigned three values(Positive,Negative, Neutral)</a:t>
              </a:r>
              <a:endParaRPr sz="1700"/>
            </a:p>
          </p:txBody>
        </p:sp>
      </p:grpSp>
      <p:sp>
        <p:nvSpPr>
          <p:cNvPr id="163" name="Google Shape;163;p29"/>
          <p:cNvSpPr txBox="1"/>
          <p:nvPr/>
        </p:nvSpPr>
        <p:spPr>
          <a:xfrm>
            <a:off x="3961180" y="2878465"/>
            <a:ext cx="45810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" sz="1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b="0" i="0" lang="en" sz="1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600">
                <a:solidFill>
                  <a:schemeClr val="lt1"/>
                </a:solidFill>
              </a:rPr>
              <a:t>S</a:t>
            </a:r>
            <a:r>
              <a:rPr b="0" i="0" lang="en" sz="1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tock trading based on headline news sentiment analysis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" sz="1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 for development</a:t>
            </a:r>
            <a:r>
              <a:rPr b="0" i="0" lang="en" sz="1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600">
                <a:solidFill>
                  <a:schemeClr val="lt1"/>
                </a:solidFill>
              </a:rPr>
              <a:t>Create a new model to use as a tool to use in trading strategy </a:t>
            </a:r>
            <a:endParaRPr/>
          </a:p>
          <a:p>
            <a:pPr indent="-101600" lvl="0" marL="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" sz="1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r>
              <a:rPr b="0" i="0" lang="en" sz="1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Make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profitable trading model leveraging sentiment trading signals(BUY/SELL)</a:t>
            </a:r>
            <a:endParaRPr b="0" i="0" sz="16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/>
        </p:nvSpPr>
        <p:spPr>
          <a:xfrm>
            <a:off x="5182820" y="433880"/>
            <a:ext cx="351221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Techniques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754375" y="1261890"/>
            <a:ext cx="6413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Data Source</a:t>
            </a: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i="0" lang="en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News API for New a</a:t>
            </a:r>
            <a:r>
              <a:rPr lang="en">
                <a:solidFill>
                  <a:schemeClr val="lt1"/>
                </a:solidFill>
              </a:rPr>
              <a:t>rticles on selected stock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Yahoo Finance for stock historical p</a:t>
            </a:r>
            <a:r>
              <a:rPr lang="en">
                <a:solidFill>
                  <a:schemeClr val="lt1"/>
                </a:solidFill>
              </a:rPr>
              <a:t>rice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i="0" sz="14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Data Source Selection</a:t>
            </a: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Popular News API for news sentiment analysis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Yahoo Finance: Comprehensive historical trading related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Python Libraries used for collaborating,c</a:t>
            </a:r>
            <a:r>
              <a:rPr b="1" i="0" lang="en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ollection a</a:t>
            </a:r>
            <a:r>
              <a:rPr b="1" lang="en" sz="1800">
                <a:solidFill>
                  <a:schemeClr val="lt1"/>
                </a:solidFill>
              </a:rPr>
              <a:t>nd cleaning</a:t>
            </a:r>
            <a:r>
              <a:rPr b="1" i="0" lang="en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data, exploration, and </a:t>
            </a:r>
            <a:r>
              <a:rPr b="1" lang="en" sz="1800">
                <a:solidFill>
                  <a:schemeClr val="lt1"/>
                </a:solidFill>
              </a:rPr>
              <a:t>analyzation</a:t>
            </a:r>
            <a:r>
              <a:rPr b="1" i="0" lang="en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NLTK – Vader Library(</a:t>
            </a:r>
            <a:r>
              <a:rPr lang="en">
                <a:solidFill>
                  <a:schemeClr val="lt1"/>
                </a:solidFill>
              </a:rPr>
              <a:t>Machine Learning Python Natural Language toolkit)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Sentiment Intensity Analyzer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Vader Polarity Scores(-1,0,1)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Pandas and Numpy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Colab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1438725" y="1065675"/>
            <a:ext cx="80544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/>
              <a:t>Approach-Step 1: Stock Selection and Sentiment Analysis </a:t>
            </a:r>
            <a:endParaRPr/>
          </a:p>
        </p:txBody>
      </p:sp>
      <p:grpSp>
        <p:nvGrpSpPr>
          <p:cNvPr id="175" name="Google Shape;175;p31"/>
          <p:cNvGrpSpPr/>
          <p:nvPr/>
        </p:nvGrpSpPr>
        <p:grpSpPr>
          <a:xfrm>
            <a:off x="1438733" y="1678945"/>
            <a:ext cx="6266534" cy="2701596"/>
            <a:chOff x="837070" y="329570"/>
            <a:chExt cx="6266534" cy="2701596"/>
          </a:xfrm>
        </p:grpSpPr>
        <p:sp>
          <p:nvSpPr>
            <p:cNvPr id="176" name="Google Shape;176;p31"/>
            <p:cNvSpPr/>
            <p:nvPr/>
          </p:nvSpPr>
          <p:spPr>
            <a:xfrm>
              <a:off x="5188674" y="722894"/>
              <a:ext cx="1914930" cy="191528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5252256" y="786748"/>
              <a:ext cx="1787766" cy="17875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1"/>
            <p:cNvSpPr txBox="1"/>
            <p:nvPr/>
          </p:nvSpPr>
          <p:spPr>
            <a:xfrm>
              <a:off x="5507829" y="1042164"/>
              <a:ext cx="1276620" cy="1276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Sentiment Score- </a:t>
              </a:r>
              <a:r>
                <a:rPr lang="en" sz="21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="1" lang="en" sz="21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ompound score </a:t>
              </a: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 rot="2700000">
              <a:off x="3211845" y="725210"/>
              <a:ext cx="1910317" cy="1910317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3273120" y="786748"/>
              <a:ext cx="1787766" cy="17875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 txBox="1"/>
            <p:nvPr/>
          </p:nvSpPr>
          <p:spPr>
            <a:xfrm>
              <a:off x="3528694" y="1042164"/>
              <a:ext cx="1276620" cy="1276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Processing news via NLTK ML model</a:t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 rot="2700000">
              <a:off x="1232710" y="725210"/>
              <a:ext cx="1910317" cy="1910317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1293985" y="786748"/>
              <a:ext cx="1787766" cy="178757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1"/>
            <p:cNvSpPr txBox="1"/>
            <p:nvPr/>
          </p:nvSpPr>
          <p:spPr>
            <a:xfrm>
              <a:off x="1549559" y="1042164"/>
              <a:ext cx="1276620" cy="1276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News Piece (News API) 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9032"/>
            <a:ext cx="6264374" cy="33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3341211" y="261653"/>
            <a:ext cx="5802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– Sentiment Analysis 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6505325" y="1308425"/>
            <a:ext cx="2419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NewsAPI fetches articles that mention a selected stock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Fetches data from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credible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news sources such as CNN, Washington Post, New York Times, Fox News, etc.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pick start and end dates and you can sort articles based on popularity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" y="1402485"/>
            <a:ext cx="6042663" cy="35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3341211" y="261653"/>
            <a:ext cx="5802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– Sentiment Analysis </a:t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6222475" y="1282750"/>
            <a:ext cx="2608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Fetched data is converted into a dataframe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Vader NLTK runs through every article pulled to create a polarity score based on words in each article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Compound score is the final sentiment score. The closer it is to +1, the more positive the sentiment. The closer it is to -1 the more negative the overall sentiment is.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/>
        </p:nvSpPr>
        <p:spPr>
          <a:xfrm>
            <a:off x="3341211" y="261653"/>
            <a:ext cx="5802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– Sentiment Analysis 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9032"/>
            <a:ext cx="6044183" cy="356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6222475" y="1282750"/>
            <a:ext cx="2608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Mapping sentiments score to daily returns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Sentiment scores reflected the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movement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daily returns.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Trend: Returns were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news published during the period 12/20 - 1/21.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correlate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returns based on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news.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4"/>
          <p:cNvSpPr/>
          <p:nvPr/>
        </p:nvSpPr>
        <p:spPr>
          <a:xfrm rot="-1307867">
            <a:off x="622090" y="2139316"/>
            <a:ext cx="879806" cy="2123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