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314" r:id="rId3"/>
    <p:sldId id="288" r:id="rId4"/>
    <p:sldId id="260" r:id="rId5"/>
    <p:sldId id="258" r:id="rId6"/>
    <p:sldId id="259" r:id="rId7"/>
    <p:sldId id="262" r:id="rId8"/>
    <p:sldId id="261" r:id="rId9"/>
    <p:sldId id="257" r:id="rId10"/>
    <p:sldId id="266" r:id="rId11"/>
    <p:sldId id="269" r:id="rId12"/>
    <p:sldId id="270" r:id="rId13"/>
    <p:sldId id="273" r:id="rId14"/>
    <p:sldId id="274" r:id="rId15"/>
    <p:sldId id="275" r:id="rId16"/>
    <p:sldId id="276" r:id="rId17"/>
    <p:sldId id="281" r:id="rId18"/>
    <p:sldId id="277" r:id="rId19"/>
    <p:sldId id="278" r:id="rId20"/>
    <p:sldId id="280" r:id="rId21"/>
    <p:sldId id="271" r:id="rId22"/>
    <p:sldId id="263" r:id="rId23"/>
    <p:sldId id="264" r:id="rId24"/>
    <p:sldId id="283" r:id="rId25"/>
    <p:sldId id="272" r:id="rId26"/>
    <p:sldId id="284" r:id="rId27"/>
    <p:sldId id="285" r:id="rId28"/>
    <p:sldId id="286" r:id="rId29"/>
    <p:sldId id="324" r:id="rId30"/>
    <p:sldId id="323" r:id="rId31"/>
    <p:sldId id="287" r:id="rId32"/>
    <p:sldId id="325" r:id="rId33"/>
    <p:sldId id="327" r:id="rId34"/>
    <p:sldId id="326" r:id="rId35"/>
    <p:sldId id="289" r:id="rId36"/>
    <p:sldId id="290" r:id="rId37"/>
    <p:sldId id="291" r:id="rId38"/>
    <p:sldId id="293" r:id="rId39"/>
    <p:sldId id="295" r:id="rId40"/>
    <p:sldId id="308" r:id="rId41"/>
    <p:sldId id="296" r:id="rId42"/>
    <p:sldId id="309" r:id="rId43"/>
    <p:sldId id="297" r:id="rId44"/>
    <p:sldId id="298" r:id="rId45"/>
    <p:sldId id="299" r:id="rId46"/>
    <p:sldId id="265" r:id="rId47"/>
    <p:sldId id="300" r:id="rId48"/>
    <p:sldId id="301" r:id="rId49"/>
    <p:sldId id="268" r:id="rId50"/>
    <p:sldId id="310" r:id="rId51"/>
    <p:sldId id="302" r:id="rId52"/>
    <p:sldId id="305" r:id="rId53"/>
    <p:sldId id="303" r:id="rId54"/>
    <p:sldId id="306" r:id="rId55"/>
    <p:sldId id="304" r:id="rId56"/>
    <p:sldId id="307" r:id="rId57"/>
    <p:sldId id="312" r:id="rId58"/>
    <p:sldId id="294" r:id="rId59"/>
    <p:sldId id="311" r:id="rId60"/>
    <p:sldId id="313" r:id="rId61"/>
    <p:sldId id="315" r:id="rId62"/>
    <p:sldId id="316" r:id="rId63"/>
    <p:sldId id="317" r:id="rId64"/>
    <p:sldId id="318" r:id="rId65"/>
    <p:sldId id="320" r:id="rId66"/>
    <p:sldId id="328" r:id="rId67"/>
    <p:sldId id="329" r:id="rId68"/>
    <p:sldId id="322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ark" initials="k" lastIdx="1" clrIdx="0">
    <p:extLst>
      <p:ext uri="{19B8F6BF-5375-455C-9EA6-DF929625EA0E}">
        <p15:presenceInfo xmlns:p15="http://schemas.microsoft.com/office/powerpoint/2012/main" userId="k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44CD-BA32-4833-AED1-F40EC7FB743F}" type="datetimeFigureOut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F68D4-39A4-4224-B091-FD96E812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6AFF-E255-4C82-9E2D-F797B0D5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928D1-6245-48F4-9F52-83775F74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064-5F8F-4A27-8191-0955CEE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2B1-115A-4F61-B65B-92925480E652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9E41-D6B6-4A94-AB6B-320F97B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B8C6-D5DB-4887-80AC-0EDE3A36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6B1C-D927-41DB-A36A-1B6AB0F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173D7-2DAD-493D-BABF-CECE8CE5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5F715-7F93-46D0-B1BD-6616F0F6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AB0F-EB4D-4257-9E54-144851207604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496D-72C1-42E4-9E19-B083C10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3DAD4-7561-483A-B555-3F6FBCE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6F3B0-75D1-422A-88E5-C609E077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021CB-F725-4511-BCBE-D98A0C32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5DD7F-80B0-48D5-8D78-3D1668B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7941-A9B4-48B3-B05D-F760CD889C0F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4C6F7-1D9B-4E16-B169-F73CAC4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077CD-5B9B-451F-8769-472EF2D6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21E3-8837-4411-95EE-88ED96D6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6E6FD-F2DD-47DD-8FAD-907762D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D4A9-48A1-4D53-AB59-F7F4670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107-2CFF-4B89-9511-31356EA168D0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7A212-002E-4903-8883-914DAE7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27DB-E447-4819-BEB4-FF0F1D0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2038-2D67-4A40-940B-C818BEA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E2EF1-2F63-45CD-ADC9-7EF77A6D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4C87F-624E-45CD-97F5-9362E4F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DEB0-5263-4FA8-9F10-7801E48EE30A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B7CC9-E49D-4412-8AC9-48F82CD0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F576C-57CC-4623-AD1F-C677543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99A3-8DAA-496D-8BD1-AE05C68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926-5907-42C9-8689-DC2AF62D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E27E2-B0D7-4D0F-BDCB-FBF94282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2CAEA-2315-41C0-A559-D0BACBE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50EAE-9CFB-4700-AA99-770299A10C7F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AC32D-F435-40E8-AC6D-A632074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7EB93-534A-4FC8-AE0B-ECCC135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C5A3-14D2-427A-86D2-D703559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FDBF5-9805-43B1-9160-48DA8DD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1AE47-EAE9-442F-8A71-911CE25A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2D946-5942-4CA8-BA51-FEBA1C0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46554-FF54-4A9D-8EC6-60D7658C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24B99-D9B3-4C6D-8B89-35D32A5A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FDA4-E057-4707-B1B9-DF0F0277F7A8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6EE34-1C4A-44FE-8840-FC38DE2D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E8088-2C88-4B4C-B2FF-45E4AB9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BEBF-264C-422E-ADB8-A204E37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67733-5169-46D6-9EA3-A1958B00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2F7-FA39-4071-9CAA-8663A1A1DDE9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77411-4A15-4E68-AA84-C748C57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97BEB-2966-43F5-9225-72EFEEA2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9D975-C6E2-4A9E-A888-80121AA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E43D-D3D5-41FB-A607-D3DF502E696C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E0E8A-82C8-4C58-A0FD-18B5ECA1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27133-AF47-4358-A35B-65A2EEC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B4F1-87F7-455D-8C83-B9C38D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4C03-78E4-48D4-9763-1086026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D071-E7F1-4CE4-8FE6-FF570F74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3DF7D-CA7A-48E4-B502-62ED61DD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F3D1-7E6E-44E8-9222-406ED971FB95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A38DA-EF08-47FE-A68E-1EE037E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F75E0-0076-48E0-A44A-36B6B09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6A11E-EFA8-467A-A893-B155955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4880E-5532-4B71-AD0E-D0CD7AD2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C7401-8004-4BB6-8785-125A1B9B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9BB6-E216-48B9-8940-6A769A2D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AD49-6872-4BFE-B97D-A1451D310146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38818-6776-4BFF-B5A6-24C4AE78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067A2-E935-4680-9C77-66BC109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76B8-6E50-46E6-8D56-89D8441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31A52-7C28-46D9-B887-8CABC6AB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ADCE-7596-4159-887C-B7457DC7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F024-3050-44D3-B7A5-EFF59AEF70F6}" type="datetime1">
              <a:rPr lang="ko-KR" altLang="en-US" smtClean="0"/>
              <a:t>2020-08-09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8724-4156-4547-B553-FB6CD64F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0CF6-EA28-47C2-A1D4-09D81D5E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OW8m2YGtRg" TargetMode="External"/><Relationship Id="rId2" Type="http://schemas.openxmlformats.org/officeDocument/2006/relationships/hyperlink" Target="https://youtu.be/5Q14EjnOJZ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77.png"/><Relationship Id="rId4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77.png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4D3D-7891-44E9-B4D5-3CA8E5007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지능과</a:t>
            </a:r>
            <a:br>
              <a:rPr lang="en-US" altLang="ko-KR" dirty="0"/>
            </a:br>
            <a:r>
              <a:rPr lang="ko-KR" altLang="en-US" dirty="0"/>
              <a:t>데이터 사이언스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B326-4F89-4869-9913-3D8EDBA84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박 </a:t>
            </a:r>
            <a:r>
              <a:rPr lang="ko-KR" altLang="en-US" dirty="0"/>
              <a:t>경수</a:t>
            </a:r>
            <a:endParaRPr lang="en-US" altLang="ko-KR" dirty="0"/>
          </a:p>
          <a:p>
            <a:r>
              <a:rPr lang="ko-KR" altLang="en-US" dirty="0"/>
              <a:t>전주대학교 </a:t>
            </a:r>
            <a:r>
              <a:rPr lang="ko-KR" altLang="en-US" dirty="0" err="1"/>
              <a:t>게임콘텐츠학과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1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49D11-BFE1-4313-A716-7FF9DD8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자녀의 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651570"/>
                  </p:ext>
                </p:extLst>
              </p:nvPr>
            </p:nvGraphicFramePr>
            <p:xfrm>
              <a:off x="3382849" y="1600200"/>
              <a:ext cx="6615545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0.173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0.180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0.156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0.159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0.300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0.450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0.280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0.179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0.175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0.180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0.165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0.158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6651570"/>
                  </p:ext>
                </p:extLst>
              </p:nvPr>
            </p:nvGraphicFramePr>
            <p:xfrm>
              <a:off x="3382849" y="1600200"/>
              <a:ext cx="6615545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8333" r="-26059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8333" r="-29949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108333" r="-26059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108333" r="-29949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204918" r="-26059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204918" r="-29949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310000" r="-26059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310000" r="-29949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31" t="-410000" r="-26059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3807" t="-410000" r="-2994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510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510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510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/>
              <p:nvPr/>
            </p:nvSpPr>
            <p:spPr>
              <a:xfrm>
                <a:off x="5735781" y="4102762"/>
                <a:ext cx="5098474" cy="1590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아들의 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이라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⋅0.173+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⋅0.156+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⋅0.300=0.1806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0.0016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오차의 제곱의 합을 최소로 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81" y="4102762"/>
                <a:ext cx="5098474" cy="1590756"/>
              </a:xfrm>
              <a:prstGeom prst="rect">
                <a:avLst/>
              </a:prstGeom>
              <a:blipFill>
                <a:blip r:embed="rId3"/>
                <a:stretch>
                  <a:fillRect l="-1077" t="-1916" b="-4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8BAE161-F6D5-4BE5-836F-2CE6D854F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058" y="3550948"/>
            <a:ext cx="3107055" cy="311372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9A0E5-C1E8-430A-892E-F879E0E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2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0" dirty="0">
                    <a:latin typeface="Cambria Math" panose="02040503050406030204" pitchFamily="18" charset="0"/>
                  </a:rPr>
                  <a:t>은닉층이 없는 신경망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가중치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각 요소의 비중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바이어스</a:t>
                </a:r>
                <a:r>
                  <a:rPr lang="en-US" altLang="ko-KR" dirty="0"/>
                  <a:t>(bias, </a:t>
                </a:r>
                <a:r>
                  <a:rPr lang="ko-KR" altLang="en-US" dirty="0"/>
                  <a:t>편향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 err="1"/>
                  <a:t>상수항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 함수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비선형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미분가능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출력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4AE078-1FF0-40C3-97CE-388DE194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2EDB5A-1119-47B8-9DDA-05C771C7713E}"/>
              </a:ext>
            </a:extLst>
          </p:cNvPr>
          <p:cNvGrpSpPr/>
          <p:nvPr/>
        </p:nvGrpSpPr>
        <p:grpSpPr>
          <a:xfrm>
            <a:off x="5844022" y="1803885"/>
            <a:ext cx="5538440" cy="4246696"/>
            <a:chOff x="5844022" y="1803885"/>
            <a:chExt cx="5538440" cy="42466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4742A4-C7AA-44F0-8D3B-59C653E0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4022" y="1803885"/>
              <a:ext cx="3994785" cy="4029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BB9448-49F0-495F-8AD0-0AA75412C29C}"/>
                </a:ext>
              </a:extLst>
            </p:cNvPr>
            <p:cNvSpPr txBox="1"/>
            <p:nvPr/>
          </p:nvSpPr>
          <p:spPr>
            <a:xfrm>
              <a:off x="8201890" y="4428032"/>
              <a:ext cx="630286" cy="23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출력층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C8FF5C-ED7D-4015-B47B-592A7EA8F5F0}"/>
                </a:ext>
              </a:extLst>
            </p:cNvPr>
            <p:cNvSpPr txBox="1"/>
            <p:nvPr/>
          </p:nvSpPr>
          <p:spPr>
            <a:xfrm>
              <a:off x="6096000" y="5811219"/>
              <a:ext cx="630286" cy="239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입력층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/>
                <p:nvPr/>
              </p:nvSpPr>
              <p:spPr>
                <a:xfrm>
                  <a:off x="7478536" y="2129552"/>
                  <a:ext cx="2707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536" y="2129552"/>
                  <a:ext cx="270728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/>
                <p:nvPr/>
              </p:nvSpPr>
              <p:spPr>
                <a:xfrm>
                  <a:off x="9233412" y="4001294"/>
                  <a:ext cx="2149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412" y="4001294"/>
                  <a:ext cx="214905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279"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98D3-F04D-4481-9A59-FA165BE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FF89FF-BF08-4368-BF15-A3F7024439FE}"/>
              </a:ext>
            </a:extLst>
          </p:cNvPr>
          <p:cNvCxnSpPr>
            <a:cxnSpLocks/>
          </p:cNvCxnSpPr>
          <p:nvPr/>
        </p:nvCxnSpPr>
        <p:spPr>
          <a:xfrm flipV="1">
            <a:off x="8349673" y="2498884"/>
            <a:ext cx="0" cy="13257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55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6DB19-A332-4C42-A8CD-F9B57CA2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461A94-C551-496D-A57C-A37FAC163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시그모이드 함수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 err="1"/>
                  <a:t>쌍곡</a:t>
                </a:r>
                <a:r>
                  <a:rPr lang="ko-KR" altLang="en-US" dirty="0"/>
                  <a:t> 탄젠트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Rectifier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ReLU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461A94-C551-496D-A57C-A37FAC163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AEACD8F-A8B0-4E1E-B7F1-206FCB96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35" y="785575"/>
            <a:ext cx="3448526" cy="2581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788ED-7410-49C4-AA6D-7616407A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882" y="785575"/>
            <a:ext cx="3516630" cy="2581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CBE0CE-CBAF-4A3F-AFFC-DA0182480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973" y="3611562"/>
            <a:ext cx="3318510" cy="250745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F2A33-65F1-449E-9D56-FF2F0E85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9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아들의 키를 가장 잘 근사시키는 바이어스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오차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25233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925233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8333" r="-260596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8333" r="-29949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106557" r="-26059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106557" r="-29949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106557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106557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106557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210000" r="-26059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210000" r="-29949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2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2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2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310000" r="-26059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07" t="-310000" r="-29949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5102" t="-3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5102" t="-3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5102" t="-3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BFA2-6055-43ED-B94E-6103475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9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394C-3E21-469C-AE31-B1F552F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br>
              <a:rPr lang="en-US" altLang="ko-KR" dirty="0"/>
            </a:br>
            <a:r>
              <a:rPr lang="en-US" altLang="ko-KR" dirty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함수가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빨리 증가하는 방향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보기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ABBC0-3406-421C-857A-914D84D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5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</p:spPr>
            <p:txBody>
              <a:bodyPr/>
              <a:lstStyle/>
              <a:p>
                <a:r>
                  <a:rPr lang="ko-KR" altLang="en-US" b="0" dirty="0"/>
                  <a:t>그래디언트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=1.5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  <a:blipFill>
                <a:blip r:embed="rId2"/>
                <a:stretch>
                  <a:fillRect l="-1043" t="-2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04DC1E-B4E7-496D-B2F7-390354BE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57" y="2035907"/>
            <a:ext cx="6065669" cy="424265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47A331-45F2-4F73-9156-D8693E6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6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F471-4E34-4578-9688-31ADCA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br>
              <a:rPr lang="en-US" altLang="ko-KR" dirty="0"/>
            </a:br>
            <a:r>
              <a:rPr lang="en-US" altLang="ko-KR" dirty="0"/>
              <a:t>Gradient Descent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극소점</a:t>
                </a:r>
                <a:r>
                  <a:rPr lang="ko-KR" altLang="en-US" dirty="0"/>
                  <a:t> 찾기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임의의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점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작은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실수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변화가 큰 동안 다음을 반복</a:t>
                </a:r>
                <a:endParaRPr lang="en-US" altLang="ko-KR" dirty="0"/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sz="3200" dirty="0" err="1"/>
                  <a:t>학습률</a:t>
                </a:r>
                <a:r>
                  <a:rPr lang="ko-KR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3200" b="0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sz="2800" dirty="0"/>
                  <a:t>실험을 반복하여 적당한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값을 찾는다</a:t>
                </a:r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3200" dirty="0"/>
                  <a:t>의 초기값에</a:t>
                </a:r>
                <a:r>
                  <a:rPr lang="en-US" altLang="ko-KR" sz="3200" dirty="0"/>
                  <a:t> </a:t>
                </a:r>
                <a:r>
                  <a:rPr lang="ko-KR" altLang="en-US" sz="3200" dirty="0"/>
                  <a:t>따라 극소점이 다를 수도 있다</a:t>
                </a:r>
                <a:endParaRPr lang="en-US" altLang="ko-KR" sz="3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  <a:blipFill>
                <a:blip r:embed="rId2"/>
                <a:stretch>
                  <a:fillRect l="-1610" t="-980" r="-379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440F8CA-B4B5-457C-80CB-728CD3C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64" y="2666137"/>
            <a:ext cx="3989708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E8B9E-1E63-459F-9C5C-EC194F7C1129}"/>
              </a:ext>
            </a:extLst>
          </p:cNvPr>
          <p:cNvSpPr txBox="1"/>
          <p:nvPr/>
        </p:nvSpPr>
        <p:spPr>
          <a:xfrm>
            <a:off x="6520873" y="22352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등고선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E48690B-4CEC-4E1E-AB0C-0B928E51705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7169594" y="2394395"/>
            <a:ext cx="877576" cy="129785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62F9-9145-4C3A-89B0-338844B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3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0B1FE-6DE4-4545-B005-9D8E48EF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합성함수의 </a:t>
            </a:r>
            <a:r>
              <a:rPr lang="ko-KR" altLang="en-US" dirty="0" err="1"/>
              <a:t>그래디언트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39CDE3-8EE1-4450-BC47-A53A0F184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두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합성 함수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야코비</a:t>
                </a:r>
                <a:r>
                  <a:rPr lang="ko-KR" altLang="en-US" dirty="0"/>
                  <a:t> 행렬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 err="1"/>
                  <a:t>그래디언트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열벡터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639CDE3-8EE1-4450-BC47-A53A0F184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A6AA5-6B61-4815-AEC3-89A166CE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4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근사값</a:t>
                </a:r>
                <a:br>
                  <a:rPr lang="en-US" altLang="ko-KR" dirty="0"/>
                </a:br>
                <a:r>
                  <a:rPr lang="en-US" altLang="ko-KR" dirty="0"/>
                  <a:t>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오차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미분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br>
                  <a:rPr lang="en-US" altLang="ko-KR" b="0" dirty="0">
                    <a:latin typeface="Cambria Math" panose="02040503050406030204" pitchFamily="18" charset="0"/>
                  </a:rPr>
                </a:br>
                <a:r>
                  <a:rPr lang="en-US" altLang="ko-KR" b="0" dirty="0">
                    <a:latin typeface="Cambria Math" panose="02040503050406030204" pitchFamily="18" charset="0"/>
                  </a:rPr>
                  <a:t>				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9675ED-2245-46B2-BDB8-F878DACFC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089514"/>
                  </p:ext>
                </p:extLst>
              </p:nvPr>
            </p:nvGraphicFramePr>
            <p:xfrm>
              <a:off x="4269541" y="681037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9675ED-2245-46B2-BDB8-F878DACFC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9089514"/>
                  </p:ext>
                </p:extLst>
              </p:nvPr>
            </p:nvGraphicFramePr>
            <p:xfrm>
              <a:off x="4269541" y="681037"/>
              <a:ext cx="6615545" cy="1463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8333" r="-2602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8333" r="-3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8333" r="-2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8333" r="-10102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8333" r="-1020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106557" r="-26026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106557" r="-3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106557" r="-2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106557" r="-10102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106557" r="-102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210000" r="-26026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210000" r="-3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210000" r="-2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210000" r="-10102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210000" r="-102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1" t="-310000" r="-26026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4592" t="-310000" r="-3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310000" r="-2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310000" r="-10102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310000" r="-102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6E8C8-8F49-47F0-B55F-EF2D0CF8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3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99C5B-91AE-4B56-93AD-14C77FE73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0" dirty="0"/>
                  <a:t>		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 dirty="0">
                                                  <a:latin typeface="Cambria Math" panose="02040503050406030204" pitchFamily="18" charset="0"/>
                                                </a:rPr>
                                                <m:t>𝑗𝑖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+∑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+∑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+∑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 dirty="0"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99C5B-91AE-4B56-93AD-14C77FE73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68C2CE-B7DF-4F71-9E85-46AC221A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9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지능이란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자연 지능 </a:t>
            </a:r>
            <a:r>
              <a:rPr lang="en-US" altLang="ko-KR" dirty="0"/>
              <a:t>/ </a:t>
            </a:r>
            <a:r>
              <a:rPr lang="ko-KR" altLang="en-US" dirty="0"/>
              <a:t>인공 지능</a:t>
            </a:r>
            <a:endParaRPr lang="en-US" altLang="ko-KR" dirty="0"/>
          </a:p>
          <a:p>
            <a:r>
              <a:rPr lang="ko-KR" altLang="en-US" dirty="0"/>
              <a:t>인공 지능</a:t>
            </a:r>
            <a:endParaRPr lang="en-US" altLang="ko-KR" dirty="0"/>
          </a:p>
          <a:p>
            <a:pPr lvl="1"/>
            <a:r>
              <a:rPr lang="ko-KR" altLang="en-US" dirty="0"/>
              <a:t>지능을 구현한 컴퓨터 시스템</a:t>
            </a:r>
            <a:endParaRPr lang="en-US" altLang="ko-KR" dirty="0"/>
          </a:p>
          <a:p>
            <a:pPr lvl="1"/>
            <a:r>
              <a:rPr lang="ko-KR" altLang="en-US" dirty="0"/>
              <a:t>논리 기반 시스템 </a:t>
            </a:r>
            <a:r>
              <a:rPr lang="en-US" altLang="ko-KR" dirty="0"/>
              <a:t>/ </a:t>
            </a:r>
            <a:r>
              <a:rPr lang="ko-KR" altLang="en-US" dirty="0"/>
              <a:t>경험</a:t>
            </a:r>
            <a:r>
              <a:rPr lang="en-US" altLang="ko-KR" dirty="0"/>
              <a:t>(</a:t>
            </a:r>
            <a:r>
              <a:rPr lang="ko-KR" altLang="en-US" dirty="0"/>
              <a:t>자료</a:t>
            </a:r>
            <a:r>
              <a:rPr lang="en-US" altLang="ko-KR" dirty="0"/>
              <a:t>)</a:t>
            </a:r>
            <a:r>
              <a:rPr lang="ko-KR" altLang="en-US" dirty="0"/>
              <a:t> 기반 시스템</a:t>
            </a:r>
            <a:endParaRPr lang="en-US" altLang="ko-KR" dirty="0"/>
          </a:p>
          <a:p>
            <a:r>
              <a:rPr lang="ko-KR" altLang="en-US" dirty="0"/>
              <a:t>기계 학습</a:t>
            </a:r>
            <a:endParaRPr lang="en-US" altLang="ko-KR" dirty="0"/>
          </a:p>
          <a:p>
            <a:pPr lvl="1"/>
            <a:r>
              <a:rPr lang="ko-KR" altLang="en-US" dirty="0"/>
              <a:t>기계가 경험을 통하여 스스로 배우는 것</a:t>
            </a:r>
            <a:endParaRPr lang="en-US" altLang="ko-KR" dirty="0"/>
          </a:p>
          <a:p>
            <a:pPr lvl="1"/>
            <a:r>
              <a:rPr lang="ko-KR" altLang="en-US" dirty="0"/>
              <a:t>지도 학습 </a:t>
            </a:r>
            <a:r>
              <a:rPr lang="en-US" altLang="ko-KR" dirty="0"/>
              <a:t>/ </a:t>
            </a:r>
            <a:r>
              <a:rPr lang="ko-KR" altLang="en-US" dirty="0"/>
              <a:t>비지도 학습 </a:t>
            </a:r>
            <a:r>
              <a:rPr lang="en-US" altLang="ko-KR" dirty="0"/>
              <a:t>/ </a:t>
            </a:r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87CB0-351F-4E91-8C3F-50C36F6C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5257800" cy="58118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행렬 표현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훈련 집합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변수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그래디언트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5257800" cy="5811838"/>
              </a:xfrm>
              <a:blipFill>
                <a:blip r:embed="rId2"/>
                <a:stretch>
                  <a:fillRect l="-2088" t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6FCABB-78D7-4DB6-91EA-DDA9F3FA439F}"/>
              </a:ext>
            </a:extLst>
          </p:cNvPr>
          <p:cNvGrpSpPr>
            <a:grpSpLocks noChangeAspect="1"/>
          </p:cNvGrpSpPr>
          <p:nvPr/>
        </p:nvGrpSpPr>
        <p:grpSpPr>
          <a:xfrm>
            <a:off x="6941560" y="647312"/>
            <a:ext cx="3961807" cy="2781688"/>
            <a:chOff x="5844022" y="1803885"/>
            <a:chExt cx="5963483" cy="402907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79B25A-7F53-46BF-B467-2F4CDCC1A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4022" y="1803885"/>
              <a:ext cx="3994785" cy="40290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BDE327-8347-4951-B343-BC19018E9682}"/>
                    </a:ext>
                  </a:extLst>
                </p:cNvPr>
                <p:cNvSpPr txBox="1"/>
                <p:nvPr/>
              </p:nvSpPr>
              <p:spPr>
                <a:xfrm>
                  <a:off x="8349672" y="2401835"/>
                  <a:ext cx="1545517" cy="445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BDE327-8347-4951-B343-BC19018E9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672" y="2401835"/>
                  <a:ext cx="1545517" cy="445793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3A299A-9CCD-4B68-989D-9A968C978C85}"/>
                    </a:ext>
                  </a:extLst>
                </p:cNvPr>
                <p:cNvSpPr txBox="1"/>
                <p:nvPr/>
              </p:nvSpPr>
              <p:spPr>
                <a:xfrm>
                  <a:off x="9233413" y="4001294"/>
                  <a:ext cx="2574092" cy="445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3A299A-9CCD-4B68-989D-9A968C978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413" y="4001294"/>
                  <a:ext cx="2574092" cy="445793"/>
                </a:xfrm>
                <a:prstGeom prst="rect">
                  <a:avLst/>
                </a:prstGeom>
                <a:blipFill>
                  <a:blip r:embed="rId5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6DA8880F-308B-425C-978D-3563BFC07D01}"/>
                </a:ext>
              </a:extLst>
            </p:cNvPr>
            <p:cNvCxnSpPr>
              <a:stCxn id="15" idx="2"/>
            </p:cNvCxnSpPr>
            <p:nvPr/>
          </p:nvCxnSpPr>
          <p:spPr>
            <a:xfrm rot="5400000">
              <a:off x="8312595" y="2884708"/>
              <a:ext cx="846916" cy="772757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84EA9F-A297-4E5B-A121-2DD693B25A19}"/>
                  </a:ext>
                </a:extLst>
              </p:cNvPr>
              <p:cNvSpPr txBox="1"/>
              <p:nvPr/>
            </p:nvSpPr>
            <p:spPr>
              <a:xfrm>
                <a:off x="7384319" y="3877363"/>
                <a:ext cx="2957092" cy="116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84EA9F-A297-4E5B-A121-2DD693B25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319" y="3877363"/>
                <a:ext cx="2957092" cy="11643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956B5-1D72-4A47-92AB-07188A7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6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DC414C4-49DE-4C03-8F3E-971C3955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644" y="2772812"/>
            <a:ext cx="4198620" cy="2941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C38A7C-0539-4B42-8766-93513FC44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51" y="2849679"/>
            <a:ext cx="3108389" cy="24603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C83ECB-6B07-4183-B691-5AE0FBE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8035D-63CF-469C-B2CC-6112335F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은닉층이 있는 순방향 신경망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D9CEF-7941-44CB-978F-883E1966BEFA}"/>
              </a:ext>
            </a:extLst>
          </p:cNvPr>
          <p:cNvSpPr txBox="1"/>
          <p:nvPr/>
        </p:nvSpPr>
        <p:spPr>
          <a:xfrm>
            <a:off x="4497566" y="4436751"/>
            <a:ext cx="735737" cy="3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B5604-3674-49CB-A9DB-B608DF98732F}"/>
              </a:ext>
            </a:extLst>
          </p:cNvPr>
          <p:cNvSpPr txBox="1"/>
          <p:nvPr/>
        </p:nvSpPr>
        <p:spPr>
          <a:xfrm>
            <a:off x="1959152" y="5137493"/>
            <a:ext cx="735737" cy="307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8B8F3-0A5B-47D1-9634-35D450E17680}"/>
              </a:ext>
            </a:extLst>
          </p:cNvPr>
          <p:cNvSpPr txBox="1"/>
          <p:nvPr/>
        </p:nvSpPr>
        <p:spPr>
          <a:xfrm>
            <a:off x="3130666" y="54449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C763A-00B6-464A-A6C4-D761A9BC6643}"/>
              </a:ext>
            </a:extLst>
          </p:cNvPr>
          <p:cNvSpPr txBox="1"/>
          <p:nvPr/>
        </p:nvSpPr>
        <p:spPr>
          <a:xfrm>
            <a:off x="9996471" y="33593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아들의 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3B77C-45A6-425B-BD2D-6E15DAEE1017}"/>
              </a:ext>
            </a:extLst>
          </p:cNvPr>
          <p:cNvSpPr txBox="1"/>
          <p:nvPr/>
        </p:nvSpPr>
        <p:spPr>
          <a:xfrm>
            <a:off x="10051443" y="476816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딸의 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9B18-151D-4E69-9C1F-4BC8CA9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0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23196648-C243-4792-98EA-33E8E0CB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53" y="1677428"/>
            <a:ext cx="3413760" cy="13535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A8A278-02AF-4C71-A36F-6B425BC2383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57" y="3052784"/>
            <a:ext cx="6317933" cy="2705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538464-8A00-4573-A214-56128904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배타적 논리합</a:t>
            </a:r>
            <a:r>
              <a:rPr lang="en-US" altLang="ko-KR" dirty="0"/>
              <a:t>(XOR)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4">
                <a:extLst>
                  <a:ext uri="{FF2B5EF4-FFF2-40B4-BE49-F238E27FC236}">
                    <a16:creationId xmlns:a16="http://schemas.microsoft.com/office/drawing/2014/main" id="{EF9B87F3-B77B-465F-B8C8-A06F0CE29E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446788"/>
                  </p:ext>
                </p:extLst>
              </p:nvPr>
            </p:nvGraphicFramePr>
            <p:xfrm>
              <a:off x="2734806" y="2737483"/>
              <a:ext cx="2193745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8749">
                      <a:extLst>
                        <a:ext uri="{9D8B030D-6E8A-4147-A177-3AD203B41FA5}">
                          <a16:colId xmlns:a16="http://schemas.microsoft.com/office/drawing/2014/main" val="188732186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144931494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330591188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1214897841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044577329"/>
                        </a:ext>
                      </a:extLst>
                    </a:gridCol>
                  </a:tblGrid>
                  <a:tr h="28241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679670"/>
                      </a:ext>
                    </a:extLst>
                  </a:tr>
                  <a:tr h="28241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8770496"/>
                      </a:ext>
                    </a:extLst>
                  </a:tr>
                  <a:tr h="28241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내용 개체 틀 4">
                <a:extLst>
                  <a:ext uri="{FF2B5EF4-FFF2-40B4-BE49-F238E27FC236}">
                    <a16:creationId xmlns:a16="http://schemas.microsoft.com/office/drawing/2014/main" id="{EF9B87F3-B77B-465F-B8C8-A06F0CE29E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446788"/>
                  </p:ext>
                </p:extLst>
              </p:nvPr>
            </p:nvGraphicFramePr>
            <p:xfrm>
              <a:off x="2734806" y="2737483"/>
              <a:ext cx="2193745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38749">
                      <a:extLst>
                        <a:ext uri="{9D8B030D-6E8A-4147-A177-3AD203B41FA5}">
                          <a16:colId xmlns:a16="http://schemas.microsoft.com/office/drawing/2014/main" val="188732186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144931494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3305911887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1214897841"/>
                        </a:ext>
                      </a:extLst>
                    </a:gridCol>
                    <a:gridCol w="438749">
                      <a:extLst>
                        <a:ext uri="{9D8B030D-6E8A-4147-A177-3AD203B41FA5}">
                          <a16:colId xmlns:a16="http://schemas.microsoft.com/office/drawing/2014/main" val="4044577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1667" r="-404167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1667" r="-304167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98630" t="-1667" r="-200000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778" t="-1667" r="-102778" b="-2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778" t="-1667" r="-2778" b="-2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96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100000" r="-404167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100000" r="-304167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98630" t="-100000" r="-200000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778" t="-100000" r="-102778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778" t="-100000" r="-2778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7704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389" t="-203333" r="-40416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203333" r="-30416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98630" t="-203333" r="-20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778" t="-203333" r="-10277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02778" t="-203333" r="-2778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120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28BBE-4AC4-4789-A282-149A193EEFA9}"/>
                  </a:ext>
                </a:extLst>
              </p:cNvPr>
              <p:cNvSpPr txBox="1"/>
              <p:nvPr/>
            </p:nvSpPr>
            <p:spPr>
              <a:xfrm>
                <a:off x="724648" y="2548600"/>
                <a:ext cx="24706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  </a:t>
                </a:r>
                <a:r>
                  <a:rPr lang="ko-KR" altLang="en-US" dirty="0"/>
                  <a:t>𝑇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28BBE-4AC4-4789-A282-149A193EE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48" y="2548600"/>
                <a:ext cx="2470639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68130-4EED-489F-8CD3-2CA9829ABB58}"/>
                  </a:ext>
                </a:extLst>
              </p:cNvPr>
              <p:cNvSpPr txBox="1"/>
              <p:nvPr/>
            </p:nvSpPr>
            <p:spPr>
              <a:xfrm>
                <a:off x="325782" y="1947328"/>
                <a:ext cx="3199934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68130-4EED-489F-8CD3-2CA9829A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82" y="1947328"/>
                <a:ext cx="3199934" cy="37452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88A4B0-F563-4086-8AF0-D7BC5AA8F891}"/>
              </a:ext>
            </a:extLst>
          </p:cNvPr>
          <p:cNvSpPr/>
          <p:nvPr/>
        </p:nvSpPr>
        <p:spPr>
          <a:xfrm>
            <a:off x="7208905" y="4067364"/>
            <a:ext cx="2041236" cy="7493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A4F8CC1-8DBD-413A-9478-AC8C9F4A23B4}"/>
              </a:ext>
            </a:extLst>
          </p:cNvPr>
          <p:cNvCxnSpPr>
            <a:cxnSpLocks/>
          </p:cNvCxnSpPr>
          <p:nvPr/>
        </p:nvCxnSpPr>
        <p:spPr>
          <a:xfrm>
            <a:off x="6188210" y="2064032"/>
            <a:ext cx="383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9E18FC-B2DD-4488-B0FD-A517EC53E93E}"/>
              </a:ext>
            </a:extLst>
          </p:cNvPr>
          <p:cNvCxnSpPr/>
          <p:nvPr/>
        </p:nvCxnSpPr>
        <p:spPr>
          <a:xfrm>
            <a:off x="6188210" y="2064032"/>
            <a:ext cx="0" cy="231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145212F-4950-40AE-A464-A4E07F4E38EB}"/>
              </a:ext>
            </a:extLst>
          </p:cNvPr>
          <p:cNvCxnSpPr>
            <a:cxnSpLocks/>
          </p:cNvCxnSpPr>
          <p:nvPr/>
        </p:nvCxnSpPr>
        <p:spPr>
          <a:xfrm rot="5400000">
            <a:off x="4963087" y="3396566"/>
            <a:ext cx="2339491" cy="905241"/>
          </a:xfrm>
          <a:prstGeom prst="bentConnector3">
            <a:avLst>
              <a:gd name="adj1" fmla="val 2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DB1DFCD-4CEA-4F0C-8E0D-704E39DADD82}"/>
              </a:ext>
            </a:extLst>
          </p:cNvPr>
          <p:cNvCxnSpPr>
            <a:cxnSpLocks/>
          </p:cNvCxnSpPr>
          <p:nvPr/>
        </p:nvCxnSpPr>
        <p:spPr>
          <a:xfrm>
            <a:off x="5680210" y="5018932"/>
            <a:ext cx="508000" cy="291977"/>
          </a:xfrm>
          <a:prstGeom prst="bentConnector3">
            <a:avLst>
              <a:gd name="adj1" fmla="val 100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ED5B-50D7-44EF-BF69-D144F39BA546}"/>
              </a:ext>
            </a:extLst>
          </p:cNvPr>
          <p:cNvSpPr/>
          <p:nvPr/>
        </p:nvSpPr>
        <p:spPr>
          <a:xfrm>
            <a:off x="9809015" y="4373693"/>
            <a:ext cx="1888082" cy="100676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D4CFD1A-AACF-45BA-B823-244DC192FBBB}"/>
              </a:ext>
            </a:extLst>
          </p:cNvPr>
          <p:cNvCxnSpPr>
            <a:cxnSpLocks/>
          </p:cNvCxnSpPr>
          <p:nvPr/>
        </p:nvCxnSpPr>
        <p:spPr>
          <a:xfrm>
            <a:off x="9932473" y="2337436"/>
            <a:ext cx="698105" cy="2044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2B11204C-5DA5-41EE-9952-1F0F2CB19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8059" y="4152114"/>
            <a:ext cx="2328866" cy="23175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9428F9-6983-4D53-8906-FFD6F759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D1E8900-0026-4802-B856-409BDE7AE8C3}"/>
              </a:ext>
            </a:extLst>
          </p:cNvPr>
          <p:cNvCxnSpPr/>
          <p:nvPr/>
        </p:nvCxnSpPr>
        <p:spPr>
          <a:xfrm rot="16200000" flipH="1">
            <a:off x="7430096" y="2757906"/>
            <a:ext cx="2117754" cy="501162"/>
          </a:xfrm>
          <a:prstGeom prst="bentConnector3">
            <a:avLst>
              <a:gd name="adj1" fmla="val 17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26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EDA78-5F9F-4C97-BB22-15BBC645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E829A-28B7-4A26-B529-478495A8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16770-6E1D-48FB-8D20-A8ED74A3665B}"/>
                  </a:ext>
                </a:extLst>
              </p:cNvPr>
              <p:cNvSpPr txBox="1"/>
              <p:nvPr/>
            </p:nvSpPr>
            <p:spPr>
              <a:xfrm>
                <a:off x="3107098" y="4761748"/>
                <a:ext cx="3183692" cy="140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벡터 표현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16770-6E1D-48FB-8D20-A8ED74A3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98" y="4761748"/>
                <a:ext cx="3183692" cy="1403526"/>
              </a:xfrm>
              <a:prstGeom prst="rect">
                <a:avLst/>
              </a:prstGeom>
              <a:blipFill>
                <a:blip r:embed="rId2"/>
                <a:stretch>
                  <a:fillRect l="-1724"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69202-57F0-4DF7-8353-09C02E8F987C}"/>
                  </a:ext>
                </a:extLst>
              </p:cNvPr>
              <p:cNvSpPr txBox="1"/>
              <p:nvPr/>
            </p:nvSpPr>
            <p:spPr>
              <a:xfrm>
                <a:off x="7037191" y="4761748"/>
                <a:ext cx="1978362" cy="1259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행렬 표현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69202-57F0-4DF7-8353-09C02E8F9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91" y="4761748"/>
                <a:ext cx="1978362" cy="1259768"/>
              </a:xfrm>
              <a:prstGeom prst="rect">
                <a:avLst/>
              </a:prstGeom>
              <a:blipFill>
                <a:blip r:embed="rId3"/>
                <a:stretch>
                  <a:fillRect l="-2462" t="-2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049E9-9706-47EF-A947-9C1ED98EDDC7}"/>
                  </a:ext>
                </a:extLst>
              </p:cNvPr>
              <p:cNvSpPr txBox="1"/>
              <p:nvPr/>
            </p:nvSpPr>
            <p:spPr>
              <a:xfrm>
                <a:off x="2748416" y="3078508"/>
                <a:ext cx="6741524" cy="1288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/>
                          <m:e/>
                          <m:e/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↘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049E9-9706-47EF-A947-9C1ED98ED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16" y="3078508"/>
                <a:ext cx="6741524" cy="1288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EF9A694-E1AE-4003-A411-5EFCA9692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75" y="270483"/>
            <a:ext cx="6496050" cy="249555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1DABC9-9744-4497-B049-62F2CC99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73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57308-4CF9-464F-B4DE-C12B585E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FA7FC-12D6-4DF0-B16B-12AB334A4478}"/>
              </a:ext>
            </a:extLst>
          </p:cNvPr>
          <p:cNvSpPr txBox="1"/>
          <p:nvPr/>
        </p:nvSpPr>
        <p:spPr>
          <a:xfrm>
            <a:off x="838200" y="1690688"/>
            <a:ext cx="60327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keras</a:t>
            </a:r>
            <a:r>
              <a:rPr lang="en-US" altLang="ko-KR" dirty="0"/>
              <a:t> import Sequential, losses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keras.layers</a:t>
            </a:r>
            <a:r>
              <a:rPr lang="en-US" altLang="ko-KR" dirty="0"/>
              <a:t> import Dense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np.array</a:t>
            </a:r>
            <a:r>
              <a:rPr lang="en-US" altLang="ko-KR" dirty="0"/>
              <a:t>([[0, 0], [0, 1], [1, 0], [1, 1]], 'float32')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np.array</a:t>
            </a:r>
            <a:r>
              <a:rPr lang="en-US" altLang="ko-KR" dirty="0"/>
              <a:t>([[0, 1, 1, 0]], 'float32').T</a:t>
            </a:r>
          </a:p>
          <a:p>
            <a:endParaRPr lang="en-US" altLang="ko-KR" dirty="0"/>
          </a:p>
          <a:p>
            <a:r>
              <a:rPr lang="en-US" altLang="ko-KR" dirty="0"/>
              <a:t>model = Sequential()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(Dense(2, </a:t>
            </a:r>
            <a:r>
              <a:rPr lang="en-US" altLang="ko-KR" dirty="0" err="1"/>
              <a:t>input_dim</a:t>
            </a:r>
            <a:r>
              <a:rPr lang="en-US" altLang="ko-KR" dirty="0"/>
              <a:t>=2, activation='sigmoid'))</a:t>
            </a:r>
          </a:p>
          <a:p>
            <a:r>
              <a:rPr lang="en-US" altLang="ko-KR" dirty="0" err="1"/>
              <a:t>model.add</a:t>
            </a:r>
            <a:r>
              <a:rPr lang="en-US" altLang="ko-KR" dirty="0"/>
              <a:t>(Dense(1, activation='sigmoid'))</a:t>
            </a:r>
          </a:p>
          <a:p>
            <a:r>
              <a:rPr lang="en-US" altLang="ko-KR" dirty="0" err="1"/>
              <a:t>model.compile</a:t>
            </a:r>
            <a:r>
              <a:rPr lang="en-US" altLang="ko-KR" dirty="0"/>
              <a:t>(loss=</a:t>
            </a:r>
            <a:r>
              <a:rPr lang="en-US" altLang="ko-KR" dirty="0" err="1"/>
              <a:t>losses.mse</a:t>
            </a:r>
            <a:r>
              <a:rPr lang="en-US" altLang="ko-KR" dirty="0"/>
              <a:t>, optimizer='</a:t>
            </a:r>
            <a:r>
              <a:rPr lang="en-US" altLang="ko-KR" dirty="0" err="1"/>
              <a:t>adam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result = </a:t>
            </a:r>
            <a:r>
              <a:rPr lang="en-US" altLang="ko-KR" dirty="0" err="1"/>
              <a:t>model.fit</a:t>
            </a:r>
            <a:r>
              <a:rPr lang="en-US" altLang="ko-KR" dirty="0"/>
              <a:t>(x, t, epochs=10000, verbose=2)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3EA51C-CC2A-4E4B-A07E-839CF6D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754" y="1507403"/>
            <a:ext cx="4057650" cy="39909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3A5236-031E-4246-AD10-208BBEAD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3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0621-ED4A-43A3-9565-D7D1C03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</a:t>
            </a:r>
            <a:br>
              <a:rPr lang="en-US" altLang="ko-KR" dirty="0"/>
            </a:b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18ECE-1644-461B-A428-29B09E7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심층 신경망을 사용하는 기계 학습</a:t>
            </a:r>
            <a:endParaRPr lang="en-US" altLang="ko-KR" dirty="0"/>
          </a:p>
          <a:p>
            <a:pPr lvl="1"/>
            <a:r>
              <a:rPr lang="ko-KR" altLang="en-US" dirty="0"/>
              <a:t>심층 신경망 </a:t>
            </a:r>
            <a:r>
              <a:rPr lang="en-US" altLang="ko-KR" dirty="0"/>
              <a:t>= </a:t>
            </a:r>
            <a:r>
              <a:rPr lang="ko-KR" altLang="en-US" dirty="0"/>
              <a:t>은닉층이 많은 신경망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2A528-78AB-4F1F-959D-05BE6485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합성곱</a:t>
            </a:r>
            <a:br>
              <a:rPr lang="en-US" altLang="ko-KR" dirty="0"/>
            </a:br>
            <a:r>
              <a:rPr lang="en-US" altLang="ko-KR" dirty="0"/>
              <a:t>Convolution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1524577"/>
                  </p:ext>
                </p:extLst>
              </p:nvPr>
            </p:nvGraphicFramePr>
            <p:xfrm>
              <a:off x="838198" y="1825624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1524577"/>
                  </p:ext>
                </p:extLst>
              </p:nvPr>
            </p:nvGraphicFramePr>
            <p:xfrm>
              <a:off x="838198" y="1825624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1667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1667" r="-205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667" r="-10163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667" r="-33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100000" r="-205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0000" r="-1016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00000" r="-333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203333" r="-3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203333" r="-205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03333" r="-10163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203333" r="-33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9" t="-303333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333" t="-3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3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572397"/>
                  </p:ext>
                </p:extLst>
              </p:nvPr>
            </p:nvGraphicFramePr>
            <p:xfrm>
              <a:off x="2775273" y="200850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572397"/>
                  </p:ext>
                </p:extLst>
              </p:nvPr>
            </p:nvGraphicFramePr>
            <p:xfrm>
              <a:off x="2775273" y="200850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667" r="-20666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3279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667" r="-500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00000" r="-20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327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00000" r="-50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203333" r="-2066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327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051A03-A43A-4DD8-BFE7-8CFD4FED8116}"/>
              </a:ext>
            </a:extLst>
          </p:cNvPr>
          <p:cNvSpPr txBox="1"/>
          <p:nvPr/>
        </p:nvSpPr>
        <p:spPr>
          <a:xfrm>
            <a:off x="1249432" y="3604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1724-B579-41EE-A7B9-083470C2B56A}"/>
              </a:ext>
            </a:extLst>
          </p:cNvPr>
          <p:cNvSpPr txBox="1"/>
          <p:nvPr/>
        </p:nvSpPr>
        <p:spPr>
          <a:xfrm>
            <a:off x="3002907" y="3382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/>
              <p:nvPr/>
            </p:nvSpPr>
            <p:spPr>
              <a:xfrm>
                <a:off x="3876873" y="2372478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73" y="2372478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/>
              <p:nvPr/>
            </p:nvSpPr>
            <p:spPr>
              <a:xfrm>
                <a:off x="2352683" y="237247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83" y="2372478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020057"/>
                  </p:ext>
                </p:extLst>
              </p:nvPr>
            </p:nvGraphicFramePr>
            <p:xfrm>
              <a:off x="4301506" y="2191384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020057"/>
                  </p:ext>
                </p:extLst>
              </p:nvPr>
            </p:nvGraphicFramePr>
            <p:xfrm>
              <a:off x="4301506" y="2191384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389" t="-1639" r="-10138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639" r="-2817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389" t="-103333" r="-10138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03333" r="-281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/>
              <p:nvPr/>
            </p:nvSpPr>
            <p:spPr>
              <a:xfrm>
                <a:off x="4146337" y="3604506"/>
                <a:ext cx="23791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2⋅0+0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1+6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2+8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b="0" dirty="0"/>
                  <a:t>1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337" y="3604506"/>
                <a:ext cx="237917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CB0B5A-3BFE-45CB-8943-7B5555E5001A}"/>
              </a:ext>
            </a:extLst>
          </p:cNvPr>
          <p:cNvCxnSpPr/>
          <p:nvPr/>
        </p:nvCxnSpPr>
        <p:spPr>
          <a:xfrm>
            <a:off x="4510454" y="2922904"/>
            <a:ext cx="0" cy="681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806379"/>
                  </p:ext>
                </p:extLst>
              </p:nvPr>
            </p:nvGraphicFramePr>
            <p:xfrm>
              <a:off x="8027212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806379"/>
                  </p:ext>
                </p:extLst>
              </p:nvPr>
            </p:nvGraphicFramePr>
            <p:xfrm>
              <a:off x="8027212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E7A9CA-5A83-45D3-AECF-DE49408EC583}"/>
              </a:ext>
            </a:extLst>
          </p:cNvPr>
          <p:cNvSpPr txBox="1"/>
          <p:nvPr/>
        </p:nvSpPr>
        <p:spPr>
          <a:xfrm>
            <a:off x="8139430" y="27945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140117"/>
                  </p:ext>
                </p:extLst>
              </p:nvPr>
            </p:nvGraphicFramePr>
            <p:xfrm>
              <a:off x="9430310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140117"/>
                  </p:ext>
                </p:extLst>
              </p:nvPr>
            </p:nvGraphicFramePr>
            <p:xfrm>
              <a:off x="9430310" y="1642744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9B2BEF-6899-442D-952C-E4CBF9531CDA}"/>
              </a:ext>
            </a:extLst>
          </p:cNvPr>
          <p:cNvSpPr txBox="1"/>
          <p:nvPr/>
        </p:nvSpPr>
        <p:spPr>
          <a:xfrm>
            <a:off x="9542528" y="27945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세로선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567466"/>
                  </p:ext>
                </p:extLst>
              </p:nvPr>
            </p:nvGraphicFramePr>
            <p:xfrm>
              <a:off x="8027212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567466"/>
                  </p:ext>
                </p:extLst>
              </p:nvPr>
            </p:nvGraphicFramePr>
            <p:xfrm>
              <a:off x="8027212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0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D468EA1-D478-47CB-8337-7ABA922BC005}"/>
              </a:ext>
            </a:extLst>
          </p:cNvPr>
          <p:cNvSpPr txBox="1"/>
          <p:nvPr/>
        </p:nvSpPr>
        <p:spPr>
          <a:xfrm>
            <a:off x="8139430" y="474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530799"/>
                  </p:ext>
                </p:extLst>
              </p:nvPr>
            </p:nvGraphicFramePr>
            <p:xfrm>
              <a:off x="9430310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530799"/>
                  </p:ext>
                </p:extLst>
              </p:nvPr>
            </p:nvGraphicFramePr>
            <p:xfrm>
              <a:off x="9430310" y="3604506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BBCEE2-9E4C-4772-AA4B-C153902848D3}"/>
              </a:ext>
            </a:extLst>
          </p:cNvPr>
          <p:cNvSpPr txBox="1"/>
          <p:nvPr/>
        </p:nvSpPr>
        <p:spPr>
          <a:xfrm>
            <a:off x="9542528" y="4747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04E26A-81AC-4CDB-9801-67FCC751B28C}"/>
              </a:ext>
            </a:extLst>
          </p:cNvPr>
          <p:cNvSpPr txBox="1"/>
          <p:nvPr/>
        </p:nvSpPr>
        <p:spPr>
          <a:xfrm>
            <a:off x="2129403" y="4378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합성곱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F85B7B-9A21-4DCF-B1A5-9DA753EB61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541998" y="2741810"/>
            <a:ext cx="15521" cy="1540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58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BED5AD-106D-4DCE-B40C-CFE0B29C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48" y="1930318"/>
            <a:ext cx="2286000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BD1B6AC7-8C65-4342-B77F-418D7B6C15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853952"/>
                  </p:ext>
                </p:extLst>
              </p:nvPr>
            </p:nvGraphicFramePr>
            <p:xfrm>
              <a:off x="4822879" y="876001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BD1B6AC7-8C65-4342-B77F-418D7B6C15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853952"/>
                  </p:ext>
                </p:extLst>
              </p:nvPr>
            </p:nvGraphicFramePr>
            <p:xfrm>
              <a:off x="4822879" y="876001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1667" r="-2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1667" r="-1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1667" r="-461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101667" r="-2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101667" r="-1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101667" r="-4615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198361" r="-2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198361" r="-1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198361" r="-461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303333" r="-2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303333" r="-1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303333" r="-4615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538" t="-403333" r="-2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538" t="-403333" r="-1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403333" r="-461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E9A875-B444-4EA5-A2A1-EB15722834CE}"/>
                  </a:ext>
                </a:extLst>
              </p:cNvPr>
              <p:cNvSpPr txBox="1"/>
              <p:nvPr/>
            </p:nvSpPr>
            <p:spPr>
              <a:xfrm>
                <a:off x="6783266" y="1543771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E9A875-B444-4EA5-A2A1-EB1572283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66" y="1543771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0AFB-8663-4075-8F9C-1793272445D2}"/>
                  </a:ext>
                </a:extLst>
              </p:cNvPr>
              <p:cNvSpPr txBox="1"/>
              <p:nvPr/>
            </p:nvSpPr>
            <p:spPr>
              <a:xfrm>
                <a:off x="4402948" y="2952006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180AFB-8663-4075-8F9C-17932724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48" y="2952006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797BAB4-CD08-4319-89C5-183B2CB37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810" y="777793"/>
            <a:ext cx="2266950" cy="2305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1C83A3-1B66-449F-9575-476B86201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3760" y="3549595"/>
            <a:ext cx="228600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31316DDA-B22E-4B85-8DFE-6F2464D195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056922"/>
                  </p:ext>
                </p:extLst>
              </p:nvPr>
            </p:nvGraphicFramePr>
            <p:xfrm>
              <a:off x="4822879" y="3694629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31316DDA-B22E-4B85-8DFE-6F2464D195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9056922"/>
                  </p:ext>
                </p:extLst>
              </p:nvPr>
            </p:nvGraphicFramePr>
            <p:xfrm>
              <a:off x="4822879" y="3694629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1667" r="-2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1667" r="-1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1667" r="-461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101667" r="-2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101667" r="-1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101667" r="-4615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198361" r="-2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198361" r="-1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198361" r="-461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303333" r="-2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303333" r="-1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303333" r="-4615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201538" t="-403333" r="-2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301538" t="-403333" r="-1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8"/>
                          <a:stretch>
                            <a:fillRect l="-401538" t="-403333" r="-461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AC4FD6-4A0F-429C-9615-9E03BF850268}"/>
                  </a:ext>
                </a:extLst>
              </p:cNvPr>
              <p:cNvSpPr txBox="1"/>
              <p:nvPr/>
            </p:nvSpPr>
            <p:spPr>
              <a:xfrm>
                <a:off x="6783266" y="436239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AC4FD6-4A0F-429C-9615-9E03BF85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66" y="4362399"/>
                <a:ext cx="4395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F7533-7225-4A6C-9E57-80FEE7F6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21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br>
              <a:rPr lang="en-US" altLang="ko-KR" dirty="0"/>
            </a:br>
            <a:r>
              <a:rPr lang="en-US" altLang="ko-KR" dirty="0"/>
              <a:t>CNN – Convolutional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01C5A-CA63-47CB-A27E-DD9AA94F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합성곱을</a:t>
            </a:r>
            <a:r>
              <a:rPr lang="ko-KR" altLang="en-US" dirty="0"/>
              <a:t> 포함하는 신경망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97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인식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Mnist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손글씨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만개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CNN for MNIST Handwritten dataset – mc.ai">
            <a:extLst>
              <a:ext uri="{FF2B5EF4-FFF2-40B4-BE49-F238E27FC236}">
                <a16:creationId xmlns:a16="http://schemas.microsoft.com/office/drawing/2014/main" id="{21457938-D8CC-46A4-9C74-2F96B313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74" y="3106454"/>
            <a:ext cx="6497452" cy="347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10FAD2-31EA-402A-964A-37C0404AE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4" y="3429000"/>
            <a:ext cx="4200525" cy="326612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4898-6B7C-43B7-9697-3FC4E7D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9D8F-0FDC-453E-B7DD-62610325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184DB-E45A-42E2-8A0D-F66318D3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69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CCE32-289A-4EEA-BBE1-F0EB3B85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인식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A2DF7D-C922-425D-865A-867E6C9EE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ResNet – 2015</a:t>
                </a:r>
              </a:p>
              <a:p>
                <a:pPr lvl="1"/>
                <a:r>
                  <a:rPr lang="ko-KR" altLang="en-US" dirty="0"/>
                  <a:t>사람보다 좋은 인식률 </a:t>
                </a:r>
                <a:r>
                  <a:rPr lang="en-US" altLang="ko-KR" dirty="0"/>
                  <a:t>95%</a:t>
                </a:r>
              </a:p>
              <a:p>
                <a:pPr lvl="1"/>
                <a:r>
                  <a:rPr lang="en-US" altLang="ko-KR" dirty="0"/>
                  <a:t>34</a:t>
                </a:r>
                <a:r>
                  <a:rPr lang="ko-KR" altLang="en-US" dirty="0"/>
                  <a:t>층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노드 개수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6</a:t>
                </a:r>
                <a:r>
                  <a:rPr lang="ko-KR" altLang="en-US" dirty="0"/>
                  <a:t>천만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A2DF7D-C922-425D-865A-867E6C9EE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8BD6C-FD70-4797-9A09-45E16C11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C60E9-551B-4E6B-861B-0B802349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95" y="4227545"/>
            <a:ext cx="8996809" cy="203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7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F955-9489-4995-8065-DD902D0A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 – 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AF44-05E7-49EA-BAE7-58EF0F8D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작곡</a:t>
            </a:r>
            <a:r>
              <a:rPr lang="en-US" altLang="ko-KR" dirty="0"/>
              <a:t>, </a:t>
            </a:r>
            <a:r>
              <a:rPr lang="ko-KR" altLang="en-US" dirty="0"/>
              <a:t>소설</a:t>
            </a:r>
          </a:p>
        </p:txBody>
      </p:sp>
      <p:pic>
        <p:nvPicPr>
          <p:cNvPr id="2050" name="Picture 2" descr="Deep Learning: Recurrent Neural Networks | by Pedro Torres Perez ...">
            <a:extLst>
              <a:ext uri="{FF2B5EF4-FFF2-40B4-BE49-F238E27FC236}">
                <a16:creationId xmlns:a16="http://schemas.microsoft.com/office/drawing/2014/main" id="{9EBE279B-E795-422E-8A7B-88BB0E83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7" y="2804746"/>
            <a:ext cx="8672610" cy="25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36105-D4D5-44EB-8853-F588981F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0211-D8A5-4CE5-8B0D-94E2230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1DF52-5AC2-4133-B260-55BD7BCE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정확도가 높다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너무 복잡하여 인간이 이해하기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ResNet</a:t>
            </a:r>
            <a:r>
              <a:rPr lang="ko-KR" altLang="en-US" dirty="0"/>
              <a:t>은 변수가 </a:t>
            </a:r>
            <a:r>
              <a:rPr lang="en-US" altLang="ko-KR" dirty="0"/>
              <a:t>6</a:t>
            </a:r>
            <a:r>
              <a:rPr lang="ko-KR" altLang="en-US" dirty="0"/>
              <a:t>천만개인 함수의 극솟값을 계산한다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치명적인 오류가 있어도 사전에 발견할 수 없다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자동차가 호수로 돌진한다면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하드웨어 비용이 너무 커서 접근이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이미 발표된 네트워크는 따라해 볼 수 있으나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새로운 네트워크 개발에는 시간의 제약이 따른다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3BFC9-0C41-40AA-AA67-329EEFAA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29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D35E-6BE6-4B06-9D82-5437B2D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58E-F124-49B8-91C5-78250B04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 신경망의 이해 및 설계</a:t>
            </a:r>
            <a:endParaRPr lang="en-US" altLang="ko-KR" dirty="0"/>
          </a:p>
          <a:p>
            <a:pPr lvl="1"/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endParaRPr lang="en-US" altLang="ko-KR" dirty="0"/>
          </a:p>
          <a:p>
            <a:pPr lvl="1"/>
            <a:r>
              <a:rPr lang="ko-KR" altLang="en-US" dirty="0"/>
              <a:t>함수에 대한 깊은 이해가 필요</a:t>
            </a:r>
            <a:endParaRPr lang="en-US" altLang="ko-KR" dirty="0"/>
          </a:p>
          <a:p>
            <a:r>
              <a:rPr lang="ko-KR" altLang="en-US" dirty="0"/>
              <a:t>인공 신경망을 이용한 자료 분석</a:t>
            </a:r>
            <a:endParaRPr lang="en-US" altLang="ko-KR" dirty="0"/>
          </a:p>
          <a:p>
            <a:pPr lvl="1"/>
            <a:r>
              <a:rPr lang="ko-KR" altLang="en-US" dirty="0"/>
              <a:t>이미 설계된 신경망에 대입하여 결과를 이해</a:t>
            </a:r>
            <a:endParaRPr lang="en-US" altLang="ko-KR" dirty="0"/>
          </a:p>
          <a:p>
            <a:pPr lvl="1"/>
            <a:r>
              <a:rPr lang="ko-KR" altLang="en-US" dirty="0"/>
              <a:t>컴퓨터 프로그래밍이 필수</a:t>
            </a:r>
            <a:endParaRPr lang="en-US" altLang="ko-KR" dirty="0"/>
          </a:p>
          <a:p>
            <a:pPr lvl="2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케라스</a:t>
            </a:r>
            <a:endParaRPr lang="en-US" altLang="ko-KR" dirty="0"/>
          </a:p>
          <a:p>
            <a:pPr lvl="1"/>
            <a:r>
              <a:rPr lang="ko-KR" altLang="en-US" dirty="0"/>
              <a:t>약간의 수학적인 지식이 필요</a:t>
            </a:r>
            <a:endParaRPr lang="en-US" altLang="ko-KR" dirty="0"/>
          </a:p>
          <a:p>
            <a:pPr lvl="1"/>
            <a:r>
              <a:rPr lang="ko-KR" altLang="en-US" dirty="0"/>
              <a:t>다양한 분야에서 많은 연구자들이 이용하고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88DC4-DDD0-40B0-BC94-EBB67D1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28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61B0-18F5-45A7-9792-4303111F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현재와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53B2C-5907-4B72-B484-8CDE07B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결과에 대한 이유를 이해하는 것은 불가능에 가깝다</a:t>
            </a:r>
            <a:endParaRPr lang="en-US" altLang="ko-KR" dirty="0"/>
          </a:p>
          <a:p>
            <a:pPr lvl="1"/>
            <a:r>
              <a:rPr lang="ko-KR" altLang="en-US" dirty="0"/>
              <a:t>복잡한 신경망을 제대로 이해하는 사람은 없다</a:t>
            </a:r>
            <a:endParaRPr lang="en-US" altLang="ko-KR" dirty="0"/>
          </a:p>
          <a:p>
            <a:pPr lvl="1"/>
            <a:r>
              <a:rPr lang="ko-KR" altLang="en-US" dirty="0"/>
              <a:t>자동차가 호수로 돌진한다면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특정 분야에서는 인간보다 정확하다</a:t>
            </a:r>
            <a:endParaRPr lang="en-US" altLang="ko-KR" dirty="0"/>
          </a:p>
          <a:p>
            <a:pPr lvl="1"/>
            <a:r>
              <a:rPr lang="ko-KR" altLang="en-US" dirty="0"/>
              <a:t>인간도 자동차를 몰고 호수로 돌진한다</a:t>
            </a:r>
            <a:endParaRPr lang="en-US" altLang="ko-KR" dirty="0"/>
          </a:p>
          <a:p>
            <a:r>
              <a:rPr lang="ko-KR" altLang="en-US" dirty="0"/>
              <a:t>새로운 수학 이론이 필요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F0108-E339-4AD7-ABDB-06A9050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7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F6CD2-27C8-48BA-9930-E848C3D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br>
              <a:rPr lang="en-US" altLang="ko-KR" dirty="0"/>
            </a:br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E52E0-ECF0-4281-8544-86F4E710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미지의 자료를 그룹으로 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58A4B4-7413-4CD2-9AD0-68205A09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07" y="3378344"/>
            <a:ext cx="3407093" cy="2560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1007C0-A49A-44B4-BCBC-B5D0D3312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081" y="3391679"/>
            <a:ext cx="3400425" cy="25469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BE3303-5DE3-40A8-9246-847DB5B6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55" y="3378344"/>
            <a:ext cx="3400425" cy="256032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0D04-4878-4FBD-B1F1-B46ACF01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97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E1A98-B4BA-43A2-8D3B-A1930634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K-Means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BE3D9-9438-4022-A6BD-8203EB57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09647" cy="4351338"/>
          </a:xfrm>
        </p:spPr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en-US" altLang="ko-KR" dirty="0"/>
              <a:t>K: </a:t>
            </a:r>
            <a:r>
              <a:rPr lang="ko-KR" altLang="en-US" dirty="0"/>
              <a:t>그룹의 개수</a:t>
            </a:r>
            <a:endParaRPr lang="en-US" altLang="ko-KR" dirty="0"/>
          </a:p>
          <a:p>
            <a:pPr lvl="1"/>
            <a:r>
              <a:rPr lang="en-US" altLang="ko-KR" dirty="0"/>
              <a:t>K </a:t>
            </a:r>
            <a:r>
              <a:rPr lang="ko-KR" altLang="en-US" dirty="0"/>
              <a:t>그룹으로</a:t>
            </a:r>
            <a:r>
              <a:rPr lang="en-US" altLang="ko-KR" dirty="0"/>
              <a:t> </a:t>
            </a:r>
            <a:r>
              <a:rPr lang="ko-KR" altLang="en-US" dirty="0"/>
              <a:t>임의</a:t>
            </a:r>
            <a:r>
              <a:rPr lang="en-US" altLang="ko-KR" dirty="0"/>
              <a:t> </a:t>
            </a:r>
            <a:r>
              <a:rPr lang="ko-KR" altLang="en-US" dirty="0"/>
              <a:t>분할</a:t>
            </a:r>
            <a:endParaRPr lang="en-US" altLang="ko-KR" dirty="0"/>
          </a:p>
          <a:p>
            <a:pPr lvl="1"/>
            <a:r>
              <a:rPr lang="ko-KR" altLang="en-US" dirty="0"/>
              <a:t>반복</a:t>
            </a:r>
            <a:endParaRPr lang="en-US" altLang="ko-KR" dirty="0"/>
          </a:p>
          <a:p>
            <a:pPr lvl="2"/>
            <a:r>
              <a:rPr lang="ko-KR" altLang="en-US" dirty="0"/>
              <a:t>각 그룹의 평균점 계산</a:t>
            </a:r>
            <a:endParaRPr lang="en-US" altLang="ko-KR" dirty="0"/>
          </a:p>
          <a:p>
            <a:pPr lvl="2"/>
            <a:r>
              <a:rPr lang="ko-KR" altLang="en-US" dirty="0"/>
              <a:t>가까운 평균점으로</a:t>
            </a:r>
            <a:br>
              <a:rPr lang="en-US" altLang="ko-KR" dirty="0"/>
            </a:br>
            <a:r>
              <a:rPr lang="ko-KR" altLang="en-US" dirty="0"/>
              <a:t>그룹 다시 배정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9A180-8D8A-4E09-A3EA-F87CC22B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95" y="2205831"/>
            <a:ext cx="7038975" cy="35909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92022-889A-4807-9B93-E284DF60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29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4988-0927-44C0-9689-2BD4472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br>
              <a:rPr lang="en-US" altLang="ko-KR" dirty="0"/>
            </a:br>
            <a:r>
              <a:rPr lang="en-US" altLang="ko-KR" dirty="0"/>
              <a:t>Reinforcement</a:t>
            </a:r>
            <a:r>
              <a:rPr lang="ko-KR" altLang="en-US" dirty="0"/>
              <a:t> </a:t>
            </a:r>
            <a:r>
              <a:rPr lang="en-US" altLang="ko-KR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CA92-1E28-4E34-A252-886461EC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최적의 보상을 얻는 행동을 찾아가는 기계 학습 방법</a:t>
            </a:r>
          </a:p>
          <a:p>
            <a:pPr lvl="1"/>
            <a:r>
              <a:rPr lang="en-US" altLang="ko-KR" dirty="0">
                <a:hlinkClick r:id="rId2"/>
              </a:rPr>
              <a:t>Cart Pole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게임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EE98C-DBBE-4F8E-A93A-AFFC965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74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38058-295B-4CEB-A99F-8A7212D1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3" y="2622674"/>
            <a:ext cx="3471700" cy="3280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ECCFA-6507-4B2A-93D7-A07C5E5C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3" y="2622674"/>
            <a:ext cx="3471700" cy="32809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3FEC6-5652-4E91-BF65-8372B2D23474}"/>
              </a:ext>
            </a:extLst>
          </p:cNvPr>
          <p:cNvSpPr txBox="1"/>
          <p:nvPr/>
        </p:nvSpPr>
        <p:spPr>
          <a:xfrm>
            <a:off x="433754" y="52578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 종료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5BD7B-F0D0-4EBF-9F1D-D5B4FAE510E0}"/>
              </a:ext>
            </a:extLst>
          </p:cNvPr>
          <p:cNvCxnSpPr>
            <a:stCxn id="3" idx="0"/>
          </p:cNvCxnSpPr>
          <p:nvPr/>
        </p:nvCxnSpPr>
        <p:spPr>
          <a:xfrm flipV="1">
            <a:off x="1028629" y="3138854"/>
            <a:ext cx="1011186" cy="211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98DA5D-8EB8-4292-8B52-CD094912EA92}"/>
              </a:ext>
            </a:extLst>
          </p:cNvPr>
          <p:cNvCxnSpPr>
            <a:stCxn id="3" idx="3"/>
          </p:cNvCxnSpPr>
          <p:nvPr/>
        </p:nvCxnSpPr>
        <p:spPr>
          <a:xfrm>
            <a:off x="1623503" y="5442466"/>
            <a:ext cx="2948497" cy="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(state)</a:t>
            </a:r>
          </a:p>
          <a:p>
            <a:r>
              <a:rPr lang="ko-KR" altLang="en-US" dirty="0"/>
              <a:t>행동</a:t>
            </a:r>
            <a:r>
              <a:rPr lang="en-US" altLang="ko-KR" dirty="0"/>
              <a:t>(action)</a:t>
            </a:r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</a:p>
          <a:p>
            <a:pPr lvl="1"/>
            <a:r>
              <a:rPr lang="ko-KR" altLang="en-US" dirty="0"/>
              <a:t>행동에 대한 보상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1025" name="_x377115920" descr="EMB00001c6444e6">
            <a:extLst>
              <a:ext uri="{FF2B5EF4-FFF2-40B4-BE49-F238E27FC236}">
                <a16:creationId xmlns:a16="http://schemas.microsoft.com/office/drawing/2014/main" id="{97E469DB-AC77-4AD8-89A4-415A6278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4" y="1646238"/>
            <a:ext cx="3451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26AAB-5C4E-4236-95F1-7D84007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br>
              <a:rPr lang="en-US" altLang="ko-KR" dirty="0"/>
            </a:br>
            <a:r>
              <a:rPr lang="en-US" altLang="ko-KR" dirty="0"/>
              <a:t>supervised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내일 비가 올 확률</a:t>
            </a:r>
            <a:endParaRPr lang="en-US" altLang="ko-KR" dirty="0"/>
          </a:p>
          <a:p>
            <a:pPr lvl="1"/>
            <a:r>
              <a:rPr lang="ko-KR" altLang="en-US" dirty="0"/>
              <a:t>우리 아이의 키는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투자의 손익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사진 속 꽃의 종 판별</a:t>
            </a:r>
            <a:endParaRPr lang="en-US" altLang="ko-KR" dirty="0"/>
          </a:p>
          <a:p>
            <a:pPr lvl="1"/>
            <a:r>
              <a:rPr lang="ko-KR" altLang="en-US" dirty="0"/>
              <a:t>글자 인식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55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올해는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예상 강수량</a:t>
            </a:r>
            <a:r>
              <a:rPr lang="en-US" altLang="ko-KR" dirty="0"/>
              <a:t>, </a:t>
            </a:r>
            <a:r>
              <a:rPr lang="ko-KR" altLang="en-US" dirty="0"/>
              <a:t>예상 기온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행동</a:t>
            </a:r>
            <a:r>
              <a:rPr lang="en-US" altLang="ko-KR" dirty="0"/>
              <a:t> – </a:t>
            </a:r>
            <a:r>
              <a:rPr lang="ko-KR" altLang="en-US" dirty="0"/>
              <a:t>작물 선택</a:t>
            </a:r>
            <a:endParaRPr lang="en-US" altLang="ko-KR" dirty="0"/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수확</a:t>
            </a:r>
            <a:endParaRPr lang="en-US" altLang="ko-KR" dirty="0"/>
          </a:p>
          <a:p>
            <a:r>
              <a:rPr lang="ko-KR" altLang="en-US" dirty="0"/>
              <a:t>우산을 가지고 나갈까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자동차는 어떤 방향으로 </a:t>
            </a:r>
            <a:r>
              <a:rPr lang="ko-KR" altLang="en-US" dirty="0" err="1"/>
              <a:t>가야할까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바둑 선수는 어떤 수를 둘까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615F-5CF3-4D93-8229-21CA5282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79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행위자와 환경</a:t>
            </a:r>
            <a:br>
              <a:rPr lang="en-US" altLang="ko-KR" dirty="0"/>
            </a:br>
            <a:r>
              <a:rPr lang="en-US" altLang="ko-KR" dirty="0"/>
              <a:t>Agent and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행위자</a:t>
            </a:r>
            <a:r>
              <a:rPr lang="en-US" altLang="ko-KR" dirty="0"/>
              <a:t>(agent)</a:t>
            </a:r>
          </a:p>
          <a:p>
            <a:pPr lvl="1"/>
            <a:r>
              <a:rPr lang="ko-KR" altLang="en-US" dirty="0"/>
              <a:t>행동 주체</a:t>
            </a:r>
            <a:endParaRPr lang="en-US" altLang="ko-KR" dirty="0"/>
          </a:p>
          <a:p>
            <a:pPr lvl="1"/>
            <a:r>
              <a:rPr lang="ko-KR" altLang="en-US" dirty="0"/>
              <a:t>각 상태에서 행동 선택</a:t>
            </a:r>
            <a:endParaRPr lang="en-US" altLang="ko-KR" dirty="0"/>
          </a:p>
          <a:p>
            <a:r>
              <a:rPr lang="ko-KR" altLang="en-US" dirty="0"/>
              <a:t>환경</a:t>
            </a:r>
            <a:r>
              <a:rPr lang="en-US" altLang="ko-KR" dirty="0"/>
              <a:t>(environment) </a:t>
            </a:r>
          </a:p>
          <a:p>
            <a:pPr lvl="1"/>
            <a:r>
              <a:rPr lang="ko-KR" altLang="en-US" dirty="0"/>
              <a:t>행위자의 행동에 대한 보상 제공</a:t>
            </a:r>
            <a:endParaRPr lang="en-US" altLang="ko-KR" dirty="0"/>
          </a:p>
          <a:p>
            <a:pPr lvl="1"/>
            <a:r>
              <a:rPr lang="ko-KR" altLang="en-US" dirty="0"/>
              <a:t>행위자의 행동에 대하여 다음</a:t>
            </a:r>
            <a:r>
              <a:rPr lang="en-US" altLang="ko-KR" dirty="0"/>
              <a:t> </a:t>
            </a:r>
            <a:r>
              <a:rPr lang="ko-KR" altLang="en-US" dirty="0"/>
              <a:t>상태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올해는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행위자</a:t>
            </a:r>
            <a:r>
              <a:rPr lang="en-US" altLang="ko-KR" dirty="0"/>
              <a:t> – </a:t>
            </a:r>
            <a:r>
              <a:rPr lang="ko-KR" altLang="en-US" dirty="0"/>
              <a:t>농부</a:t>
            </a:r>
            <a:endParaRPr lang="en-US" altLang="ko-KR" dirty="0"/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?</a:t>
            </a:r>
          </a:p>
          <a:p>
            <a:r>
              <a:rPr lang="ko-KR" altLang="en-US" dirty="0"/>
              <a:t>우산을 가지고 나갈까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?</a:t>
            </a:r>
          </a:p>
          <a:p>
            <a:r>
              <a:rPr lang="ko-KR" altLang="en-US" dirty="0"/>
              <a:t>자동차는 어떤 방향으로 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행위자 </a:t>
            </a:r>
            <a:r>
              <a:rPr lang="en-US" altLang="ko-KR" dirty="0"/>
              <a:t>– </a:t>
            </a:r>
            <a:r>
              <a:rPr lang="ko-KR" altLang="en-US" dirty="0"/>
              <a:t>자동차</a:t>
            </a:r>
            <a:endParaRPr lang="en-US" altLang="ko-KR" dirty="0"/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?</a:t>
            </a:r>
            <a:endParaRPr lang="ko-KR" altLang="en-US" dirty="0"/>
          </a:p>
          <a:p>
            <a:r>
              <a:rPr lang="ko-KR" altLang="en-US" dirty="0"/>
              <a:t>바둑 선수는 어떤 수를 둘까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환경 </a:t>
            </a:r>
            <a:r>
              <a:rPr lang="en-US" altLang="ko-KR" dirty="0"/>
              <a:t>– </a:t>
            </a:r>
            <a:r>
              <a:rPr lang="ko-KR" altLang="en-US" dirty="0"/>
              <a:t>규칙 </a:t>
            </a:r>
            <a:r>
              <a:rPr lang="en-US" altLang="ko-KR" dirty="0"/>
              <a:t>+ </a:t>
            </a:r>
            <a:r>
              <a:rPr lang="ko-KR" altLang="en-US" dirty="0"/>
              <a:t>상대방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10D31-D8D7-499B-93F6-9E796692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54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결정 과정</a:t>
            </a:r>
            <a:br>
              <a:rPr lang="en-US" altLang="ko-KR" dirty="0"/>
            </a:br>
            <a:r>
              <a:rPr lang="en-US" altLang="ko-KR" dirty="0"/>
              <a:t>MDP – Markov Decision 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직전의 상태와 행동이 다음 상태와 보상을 결정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상태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행동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보상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5968A-56FE-4D3D-B13B-62E3BD24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4" y="4001294"/>
            <a:ext cx="54673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9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행동의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행동의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보상의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행동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 얻는 보상의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sz="2300" dirty="0"/>
                  <a:t>상태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300" dirty="0"/>
                  <a:t>에서 행동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300" dirty="0"/>
                  <a:t>를 취했을 때 상태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300" dirty="0"/>
                  <a:t>이 되고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보상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300" dirty="0"/>
                  <a:t>을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얻을 확률</a:t>
                </a:r>
                <a:endParaRPr lang="en-US" altLang="ko-KR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036821-27FD-4653-8AC6-9691A5FBDAB1}"/>
              </a:ext>
            </a:extLst>
          </p:cNvPr>
          <p:cNvSpPr txBox="1"/>
          <p:nvPr/>
        </p:nvSpPr>
        <p:spPr>
          <a:xfrm>
            <a:off x="9683261" y="5388570"/>
            <a:ext cx="155623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대문자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ko-KR" altLang="en-US" dirty="0"/>
              <a:t>소문자</a:t>
            </a:r>
            <a:r>
              <a:rPr lang="en-US" altLang="ko-KR" dirty="0"/>
              <a:t>:</a:t>
            </a:r>
            <a:r>
              <a:rPr lang="ko-KR" altLang="en-US" dirty="0"/>
              <a:t> 값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06EEB-0B42-4353-8BD6-E6A4B3E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  <a:br>
              <a:rPr lang="en-US" altLang="ko-KR" dirty="0"/>
            </a:br>
            <a:r>
              <a:rPr lang="en-US" altLang="ko-KR" dirty="0"/>
              <a:t>Episode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행위자와 환경의 상호작용이 완료되는 과정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br>
              <a:rPr lang="en-US" altLang="ko-KR" dirty="0"/>
            </a:br>
            <a:r>
              <a:rPr lang="en-US" altLang="ko-KR" dirty="0"/>
              <a:t>Return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각 타임 스텝에서 에피소드가 종료될 때까지 얻는 보상의 총합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</m:t>
                    </m:r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할인율</a:t>
                </a:r>
                <a:r>
                  <a:rPr lang="en-US" altLang="ko-KR" dirty="0"/>
                  <a:t>(discount rate)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미래에 얻을 이익을 현재 가치로 환산하기 위한 비율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  <a:p>
                <a:pPr lvl="1">
                  <a:lnSpc>
                    <a:spcPct val="100000"/>
                  </a:lnSpc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에피소드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할인율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=8.32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0FD8-162C-4303-9759-F867F770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08" y="1825625"/>
            <a:ext cx="2600000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br>
              <a:rPr lang="en-US" altLang="ko-KR" dirty="0"/>
            </a:b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A131B-9D0D-4F28-9BC7-47214CF0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행위자가 행동을</a:t>
            </a:r>
            <a:r>
              <a:rPr lang="en-US" altLang="ko-KR" dirty="0"/>
              <a:t> </a:t>
            </a:r>
            <a:r>
              <a:rPr lang="ko-KR" altLang="en-US" dirty="0"/>
              <a:t>선택하는 방법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결정적 정책</a:t>
            </a:r>
            <a:endParaRPr lang="en-US" altLang="ko-KR" dirty="0"/>
          </a:p>
          <a:p>
            <a:pPr lvl="2"/>
            <a:r>
              <a:rPr lang="ko-KR" altLang="en-US" dirty="0"/>
              <a:t>각 상태에서 취하는 행동이 결정되어 있음</a:t>
            </a:r>
            <a:endParaRPr lang="en-US" altLang="ko-KR" dirty="0"/>
          </a:p>
          <a:p>
            <a:pPr lvl="1"/>
            <a:r>
              <a:rPr lang="ko-KR" altLang="en-US" dirty="0"/>
              <a:t>확률적 정책</a:t>
            </a:r>
            <a:endParaRPr lang="en-US" altLang="ko-KR" dirty="0"/>
          </a:p>
          <a:p>
            <a:pPr lvl="2"/>
            <a:r>
              <a:rPr lang="ko-KR" altLang="en-US" dirty="0"/>
              <a:t>각 상태에서 확률에 따라 행동을 취함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7441-93F7-4B8D-8C38-FE4C1CB0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정책의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E8B3E-0765-44B1-9E1D-6A4E93A53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결정적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랜덤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균일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DE8B3E-0765-44B1-9E1D-6A4E93A53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969D2-A165-45D1-B380-E96163FF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03CA7-5B58-486E-A7AB-C816F2E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9240-1830-4254-A13A-49857AD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실험이나</a:t>
            </a:r>
            <a:r>
              <a:rPr lang="en-US" altLang="ko-KR" dirty="0"/>
              <a:t> </a:t>
            </a:r>
            <a:r>
              <a:rPr lang="ko-KR" altLang="en-US" dirty="0"/>
              <a:t>관측으로 얻은 자료</a:t>
            </a:r>
            <a:endParaRPr lang="en-US" altLang="ko-KR" dirty="0"/>
          </a:p>
          <a:p>
            <a:r>
              <a:rPr lang="ko-KR" altLang="en-US" dirty="0"/>
              <a:t>입력과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자료에는 예측할 수 없는 다양한 잡음</a:t>
            </a:r>
            <a:r>
              <a:rPr lang="en-US" altLang="ko-KR" dirty="0"/>
              <a:t>(noise)</a:t>
            </a:r>
            <a:r>
              <a:rPr lang="ko-KR" altLang="en-US" dirty="0"/>
              <a:t>이 포함된다</a:t>
            </a:r>
            <a:endParaRPr lang="en-US" altLang="ko-KR" dirty="0"/>
          </a:p>
          <a:p>
            <a:pPr lvl="1"/>
            <a:r>
              <a:rPr lang="ko-KR" altLang="en-US" dirty="0"/>
              <a:t>환경 요인</a:t>
            </a:r>
            <a:endParaRPr lang="en-US" altLang="ko-KR" dirty="0"/>
          </a:p>
          <a:p>
            <a:pPr lvl="1"/>
            <a:r>
              <a:rPr lang="ko-KR" altLang="en-US" dirty="0"/>
              <a:t>측정 오차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0869341"/>
                  </p:ext>
                </p:extLst>
              </p:nvPr>
            </p:nvGraphicFramePr>
            <p:xfrm>
              <a:off x="2032000" y="2964974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0869341"/>
                  </p:ext>
                </p:extLst>
              </p:nvPr>
            </p:nvGraphicFramePr>
            <p:xfrm>
              <a:off x="2032000" y="2964974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63" r="-400375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63" r="-300375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63" r="-2015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63" r="-10074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63" r="-749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02353" r="-40037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2353" r="-30037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02353" r="-2015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2353" r="-10074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2353" r="-749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07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행위자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ko-KR" altLang="en-US" dirty="0"/>
              <a:t>정책</a:t>
            </a:r>
            <a:r>
              <a:rPr lang="en-US" altLang="ko-KR" dirty="0"/>
              <a:t>,</a:t>
            </a:r>
            <a:r>
              <a:rPr lang="ko-KR" altLang="en-US" dirty="0"/>
              <a:t> 에피소드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할인율</a:t>
            </a:r>
            <a:endParaRPr lang="en-US" altLang="ko-KR" dirty="0"/>
          </a:p>
          <a:p>
            <a:r>
              <a:rPr lang="ko-KR" altLang="en-US" dirty="0"/>
              <a:t>확률적으로 결정되는 것들은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올해는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콩을 </a:t>
            </a:r>
            <a:r>
              <a:rPr lang="en-US" altLang="ko-KR" dirty="0"/>
              <a:t>10</a:t>
            </a:r>
            <a:r>
              <a:rPr lang="ko-KR" altLang="en-US" dirty="0"/>
              <a:t>개 심으면 몇 개의 싹이 틀까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우산을 가지고 나갈까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상태는 어제와 비슷한데 오늘도 비가 올까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자동차는 어떤 방향으로 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바둑 선수는 어떤 수를 둘까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내가 둔 수에 대한 상대의 반응은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78498-4C68-47AA-B5A0-5B0A1DB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72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상태 가치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정책에 의하여 행동을 선택할 경우 각 상태의 가치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정책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상태 가치 함수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D1AA-393A-463C-B165-6E4C1270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4"/>
            <a:ext cx="4278745" cy="3058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랜덤 정책을 취할 때 각 상태의 가치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8FB705-60EE-434D-8333-9343EC076847}"/>
              </a:ext>
            </a:extLst>
          </p:cNvPr>
          <p:cNvSpPr txBox="1">
            <a:spLocks/>
          </p:cNvSpPr>
          <p:nvPr/>
        </p:nvSpPr>
        <p:spPr>
          <a:xfrm>
            <a:off x="6101540" y="3140364"/>
            <a:ext cx="4278745" cy="30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최적의 정책을 취할 때 각 상태의 가치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3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99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2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01639" r="-203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0099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01639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0163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20163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30163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30163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39" r="-203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099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639" r="-200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00000" r="-203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00000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20327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27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20327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30327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327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30327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/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09BFEAF-964E-436E-ADCE-69609668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008" y="1065058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/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/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267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DBED9-65E7-4F5A-87C7-4B401D1F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행동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ko-KR" altLang="en-US" dirty="0"/>
                  <a:t>행동 가치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정책에 의하여 행동을 선택할 경우 각 행동의 가치</a:t>
                </a:r>
                <a:endParaRPr lang="en-US" altLang="ko-KR" dirty="0"/>
              </a:p>
              <a:p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행동 가치 함수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상태 가치와 행동 가치의 관계는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263F8F-B112-4D96-AFA1-BB592F64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D1B80-2188-4435-A250-739DFA3D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89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랜덤 정책을 취할 때 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2,4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행동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ko-KR" altLang="en-US" dirty="0"/>
                  <a:t>의 가치는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E2AF08-0AFD-4212-B87C-2516DE603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86" y="3237383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2A4808-C92D-4107-9DF5-30469D6F198B}"/>
                  </a:ext>
                </a:extLst>
              </p:cNvPr>
              <p:cNvSpPr/>
              <p:nvPr/>
            </p:nvSpPr>
            <p:spPr>
              <a:xfrm>
                <a:off x="6141973" y="3909223"/>
                <a:ext cx="4796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2A4808-C92D-4107-9DF5-30469D6F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973" y="3909223"/>
                <a:ext cx="4796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D3F377-338D-4D8C-93C9-E3AA41027B2C}"/>
              </a:ext>
            </a:extLst>
          </p:cNvPr>
          <p:cNvCxnSpPr>
            <a:cxnSpLocks/>
          </p:cNvCxnSpPr>
          <p:nvPr/>
        </p:nvCxnSpPr>
        <p:spPr>
          <a:xfrm flipH="1">
            <a:off x="6399219" y="3922578"/>
            <a:ext cx="915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ACD3A-0853-440E-B831-202C2005E8B3}"/>
                  </a:ext>
                </a:extLst>
              </p:cNvPr>
              <p:cNvSpPr txBox="1"/>
              <p:nvPr/>
            </p:nvSpPr>
            <p:spPr>
              <a:xfrm>
                <a:off x="7280031" y="3737912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CACD3A-0853-440E-B831-202C2005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031" y="3737912"/>
                <a:ext cx="76335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32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  <a:br>
              <a:rPr lang="en-US" altLang="ko-KR" dirty="0"/>
            </a:br>
            <a:r>
              <a:rPr lang="en-US" altLang="ko-KR" dirty="0"/>
              <a:t>Bellman equation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/>
                  <a:t>벨만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행동 가치 함수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673AF-59E9-4C39-82AF-1CA0C93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방정식의 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529B21-F5AA-4B00-828E-6EF012EF6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일차 연립방정식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미지수의 개수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상태의 개수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꼴</a:t>
                </a:r>
                <a:endParaRPr lang="en-US" altLang="ko-KR" dirty="0"/>
              </a:p>
              <a:p>
                <a:r>
                  <a:rPr lang="ko-KR" altLang="en-US" dirty="0" err="1"/>
                  <a:t>점화식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임의로 초기화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해는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529B21-F5AA-4B00-828E-6EF012EF6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0FC30-8815-42B7-9A86-D154E045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16497A-3D4F-471F-A5FD-B17AFDE41B03}"/>
                  </a:ext>
                </a:extLst>
              </p:cNvPr>
              <p:cNvSpPr txBox="1"/>
              <p:nvPr/>
            </p:nvSpPr>
            <p:spPr>
              <a:xfrm>
                <a:off x="5760720" y="3154680"/>
                <a:ext cx="4958409" cy="10719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err="1">
                    <a:latin typeface="Cambria Math" panose="02040503050406030204" pitchFamily="18" charset="0"/>
                  </a:rPr>
                  <a:t>벨만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 방정식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16497A-3D4F-471F-A5FD-B17AFDE4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154680"/>
                <a:ext cx="4958409" cy="1071960"/>
              </a:xfrm>
              <a:prstGeom prst="rect">
                <a:avLst/>
              </a:prstGeom>
              <a:blipFill>
                <a:blip r:embed="rId3"/>
                <a:stretch>
                  <a:fillRect t="-3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8044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6925-56B1-44D4-BD11-3CE6CF96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D89CBB-DB42-4082-9BD2-2BB561599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→⋯→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6D89CBB-DB42-4082-9BD2-2BB561599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D276B9E-8B71-47C3-95D0-0F75BDF0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9713"/>
            <a:ext cx="10614008" cy="1887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8BA71-BCD3-4974-8325-EE73DA3B4CA4}"/>
                  </a:ext>
                </a:extLst>
              </p:cNvPr>
              <p:cNvSpPr txBox="1"/>
              <p:nvPr/>
            </p:nvSpPr>
            <p:spPr>
              <a:xfrm>
                <a:off x="3845277" y="3220054"/>
                <a:ext cx="5104090" cy="156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/>
                  <a:t>랜덤 정책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2800" dirty="0"/>
                  <a:t>에</a:t>
                </a:r>
                <a:r>
                  <a:rPr lang="en-US" altLang="ko-KR" sz="2800" dirty="0"/>
                  <a:t> </a:t>
                </a:r>
                <a:r>
                  <a:rPr lang="ko-KR" altLang="en-US" sz="2800" dirty="0"/>
                  <a:t>대한 가치 함수</a:t>
                </a:r>
                <a:endParaRPr lang="en-US" altLang="ko-KR" sz="2800" dirty="0"/>
              </a:p>
              <a:p>
                <a:pPr algn="ctr"/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2800" dirty="0"/>
                  <a:t> </a:t>
                </a: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28BA71-BCD3-4974-8325-EE73DA3B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77" y="3220054"/>
                <a:ext cx="5104090" cy="1562479"/>
              </a:xfrm>
              <a:prstGeom prst="rect">
                <a:avLst/>
              </a:prstGeom>
              <a:blipFill>
                <a:blip r:embed="rId4"/>
                <a:stretch>
                  <a:fillRect l="-956" t="-3891" r="-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36103-C046-4B65-8AF0-FE91FEA7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82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9153-8737-4262-9C1D-8986F60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가치 함수와 최적 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 가치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 정책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4F3F-DB1B-4C62-8A11-8FCEA3A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639" r="-303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639" r="-10241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1639" r="-303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01639" r="-1024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01639" r="-241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1639" r="-303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2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201639" r="-1024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201639" r="-241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301639" r="-303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301639" r="-1024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301639" r="-241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8A8B8-C5C0-4DAF-B49B-0DE26DD9E693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62C36-A72D-4243-8A82-05F74EAA0AB0}"/>
              </a:ext>
            </a:extLst>
          </p:cNvPr>
          <p:cNvSpPr txBox="1"/>
          <p:nvPr/>
        </p:nvSpPr>
        <p:spPr>
          <a:xfrm>
            <a:off x="7265091" y="385988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최적 가치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/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A76894A-CE5C-4E75-ACF1-974DCF1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91" y="1779922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/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/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38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A5A52-54E7-4790-B304-047C3B30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</a:t>
            </a:r>
            <a:r>
              <a:rPr lang="en-US" altLang="ko-KR" dirty="0"/>
              <a:t> </a:t>
            </a:r>
            <a:r>
              <a:rPr lang="ko-KR" altLang="en-US" dirty="0"/>
              <a:t>정책 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B446F6-B036-459C-9749-A2CD36831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임의의 정책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B446F6-B036-459C-9749-A2CD36831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2C4E096-FDA5-4B91-AC00-56294C3C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5" y="3429000"/>
            <a:ext cx="5314950" cy="3019425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ADEF390-C917-46D9-9751-E08CAD5A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00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4B779-8761-4238-BE01-B30769BB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자료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훈련 집합</a:t>
                </a:r>
                <a:r>
                  <a:rPr lang="en-US" altLang="ko-KR" dirty="0"/>
                  <a:t>(training set)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가정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/>
                  <a:t> 잡음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근사식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찾기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0910D-EF7E-45C0-A1D4-4CAC2C8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833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최적화 문제를 해결하는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우수한 정책 찾기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바둑에서 상태의 개수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361!</a:t>
                </a:r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메모리의 한계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E483-A05A-485F-8BDC-17096CB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</a:t>
            </a:r>
            <a:r>
              <a:rPr lang="ko-KR" altLang="en-US" dirty="0"/>
              <a:t> 카를로 방법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의 근삿값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 표본에 대하여 계산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5EE9F-CF0C-48D9-BF43-868E03F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FC7C2-CC73-404B-B893-6934D321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2058952"/>
            <a:ext cx="20097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/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 모든 에피소드에 대한 반환의 평균을 계산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015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4FEAB-1C3A-4E9A-BDBD-6079412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시간차 학습</a:t>
            </a:r>
            <a:br>
              <a:rPr lang="en-US" altLang="ko-KR" dirty="0"/>
            </a:br>
            <a:r>
              <a:rPr lang="en-US" altLang="ko-KR" dirty="0"/>
              <a:t>Temporal Difference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B046FB-A484-4B99-876A-50DF58C02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12294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에피소드의 각 단계에서 상태 가치 함수를 다시 설정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상태의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가치를 다음 상태의 가치로 보정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 err="1"/>
                  <a:t>학습률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FB046FB-A484-4B99-876A-50DF58C02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12294" cy="4351338"/>
              </a:xfrm>
              <a:blipFill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89650-ABE4-461C-8B12-0B12544C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898DE-928C-4343-9274-D1484226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2466975"/>
            <a:ext cx="2190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40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D1AB5-12A1-4FE3-AFDF-D87B2811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시간차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798F3-6E99-4BC1-ABFD-5983C55C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2B01D-2FFB-4266-B3BA-56E5F32A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F3C9D-5601-423D-A2A0-52A02869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920206"/>
            <a:ext cx="7248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B7026-2AD6-4FB8-80F8-FB2D2502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C92122-ADF9-48EF-BE7C-E649F400F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에피소드를 따라 행동 가치 함수를 다시 설정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사용하기 때문에 </a:t>
                </a:r>
                <a:r>
                  <a:rPr lang="en-US" altLang="ko-KR" dirty="0"/>
                  <a:t>“</a:t>
                </a:r>
                <a:r>
                  <a:rPr lang="en-US" altLang="ko-KR" dirty="0" err="1"/>
                  <a:t>sarsa</a:t>
                </a:r>
                <a:r>
                  <a:rPr lang="en-US" altLang="ko-KR" dirty="0"/>
                  <a:t>”</a:t>
                </a:r>
                <a:r>
                  <a:rPr lang="ko-KR" altLang="en-US" dirty="0"/>
                  <a:t>라 부른다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EC92122-ADF9-48EF-BE7C-E649F400F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E2A59-1B60-4EE7-B7F2-7889A06B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E9BDD1-6AC8-4D1F-A947-E91D44CD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3724275"/>
            <a:ext cx="2190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869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29AE-0D6C-4220-88C9-470C8AA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FFBD3-C2DF-4837-B445-C8A268E05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정책에 무관</a:t>
                </a:r>
                <a:endParaRPr lang="en-US" altLang="ko-KR" dirty="0"/>
              </a:p>
              <a:p>
                <a:pPr lvl="1"/>
                <a:r>
                  <a:rPr lang="ko-KR" altLang="en-US" b="0" dirty="0">
                    <a:latin typeface="Cambria Math" panose="02040503050406030204" pitchFamily="18" charset="0"/>
                  </a:rPr>
                  <a:t>에피소드를 따라 계산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9FFBD3-C2DF-4837-B445-C8A268E05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E63D0-26EB-48D9-8580-EBD028B4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64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485D-6C0B-4BB7-9E7A-B99C568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701C-27E9-4CFF-A04E-47590DA5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가치가 큰 수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  <a:r>
              <a:rPr lang="ko-KR" altLang="en-US" dirty="0"/>
              <a:t>를 선택</a:t>
            </a:r>
            <a:endParaRPr lang="en-US" altLang="ko-KR" dirty="0"/>
          </a:p>
          <a:p>
            <a:r>
              <a:rPr lang="ko-KR" altLang="en-US" dirty="0"/>
              <a:t>모든 수를 시도해 볼 수는 없다</a:t>
            </a:r>
            <a:endParaRPr lang="en-US" altLang="ko-KR" dirty="0"/>
          </a:p>
          <a:p>
            <a:r>
              <a:rPr lang="ko-KR" altLang="en-US" dirty="0"/>
              <a:t>이길 확률이 높은 그림과 유사한 그림을 만드는 수들을 시도해 본다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95C0-7F5E-4214-B9BD-84F93E8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2052" name="Picture 4" descr="https://upload.wikimedia.org/wikipedia/commons/thumb/0/0b/Alphago_logo_Reversed.svg/1920px-Alphago_logo_Reversed.svg.png">
            <a:extLst>
              <a:ext uri="{FF2B5EF4-FFF2-40B4-BE49-F238E27FC236}">
                <a16:creationId xmlns:a16="http://schemas.microsoft.com/office/drawing/2014/main" id="{B01DEF2F-7415-456F-8D41-66AAC443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125"/>
            <a:ext cx="3657600" cy="9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718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C52F-4116-459A-A932-C94A998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학습의 현재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CEFF4-9613-49A7-B3B4-1133B960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가치를 알 수 없다</a:t>
            </a:r>
            <a:endParaRPr lang="en-US" altLang="ko-KR" dirty="0"/>
          </a:p>
          <a:p>
            <a:pPr lvl="1"/>
            <a:r>
              <a:rPr lang="ko-KR" altLang="en-US" dirty="0"/>
              <a:t>상태가 너무 많다</a:t>
            </a:r>
            <a:endParaRPr lang="en-US" altLang="ko-KR" dirty="0"/>
          </a:p>
          <a:p>
            <a:r>
              <a:rPr lang="ko-KR" altLang="en-US" dirty="0"/>
              <a:t>어떤 행동을 시도해 볼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확률에 의하여 결정된다</a:t>
            </a:r>
            <a:endParaRPr lang="en-US" altLang="ko-KR" dirty="0"/>
          </a:p>
          <a:p>
            <a:pPr lvl="1"/>
            <a:r>
              <a:rPr lang="ko-KR" altLang="en-US" dirty="0"/>
              <a:t>불확실성이 존재한다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5159A-57E7-4F1F-ACF4-96157CC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50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F3E75-6F7D-4F50-9FCB-80B5871E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93929-6A7A-4430-8E78-A47AF108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endParaRPr lang="en-US" altLang="ko-KR" dirty="0"/>
          </a:p>
          <a:p>
            <a:pPr lvl="1"/>
            <a:r>
              <a:rPr lang="ko-KR" altLang="en-US" dirty="0"/>
              <a:t>배우기 쉬운 언어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5CC51-1DF8-4F0B-8AC2-D8A412B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43A5-A008-4F97-90C9-27E9308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형태를 추정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일차 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다항 함수</a:t>
                </a:r>
                <a:r>
                  <a:rPr lang="en-US" altLang="ko-KR" dirty="0"/>
                  <a:t>, …</a:t>
                </a:r>
              </a:p>
              <a:p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최소 제곱 오차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최소로 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구한다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A4E77-6BBF-437A-9DBB-1EA7126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9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8293-2AC5-4482-BF32-C8DC396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은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0.16−0.08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6−0.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b="0" dirty="0"/>
                  <a:t>을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최소로 하는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구한다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551327"/>
                  </p:ext>
                </p:extLst>
              </p:nvPr>
            </p:nvGraphicFramePr>
            <p:xfrm>
              <a:off x="1189183" y="2203126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4551327"/>
                  </p:ext>
                </p:extLst>
              </p:nvPr>
            </p:nvGraphicFramePr>
            <p:xfrm>
              <a:off x="1189183" y="2203126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163" r="-40213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63" r="-30000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163" r="-2016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163" r="-100532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163" r="-107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02353" r="-4021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353" r="-3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02353" r="-201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02353" r="-10053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02353" r="-107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CACB55-0096-4251-A953-2B3BDB63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50" y="1027906"/>
            <a:ext cx="4397693" cy="336899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350FD-4DA4-485B-8154-3716EA4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709DB10-22F5-4C5F-AD7B-C66F3900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72" y="2792164"/>
            <a:ext cx="3680460" cy="2673668"/>
          </a:xfrm>
          <a:prstGeom prst="rect">
            <a:avLst/>
          </a:prstGeom>
        </p:spPr>
      </p:pic>
      <p:pic>
        <p:nvPicPr>
          <p:cNvPr id="1032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9409EA43-C567-49C4-8972-1A9ED1FA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025" y="2215356"/>
            <a:ext cx="3467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FAC617-E4B3-4DB1-AA4D-B594C2DB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순방향 신경망</a:t>
            </a:r>
            <a:br>
              <a:rPr lang="en-US" altLang="ko-KR" dirty="0"/>
            </a:br>
            <a:r>
              <a:rPr lang="en-US" altLang="ko-KR" dirty="0"/>
              <a:t>Feedforward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D4FD9-CB24-4906-881F-D873C0F0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순환이</a:t>
            </a:r>
            <a:r>
              <a:rPr lang="en-US" altLang="ko-KR" dirty="0"/>
              <a:t> </a:t>
            </a:r>
            <a:r>
              <a:rPr lang="ko-KR" altLang="en-US" dirty="0"/>
              <a:t>없는 신경망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53913-37FC-42B5-B219-493C5E78B5AB}"/>
              </a:ext>
            </a:extLst>
          </p:cNvPr>
          <p:cNvSpPr txBox="1"/>
          <p:nvPr/>
        </p:nvSpPr>
        <p:spPr>
          <a:xfrm>
            <a:off x="7970636" y="594256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한겨레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7DED3B1-F047-4CA0-909A-4BB3DC2FC115}"/>
              </a:ext>
            </a:extLst>
          </p:cNvPr>
          <p:cNvCxnSpPr>
            <a:cxnSpLocks/>
          </p:cNvCxnSpPr>
          <p:nvPr/>
        </p:nvCxnSpPr>
        <p:spPr>
          <a:xfrm>
            <a:off x="3569677" y="3341077"/>
            <a:ext cx="4281232" cy="157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97E2CA6-3736-42C7-99F3-2F18F220D908}"/>
              </a:ext>
            </a:extLst>
          </p:cNvPr>
          <p:cNvCxnSpPr>
            <a:cxnSpLocks/>
          </p:cNvCxnSpPr>
          <p:nvPr/>
        </p:nvCxnSpPr>
        <p:spPr>
          <a:xfrm>
            <a:off x="2521527" y="3075709"/>
            <a:ext cx="5329382" cy="591127"/>
          </a:xfrm>
          <a:prstGeom prst="bentConnector3">
            <a:avLst>
              <a:gd name="adj1" fmla="val 71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944FCF-E281-4521-AD64-AEFC8DD5596F}"/>
              </a:ext>
            </a:extLst>
          </p:cNvPr>
          <p:cNvSpPr txBox="1"/>
          <p:nvPr/>
        </p:nvSpPr>
        <p:spPr>
          <a:xfrm>
            <a:off x="1052945" y="52370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ED360-5889-466C-A91C-DA28C4F6D561}"/>
              </a:ext>
            </a:extLst>
          </p:cNvPr>
          <p:cNvSpPr txBox="1"/>
          <p:nvPr/>
        </p:nvSpPr>
        <p:spPr>
          <a:xfrm>
            <a:off x="2692514" y="52933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은닉층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763AE-F3C7-4D82-BC32-3530AAF75405}"/>
              </a:ext>
            </a:extLst>
          </p:cNvPr>
          <p:cNvSpPr txBox="1"/>
          <p:nvPr/>
        </p:nvSpPr>
        <p:spPr>
          <a:xfrm>
            <a:off x="4309055" y="4732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F99AE9-B19C-43F4-BFF0-98726CF9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2326E-E895-49B2-9264-C7C164AD6753}"/>
              </a:ext>
            </a:extLst>
          </p:cNvPr>
          <p:cNvSpPr txBox="1"/>
          <p:nvPr/>
        </p:nvSpPr>
        <p:spPr>
          <a:xfrm>
            <a:off x="581820" y="2639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510D38E-C845-45DC-AF4A-86DABA126A19}"/>
              </a:ext>
            </a:extLst>
          </p:cNvPr>
          <p:cNvCxnSpPr>
            <a:stCxn id="5" idx="3"/>
          </p:cNvCxnSpPr>
          <p:nvPr/>
        </p:nvCxnSpPr>
        <p:spPr>
          <a:xfrm>
            <a:off x="1228151" y="2823704"/>
            <a:ext cx="1207318" cy="77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28E2AE7-D137-47CC-A192-7068ED889FFD}"/>
              </a:ext>
            </a:extLst>
          </p:cNvPr>
          <p:cNvCxnSpPr/>
          <p:nvPr/>
        </p:nvCxnSpPr>
        <p:spPr>
          <a:xfrm>
            <a:off x="1228151" y="2823704"/>
            <a:ext cx="1225181" cy="25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5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2566</Words>
  <Application>Microsoft Office PowerPoint</Application>
  <PresentationFormat>와이드스크린</PresentationFormat>
  <Paragraphs>776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2" baseType="lpstr">
      <vt:lpstr>맑은 고딕</vt:lpstr>
      <vt:lpstr>Arial</vt:lpstr>
      <vt:lpstr>Cambria Math</vt:lpstr>
      <vt:lpstr>Office 테마</vt:lpstr>
      <vt:lpstr>인공 지능과 데이터 사이언스</vt:lpstr>
      <vt:lpstr>인공 지능</vt:lpstr>
      <vt:lpstr>목차</vt:lpstr>
      <vt:lpstr>지도 학습 supervised learning</vt:lpstr>
      <vt:lpstr>자료</vt:lpstr>
      <vt:lpstr>목표</vt:lpstr>
      <vt:lpstr>통계적 방법</vt:lpstr>
      <vt:lpstr>보기</vt:lpstr>
      <vt:lpstr>순방향 신경망 Feedforward Neural Network</vt:lpstr>
      <vt:lpstr>자녀의 키</vt:lpstr>
      <vt:lpstr>단층 퍼셉트론</vt:lpstr>
      <vt:lpstr>활성함수</vt:lpstr>
      <vt:lpstr>목표</vt:lpstr>
      <vt:lpstr>그래디언트 Gradient</vt:lpstr>
      <vt:lpstr>PowerPoint 프레젠테이션</vt:lpstr>
      <vt:lpstr>경사 하강법 Gradient Descent Method</vt:lpstr>
      <vt:lpstr>합성함수의 그래디언트</vt:lpstr>
      <vt:lpstr>계산</vt:lpstr>
      <vt:lpstr>PowerPoint 프레젠테이션</vt:lpstr>
      <vt:lpstr>PowerPoint 프레젠테이션</vt:lpstr>
      <vt:lpstr>다층 퍼셉트론</vt:lpstr>
      <vt:lpstr>배타적 논리합(XOR)</vt:lpstr>
      <vt:lpstr>PowerPoint 프레젠테이션</vt:lpstr>
      <vt:lpstr>코드</vt:lpstr>
      <vt:lpstr>심층 학습 Deep Learning</vt:lpstr>
      <vt:lpstr>합성곱 Convolution</vt:lpstr>
      <vt:lpstr>PowerPoint 프레젠테이션</vt:lpstr>
      <vt:lpstr>합성곱 신경망 CNN – Convolutional Neural Network</vt:lpstr>
      <vt:lpstr>숫자 인식</vt:lpstr>
      <vt:lpstr>이미지 인식</vt:lpstr>
      <vt:lpstr>RNN – Recurrent Neural Network</vt:lpstr>
      <vt:lpstr>인공 신경망의 장단점</vt:lpstr>
      <vt:lpstr>관련 분야</vt:lpstr>
      <vt:lpstr>인공 신경망의 현재와 미래</vt:lpstr>
      <vt:lpstr>비지도 학습 Unsupervised Learning</vt:lpstr>
      <vt:lpstr>K-Means Clustering</vt:lpstr>
      <vt:lpstr>강화 학습 Reinforcement Learning</vt:lpstr>
      <vt:lpstr>격자 세계</vt:lpstr>
      <vt:lpstr>변수</vt:lpstr>
      <vt:lpstr>예</vt:lpstr>
      <vt:lpstr>행위자와 환경 Agent and Environment</vt:lpstr>
      <vt:lpstr>예</vt:lpstr>
      <vt:lpstr>마르코프 결정 과정 MDP – Markov Decision Process</vt:lpstr>
      <vt:lpstr>MDP</vt:lpstr>
      <vt:lpstr>에피소드 Episode</vt:lpstr>
      <vt:lpstr>반환 Return</vt:lpstr>
      <vt:lpstr>격자 세계</vt:lpstr>
      <vt:lpstr>정책 Policy</vt:lpstr>
      <vt:lpstr>정책의 표현</vt:lpstr>
      <vt:lpstr>정리</vt:lpstr>
      <vt:lpstr>상태 가치 함수</vt:lpstr>
      <vt:lpstr>격자 세계</vt:lpstr>
      <vt:lpstr>행동 가치 함수</vt:lpstr>
      <vt:lpstr>PowerPoint 프레젠테이션</vt:lpstr>
      <vt:lpstr>벨만 방정식 Bellman equation</vt:lpstr>
      <vt:lpstr>벨만 방정식의 해</vt:lpstr>
      <vt:lpstr>해 구하기</vt:lpstr>
      <vt:lpstr>최적 가치 함수와 최적 정책</vt:lpstr>
      <vt:lpstr>최적 정책 구하기</vt:lpstr>
      <vt:lpstr>Dynamic Programming</vt:lpstr>
      <vt:lpstr>몬테 카를로 방법 Monte Carlo Methods</vt:lpstr>
      <vt:lpstr>시간차 학습 Temporal Difference Learning</vt:lpstr>
      <vt:lpstr>예: 시간차 학습</vt:lpstr>
      <vt:lpstr>Sarsa</vt:lpstr>
      <vt:lpstr>Q-learning</vt:lpstr>
      <vt:lpstr>알파고</vt:lpstr>
      <vt:lpstr>강화 학습의 현재</vt:lpstr>
      <vt:lpstr>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순방향 인공 신경망Feedforward Neural Network</dc:title>
  <dc:creator>kpark</dc:creator>
  <cp:lastModifiedBy>kpark</cp:lastModifiedBy>
  <cp:revision>160</cp:revision>
  <dcterms:created xsi:type="dcterms:W3CDTF">2020-07-22T01:26:31Z</dcterms:created>
  <dcterms:modified xsi:type="dcterms:W3CDTF">2020-08-09T06:15:41Z</dcterms:modified>
</cp:coreProperties>
</file>