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310" r:id="rId10"/>
    <p:sldId id="264" r:id="rId11"/>
    <p:sldId id="272" r:id="rId12"/>
    <p:sldId id="265" r:id="rId13"/>
    <p:sldId id="266" r:id="rId14"/>
    <p:sldId id="267" r:id="rId15"/>
    <p:sldId id="268" r:id="rId16"/>
    <p:sldId id="297" r:id="rId17"/>
    <p:sldId id="269" r:id="rId18"/>
    <p:sldId id="270" r:id="rId19"/>
    <p:sldId id="311" r:id="rId20"/>
    <p:sldId id="288" r:id="rId21"/>
    <p:sldId id="271" r:id="rId22"/>
    <p:sldId id="274" r:id="rId23"/>
    <p:sldId id="275" r:id="rId24"/>
    <p:sldId id="276" r:id="rId25"/>
    <p:sldId id="277" r:id="rId26"/>
    <p:sldId id="278" r:id="rId27"/>
    <p:sldId id="287" r:id="rId28"/>
    <p:sldId id="312" r:id="rId29"/>
    <p:sldId id="289" r:id="rId30"/>
    <p:sldId id="296" r:id="rId31"/>
    <p:sldId id="290" r:id="rId32"/>
    <p:sldId id="313" r:id="rId33"/>
    <p:sldId id="293" r:id="rId34"/>
    <p:sldId id="314" r:id="rId35"/>
    <p:sldId id="294" r:id="rId36"/>
    <p:sldId id="295" r:id="rId37"/>
    <p:sldId id="299" r:id="rId38"/>
    <p:sldId id="302" r:id="rId39"/>
    <p:sldId id="315" r:id="rId40"/>
    <p:sldId id="306" r:id="rId41"/>
  </p:sldIdLst>
  <p:sldSz cx="12192000" cy="6858000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22BC-A855-4D69-983F-9A48D6CC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ADD74-693E-4BDE-A3FC-FEAD3351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BEB92-EB69-41CB-B854-1F7704AC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DEF4C-4AAE-4101-B8CE-C06B1B9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5F983-C375-4D0C-BCE4-0EA810B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2C4A-AED0-408E-BE4A-C9F1409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BB78E-D7A3-41FB-86E3-BB115565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667F3-5D13-4DD2-8919-72444523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8975-7D85-4A84-A1C5-E8C0D1B0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E64-ABB2-42C3-AF9F-78E99C58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573CE-9E89-4584-8EB7-8E9CC637F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BE4D0-8343-4A20-850D-F708675A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7D69-22B2-4CF9-A668-68C0A83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50A65-1779-479C-88F5-A1FD037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F5AE-3262-436A-BF95-27FCBA97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4CF91-B019-42B0-8D61-2FD915F5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F874C-C27B-40F7-9EF3-794143F0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38E76-B93F-48DA-BC53-2E533081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C3C9B-5915-4ECD-9EB2-2023059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0E5E6-9711-4924-925C-37324CE5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D8D6-9BE8-47A2-B073-9FB28910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65926-9DDD-4629-84C3-9951A9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1624-D79F-45C7-889A-56C1E36C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E7E2D-81A4-4A96-9B79-7D3AF49B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65BD-D4F9-40F1-A118-BD904F85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F7DA-765A-43FF-8F5E-F2618D3C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1135-0F53-4ECD-B316-17A4E045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75BF1-EAA9-4386-97D7-567DB76C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9E6C8-BDEE-49D2-BCFF-0EED264D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3EB3A-EBB0-4937-8BFF-CCA0A8F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84BF9-7B9B-4E01-A894-45E61E7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09C-19E8-4590-BC7D-8C61B659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C6D8-9332-4FE5-9C1A-D3DAEF71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B4ED0-8947-4C23-9716-1C292595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FF077-EDD8-4881-B5BF-86DF1538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3F658-5FF2-4687-A268-B8DD90B9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0129-BF9F-4A5A-B2D1-8AD2B4F6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627214-AD33-439E-BF49-4EA14BF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3C21F-3222-4F85-A900-F226339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B4330-DB32-4EEF-B217-B221FE9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B946F-B96B-4E2E-BA29-A5F3C7A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97CA-8387-483E-8F13-FEF055C8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88743-DB6D-4B3F-89FC-6410A05E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CB08B-8E3A-4F5B-9F5D-502FC69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6EC8D-1389-488A-BB7F-D8ACCEF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D3999-BC22-4CA2-8DBA-0D4F0D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2D86-1250-49C4-9C75-66A4DB5D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25EB-480E-4E91-BBC6-FB5AD746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43F62-00C0-454C-914C-DF39A50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C4A33-8B28-49DF-891C-A3382FB5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E7EA-6356-4E56-A9BC-0B296170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2167F-5546-48F7-917E-489199E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AF9F-54D5-4C82-A8F8-2274C98E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A6E62-B68C-49A4-8B6F-CE3D6B0D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27A5E-8C41-458F-960A-EC1CC96A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6D66-2A01-49AC-8548-354DDE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CD076-2C38-44B6-8735-1CAF90E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815AE-D74F-46DC-97B3-30DFE50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9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66BBA-503D-46AF-A556-5F5120A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54687-2139-4388-B217-29635FFF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08C0-DB0B-465C-9AFE-63A66EE7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F9B9-BE33-412E-9776-2661B978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556-1CF9-4BA3-8C9D-6EAD6D45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StatisticalLearning" TargetMode="External"/><Relationship Id="rId2" Type="http://schemas.openxmlformats.org/officeDocument/2006/relationships/hyperlink" Target="https://github.com/ggorr/Machine-Learning/tree/master/ISL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1ABD-9ED9-45C8-A095-4FDD5E2D0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Statistical Learning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4A0CD-0F74-464E-879B-03359E37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hlinkClick r:id="" action="ppaction://noaction"/>
            </a:endParaRPr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>
                <a:hlinkClick r:id="rId2"/>
              </a:rPr>
              <a:t>https://github.com/ggorr/Machine-Learning/tree/master/</a:t>
            </a:r>
            <a:r>
              <a:rPr lang="en-US" altLang="ko-KR">
                <a:hlinkClick r:id="rId3"/>
              </a:rPr>
              <a:t>ISLR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01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Prediction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dirty="0"/>
                  <a:t> is an estimate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ko-KR" dirty="0"/>
                  <a:t> is treated as a black box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Not concerned with the exact form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Interested in the accuracy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52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E50D5-5E48-4B9A-B93B-355A6C16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736FBB-36EF-4451-A452-3FE5F7963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: characteristics of a blood sample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: risk for an adverse reaction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736FBB-36EF-4451-A452-3FE5F7963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31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1032D98-4835-486A-A908-B538D6A3E2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Accuracy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1032D98-4835-486A-A908-B538D6A3E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Error</a:t>
                </a:r>
                <a:br>
                  <a:rPr lang="en-US" altLang="ko-KR" sz="2400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2200" b="0" dirty="0"/>
                </a:br>
                <a:r>
                  <a:rPr lang="en-US" altLang="ko-KR" sz="2200" b="0" dirty="0"/>
                  <a:t>			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sz="22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400" dirty="0"/>
                  <a:t> - Reducible error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Inaccuracy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We can potentially improve the accuracy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 - Irreducible error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cannot be predicted using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120" b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60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 changes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Which predictors are associated with the response?</a:t>
                </a:r>
              </a:p>
              <a:p>
                <a:r>
                  <a:rPr lang="en-US" altLang="ko-KR" dirty="0"/>
                  <a:t>What is the relationship between the response and each predictor?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3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Advertising data set</a:t>
            </a:r>
          </a:p>
          <a:p>
            <a:pPr lvl="1"/>
            <a:r>
              <a:rPr lang="en-US" altLang="ko-KR" dirty="0"/>
              <a:t>Which media contribute to sales?</a:t>
            </a:r>
          </a:p>
          <a:p>
            <a:pPr lvl="1"/>
            <a:r>
              <a:rPr lang="en-US" altLang="ko-KR" dirty="0"/>
              <a:t>Which media generate the biggest boost in sales</a:t>
            </a:r>
          </a:p>
          <a:p>
            <a:pPr lvl="1"/>
            <a:r>
              <a:rPr lang="en-US" altLang="ko-KR" dirty="0"/>
              <a:t>How much increase in sales is associated with a given increase in TV advertising?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09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1032D98-4835-486A-A908-B538D6A3E2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2.1.2 How Do We Estimate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1032D98-4835-486A-A908-B538D6A3E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Training data set: observations</a:t>
                </a:r>
              </a:p>
              <a:p>
                <a:pPr lvl="1"/>
                <a:r>
                  <a:rPr lang="en-US" altLang="ko-KR" dirty="0"/>
                  <a:t>Input variables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 : number of predictors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: number of data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z="2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lvl="1"/>
                <a:r>
                  <a:rPr lang="en-US" altLang="ko-KR" dirty="0"/>
                  <a:t>Output variable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2200" dirty="0"/>
              </a:p>
              <a:p>
                <a:pPr lvl="1"/>
                <a:endParaRPr lang="en-US" altLang="ko-KR" sz="26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1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D99AB-F233-4C86-B3B5-DC793138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BA9E8-830D-4A0E-AAB8-068CF02A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Parametric method</a:t>
            </a:r>
          </a:p>
          <a:p>
            <a:r>
              <a:rPr lang="en-US" altLang="ko-KR" dirty="0"/>
              <a:t>Non-parametric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21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Parametric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To make an assumption about the functional form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Example: linear model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Assume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and estimate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8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income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education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seniority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7BB1421-AF19-4D73-86FA-F5C1B6AA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41" y="2506231"/>
            <a:ext cx="5762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4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9F182-D6C5-4C01-A020-0DB61095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3355D3-45F3-4D51-AB6D-D986468CA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 model is a form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Example: linear model assumes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is linear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3355D3-45F3-4D51-AB6D-D986468CA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51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5CDBF-8EAE-4843-B7DE-365149CA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20B13-283B-495A-97A8-78A370FF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Introduction to Statistical Learning</a:t>
            </a:r>
            <a:br>
              <a:rPr lang="en-US" altLang="ko-KR" dirty="0"/>
            </a:br>
            <a:r>
              <a:rPr lang="en-US" altLang="ko-KR" dirty="0"/>
              <a:t>	with Applications in R</a:t>
            </a:r>
          </a:p>
          <a:p>
            <a:pPr lvl="1"/>
            <a:r>
              <a:rPr lang="en-US" altLang="ko-KR" dirty="0"/>
              <a:t>G. James, D. Witten, T. Hastie and R. </a:t>
            </a:r>
            <a:r>
              <a:rPr lang="en-US" altLang="ko-KR" dirty="0" err="1"/>
              <a:t>Tibshirani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A87156-CA6E-47F6-AA4A-F62C7E17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253" y="681037"/>
            <a:ext cx="31813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9F182-D6C5-4C01-A020-0DB61095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selection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3355D3-45F3-4D51-AB6D-D986468CA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 model which is too far from true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Estimation is poor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 flexible model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Can fit many different possible functional forms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Requires estimating many parameters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Overfitting</a:t>
                </a:r>
              </a:p>
              <a:p>
                <a:pPr lvl="1"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3355D3-45F3-4D51-AB6D-D986468CA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21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Non-parametric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Do not make explicit assumptions about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 very large number of observations is required</a:t>
                </a:r>
              </a:p>
              <a:p>
                <a:r>
                  <a:rPr lang="en-US" altLang="ko-KR" dirty="0"/>
                  <a:t>Example: thin-plate spline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E5AD22B-FD05-4CD9-92A4-271337071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6" y="2917874"/>
            <a:ext cx="6207557" cy="38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7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2.1.3 The Trade-Off Between Prediction Accuracy and Model Interpretability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would we choose a more restrictive method instead of a very flexible approach?</a:t>
            </a:r>
          </a:p>
          <a:p>
            <a:r>
              <a:rPr lang="en-US" altLang="ko-KR" dirty="0"/>
              <a:t>In inference, restrictive models are much more interpretable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7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C37CFA-E1C3-4D0F-97A9-98FE9F6E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825625"/>
            <a:ext cx="65151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8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2.1.4 Supervised Versus Unsupervised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Supervised learning</a:t>
            </a:r>
          </a:p>
          <a:p>
            <a:pPr lvl="1"/>
            <a:r>
              <a:rPr lang="en-US" altLang="ko-KR" dirty="0"/>
              <a:t>Use responses for training data</a:t>
            </a:r>
          </a:p>
          <a:p>
            <a:r>
              <a:rPr lang="en-US" altLang="ko-KR" dirty="0"/>
              <a:t>unsupervised learning</a:t>
            </a:r>
          </a:p>
          <a:p>
            <a:pPr lvl="1"/>
            <a:r>
              <a:rPr lang="en-US" altLang="ko-KR" dirty="0"/>
              <a:t>No response</a:t>
            </a:r>
          </a:p>
          <a:p>
            <a:pPr lvl="1"/>
            <a:r>
              <a:rPr lang="en-US" altLang="ko-KR" dirty="0"/>
              <a:t>Example: cluster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45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111140-F729-4640-97B3-A129A8A9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7" y="1915534"/>
            <a:ext cx="70199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39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2.1.5 Regression Versus Classification Problems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Regression</a:t>
            </a:r>
          </a:p>
          <a:p>
            <a:pPr lvl="1"/>
            <a:r>
              <a:rPr lang="en-US" altLang="ko-KR" dirty="0"/>
              <a:t>Quantitative</a:t>
            </a:r>
          </a:p>
          <a:p>
            <a:pPr lvl="1"/>
            <a:r>
              <a:rPr lang="en-US" altLang="ko-KR" dirty="0"/>
              <a:t>Example: a person’s age, height, or income, the value of a house,</a:t>
            </a:r>
            <a:br>
              <a:rPr lang="en-US" altLang="ko-KR" dirty="0"/>
            </a:br>
            <a:r>
              <a:rPr lang="en-US" altLang="ko-KR" dirty="0"/>
              <a:t>            the price of a stock</a:t>
            </a:r>
          </a:p>
          <a:p>
            <a:r>
              <a:rPr lang="en-US" altLang="ko-KR" dirty="0"/>
              <a:t>Classification</a:t>
            </a:r>
          </a:p>
          <a:p>
            <a:pPr lvl="1"/>
            <a:r>
              <a:rPr lang="en-US" altLang="ko-KR" dirty="0"/>
              <a:t>Qualitative a.k.a. categorical</a:t>
            </a:r>
          </a:p>
          <a:p>
            <a:pPr lvl="1"/>
            <a:r>
              <a:rPr lang="en-US" altLang="ko-KR" dirty="0"/>
              <a:t>Example: a person’s gender (male or female), </a:t>
            </a:r>
            <a:br>
              <a:rPr lang="en-US" altLang="ko-KR" dirty="0"/>
            </a:br>
            <a:r>
              <a:rPr lang="en-US" altLang="ko-KR" dirty="0"/>
              <a:t>            the brand of product purchased (brand A, B, or 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681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Assessing Model Accuracy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is no free lunch in statistics</a:t>
            </a:r>
          </a:p>
          <a:p>
            <a:pPr lvl="1"/>
            <a:r>
              <a:rPr lang="en-US" altLang="ko-KR" dirty="0"/>
              <a:t>No one method dominates all others over all possible data sets</a:t>
            </a:r>
          </a:p>
          <a:p>
            <a:r>
              <a:rPr lang="en-US" altLang="ko-KR" dirty="0"/>
              <a:t>On a particular data set, one specific method may work best</a:t>
            </a:r>
          </a:p>
          <a:p>
            <a:r>
              <a:rPr lang="en-US" altLang="ko-KR" dirty="0"/>
              <a:t>To decide the best method for given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49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Measuring the Quality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Mean squared error (MSE)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097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and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MSE</a:t>
            </a:r>
          </a:p>
          <a:p>
            <a:pPr lvl="1"/>
            <a:r>
              <a:rPr lang="en-US" altLang="ko-KR" dirty="0"/>
              <a:t>MSE for training data</a:t>
            </a:r>
          </a:p>
          <a:p>
            <a:r>
              <a:rPr lang="en-US" altLang="ko-KR" dirty="0"/>
              <a:t>Test MSE</a:t>
            </a:r>
          </a:p>
          <a:p>
            <a:pPr lvl="1"/>
            <a:r>
              <a:rPr lang="en-US" altLang="ko-KR" dirty="0"/>
              <a:t>MSE for test data</a:t>
            </a:r>
          </a:p>
          <a:p>
            <a:r>
              <a:rPr lang="en-US" altLang="ko-KR" dirty="0"/>
              <a:t>Test data = test observations</a:t>
            </a:r>
          </a:p>
          <a:p>
            <a:pPr lvl="1"/>
            <a:r>
              <a:rPr lang="en-US" altLang="ko-KR" dirty="0"/>
              <a:t>Unseen data during training process</a:t>
            </a:r>
          </a:p>
          <a:p>
            <a:pPr lvl="1"/>
            <a:r>
              <a:rPr lang="en-US" altLang="ko-KR" dirty="0"/>
              <a:t>We are interested in the accuracy of the predictions on previously unseen test data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0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C9574-B5E3-4F82-851B-7D7623FE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Statistical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3201B-D616-465D-8C66-7FC25F7E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2.1 What Is Statistical Learning?</a:t>
            </a:r>
          </a:p>
          <a:p>
            <a:r>
              <a:rPr lang="en-US" altLang="ko-KR" dirty="0"/>
              <a:t>2.2 Assessing Model Accuracy</a:t>
            </a:r>
          </a:p>
          <a:p>
            <a:r>
              <a:rPr lang="en-US" altLang="ko-KR" dirty="0"/>
              <a:t>2.3 Lab: Introduction to R</a:t>
            </a:r>
          </a:p>
          <a:p>
            <a:r>
              <a:rPr lang="en-US" altLang="ko-KR" dirty="0"/>
              <a:t>2.4 Exercises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726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943E7-56FD-44EE-8565-909D625A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B8F5D1F-383A-4FAB-8BBE-53A3A5FB8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Training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Test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If we have a large number of test data, we could compute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Ave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B8F5D1F-383A-4FAB-8BBE-53A3A5FB8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741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78F86-C974-4E2C-AD39-55D66841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41" y="1825625"/>
            <a:ext cx="72009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8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13C58-999A-42F9-922C-D352ADA9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C2B8D-714F-4A25-A06C-FEC24BFB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6A941-5CB2-40DD-BA51-315C06DD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34" y="151606"/>
            <a:ext cx="5810250" cy="3209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2DCF45-D29B-48E2-BDAB-4C2132D8F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09" y="3419114"/>
            <a:ext cx="5857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3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2.2.2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For test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,</a:t>
                </a:r>
                <a:br>
                  <a:rPr lang="en-US" altLang="ko-KR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  i</a:t>
                </a:r>
                <a:r>
                  <a:rPr lang="en-US" altLang="ko-KR" dirty="0"/>
                  <a:t>s called the expected test MSE</a:t>
                </a:r>
                <a:endParaRPr lang="ko-KR" altLang="en-US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b="0" dirty="0"/>
                  <a:t>Expected test MSE</a:t>
                </a:r>
                <a:br>
                  <a:rPr lang="en-US" altLang="ko-KR" b="0" dirty="0"/>
                </a:b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Bias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</a:t>
                </a:r>
                <a:br>
                  <a:rPr lang="en-US" altLang="ko-KR" sz="2400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544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55AF59-3FED-4E5D-B68C-3D0007BA2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39589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:r>
                  <a:rPr lang="en-US" altLang="ko-KR" sz="24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:r>
                  <a:rPr lang="en-US" altLang="ko-KR" sz="24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4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:r>
                  <a:rPr lang="en-US" altLang="ko-KR" sz="2400" i="1" dirty="0">
                    <a:latin typeface="Cambria Math" panose="02040503050406030204" pitchFamily="18" charset="0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:r>
                  <a:rPr lang="en-US" altLang="ko-KR" sz="24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:r>
                  <a:rPr lang="en-US" altLang="ko-KR" sz="2400" i="1" dirty="0">
                    <a:latin typeface="Cambria Math" panose="02040503050406030204" pitchFamily="18" charset="0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:r>
                  <a:rPr lang="en-US" altLang="ko-KR" sz="24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Bias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:r>
                  <a:rPr lang="en-US" altLang="ko-KR" sz="2400" i="1" dirty="0">
                    <a:latin typeface="Cambria Math" panose="02040503050406030204" pitchFamily="18" charset="0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:r>
                  <a:rPr lang="en-US" altLang="ko-KR" sz="24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Bias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55AF59-3FED-4E5D-B68C-3D0007BA2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395894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64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4448E-90A7-4493-8A4B-5DE95109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825625"/>
            <a:ext cx="61055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10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2.2.3 The Classification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Training error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called an indicator variable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Test error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Ave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72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Bayes classifier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assigns each observation to the most likely class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b="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Bayes decision boundary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b="0" dirty="0"/>
                  <a:t>the boundary of </a:t>
                </a:r>
                <a:r>
                  <a:rPr lang="en-US" altLang="ko-KR" dirty="0"/>
                  <a:t>area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Bayes error rate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ko-KR" b="0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85E92EC-AF8B-4C4A-A45A-CE46887A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286" y="3281651"/>
            <a:ext cx="5600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16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K-Nearest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K-Nearest Neighbors(KNN)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8081FB7-F145-482B-8281-4913AC7EC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3429000"/>
            <a:ext cx="54483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11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A96C-BDDD-4204-9FA8-174C07F3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8C1D2-E5FF-4774-BE24-6BEC70EF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F42608-DA4C-4FA6-84A3-805D509A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66" y="137926"/>
            <a:ext cx="5629275" cy="3095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41A5BE-9CA1-4C68-BB35-EE6E6B22F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61" y="273102"/>
            <a:ext cx="2975553" cy="29604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3B7A96-49EB-4C31-84FA-9EF2CADD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207" y="3182120"/>
            <a:ext cx="4761489" cy="35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68D0A-216E-4430-A362-D5916609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What Is Statistical Learning?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31E74-1379-401A-BD1F-25B34736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Advertising data 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D6D8F-C983-42F5-B85D-07625264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15" y="2605088"/>
            <a:ext cx="78295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Solve with pen</a:t>
            </a:r>
          </a:p>
          <a:p>
            <a:r>
              <a:rPr lang="en-US" altLang="ko-KR" dirty="0"/>
              <a:t>Solve with Python</a:t>
            </a:r>
          </a:p>
          <a:p>
            <a:r>
              <a:rPr lang="en-US" altLang="ko-KR" dirty="0"/>
              <a:t>Compute training error rate</a:t>
            </a:r>
          </a:p>
          <a:p>
            <a:r>
              <a:rPr lang="en-US" altLang="ko-KR" dirty="0"/>
              <a:t>Compute test error rate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858598-A9FB-422A-A7FC-1B8249B16B27}"/>
              </a:ext>
            </a:extLst>
          </p:cNvPr>
          <p:cNvGrpSpPr/>
          <p:nvPr/>
        </p:nvGrpSpPr>
        <p:grpSpPr>
          <a:xfrm>
            <a:off x="5623051" y="1371888"/>
            <a:ext cx="5915025" cy="4782995"/>
            <a:chOff x="5456803" y="1371888"/>
            <a:chExt cx="5915025" cy="47829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CB98D1-CAAD-49C0-B7F6-DD4C8C838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6803" y="1371888"/>
              <a:ext cx="5915025" cy="35147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6A913B-FE75-4A86-86C8-770317263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0178" y="4840433"/>
              <a:ext cx="5581650" cy="1314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07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Input variables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  = predictors, independent variables, features, variables</a:t>
                </a:r>
              </a:p>
              <a:p>
                <a:pPr lvl="1"/>
                <a:r>
                  <a:rPr lang="en-US" altLang="ko-KR" b="0" dirty="0">
                    <a:solidFill>
                      <a:schemeClr val="tx1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Output variable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  = response, dependent variable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Example: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Advertisi</a:t>
                </a:r>
                <a:r>
                  <a:rPr lang="en-US" altLang="ko-KR" dirty="0"/>
                  <a:t>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TV,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radio,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newspaper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sales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4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Relationship</a:t>
            </a:r>
            <a:r>
              <a:rPr lang="ko-KR" altLang="en-US" dirty="0"/>
              <a:t> </a:t>
            </a:r>
            <a:r>
              <a:rPr lang="en-US" altLang="ko-KR" dirty="0"/>
              <a:t>between</a:t>
            </a:r>
            <a:r>
              <a:rPr lang="ko-KR" altLang="en-US" dirty="0"/>
              <a:t> </a:t>
            </a:r>
            <a:r>
              <a:rPr lang="en-US" altLang="ko-KR" dirty="0"/>
              <a:t>Predictors and Response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b="0" dirty="0"/>
                  <a:t>We assume that</a:t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predictors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: random error</a:t>
                </a:r>
                <a:br>
                  <a:rPr lang="en-US" altLang="ko-KR" dirty="0"/>
                </a:br>
                <a:r>
                  <a:rPr lang="en-US" altLang="ko-KR" dirty="0"/>
                  <a:t>	  independent of X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i.e. zero mean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91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595-7514-41D5-907C-64E09FF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3D614B-6243-4E55-84F0-CB655383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77" y="2346469"/>
            <a:ext cx="6286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2D98-4835-486A-A908-B538D6A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Statistical Learning?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Statistical learning refers to </a:t>
                </a:r>
                <a:br>
                  <a:rPr lang="en-US" altLang="ko-KR" dirty="0"/>
                </a:br>
                <a:r>
                  <a:rPr lang="en-US" altLang="ko-KR" dirty="0"/>
                  <a:t>	a set of approaches for estimating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803595-7514-41D5-907C-64E09FFF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0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585DF88-B387-47FC-81FD-02E2CEB356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2.1.1 Why Estimate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585DF88-B387-47FC-81FD-02E2CEB35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A724C-9099-4D32-A493-44E13FF2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</a:t>
            </a:r>
          </a:p>
          <a:p>
            <a:pPr lvl="1"/>
            <a:r>
              <a:rPr lang="en-US" altLang="ko-KR" dirty="0"/>
              <a:t>Prediction</a:t>
            </a:r>
          </a:p>
          <a:p>
            <a:pPr lvl="1"/>
            <a:r>
              <a:rPr lang="en-US" altLang="ko-KR" dirty="0"/>
              <a:t>Inference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93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1040</Words>
  <Application>Microsoft Office PowerPoint</Application>
  <PresentationFormat>와이드스크린</PresentationFormat>
  <Paragraphs>149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Cambria Math</vt:lpstr>
      <vt:lpstr>Arial</vt:lpstr>
      <vt:lpstr>Office 테마</vt:lpstr>
      <vt:lpstr>Statistical Learning </vt:lpstr>
      <vt:lpstr>교재</vt:lpstr>
      <vt:lpstr>2 Statistical Learning</vt:lpstr>
      <vt:lpstr>2.1 What Is Statistical Learning?</vt:lpstr>
      <vt:lpstr>PowerPoint 프레젠테이션</vt:lpstr>
      <vt:lpstr>Relationship between Predictors and Response</vt:lpstr>
      <vt:lpstr>Example</vt:lpstr>
      <vt:lpstr>What Is Statistical Learning?</vt:lpstr>
      <vt:lpstr>2.1.1 Why Estimate f ?</vt:lpstr>
      <vt:lpstr>Prediction</vt:lpstr>
      <vt:lpstr>Example</vt:lpstr>
      <vt:lpstr>Accuracy of Y ̂</vt:lpstr>
      <vt:lpstr>Inference</vt:lpstr>
      <vt:lpstr>Example</vt:lpstr>
      <vt:lpstr>2.1.2 How Do We Estimate f?</vt:lpstr>
      <vt:lpstr>Training</vt:lpstr>
      <vt:lpstr>Parametric Method</vt:lpstr>
      <vt:lpstr>Example</vt:lpstr>
      <vt:lpstr>Model</vt:lpstr>
      <vt:lpstr>Model selection</vt:lpstr>
      <vt:lpstr>Non-parametric Methods</vt:lpstr>
      <vt:lpstr>2.1.3 The Trade-Off Between Prediction Accuracy and Model Interpretability</vt:lpstr>
      <vt:lpstr>PowerPoint 프레젠테이션</vt:lpstr>
      <vt:lpstr>2.1.4 Supervised Versus Unsupervised Learning</vt:lpstr>
      <vt:lpstr>Clustering</vt:lpstr>
      <vt:lpstr>2.1.5 Regression Versus Classification Problems</vt:lpstr>
      <vt:lpstr>2.2 Assessing Model Accuracy</vt:lpstr>
      <vt:lpstr>2.2.1 Measuring the Quality of Fit</vt:lpstr>
      <vt:lpstr>Training and Test</vt:lpstr>
      <vt:lpstr>PowerPoint 프레젠테이션</vt:lpstr>
      <vt:lpstr>PowerPoint 프레젠테이션</vt:lpstr>
      <vt:lpstr>PowerPoint 프레젠테이션</vt:lpstr>
      <vt:lpstr>2.2.2 The Bias-Variance Trade-Off</vt:lpstr>
      <vt:lpstr>PowerPoint 프레젠테이션</vt:lpstr>
      <vt:lpstr>PowerPoint 프레젠테이션</vt:lpstr>
      <vt:lpstr>2.2.3 The Classification Setting</vt:lpstr>
      <vt:lpstr>The Bayes Classifier</vt:lpstr>
      <vt:lpstr>K-Nearest Neighbors</vt:lpstr>
      <vt:lpstr>PowerPoint 프레젠테이션</vt:lpstr>
      <vt:lpstr>2.4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</dc:title>
  <dc:creator>kpark</dc:creator>
  <cp:lastModifiedBy>kpark</cp:lastModifiedBy>
  <cp:revision>48</cp:revision>
  <dcterms:created xsi:type="dcterms:W3CDTF">2020-04-01T07:48:41Z</dcterms:created>
  <dcterms:modified xsi:type="dcterms:W3CDTF">2020-06-26T07:23:35Z</dcterms:modified>
</cp:coreProperties>
</file>