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315" r:id="rId7"/>
    <p:sldId id="316" r:id="rId8"/>
    <p:sldId id="357" r:id="rId9"/>
    <p:sldId id="317" r:id="rId10"/>
    <p:sldId id="318" r:id="rId11"/>
    <p:sldId id="400" r:id="rId12"/>
    <p:sldId id="320" r:id="rId13"/>
    <p:sldId id="321" r:id="rId14"/>
    <p:sldId id="322" r:id="rId15"/>
    <p:sldId id="323" r:id="rId16"/>
    <p:sldId id="324" r:id="rId17"/>
    <p:sldId id="325" r:id="rId18"/>
    <p:sldId id="402" r:id="rId19"/>
    <p:sldId id="401" r:id="rId20"/>
    <p:sldId id="358" r:id="rId21"/>
    <p:sldId id="359" r:id="rId22"/>
    <p:sldId id="327" r:id="rId23"/>
    <p:sldId id="360" r:id="rId24"/>
    <p:sldId id="330" r:id="rId25"/>
    <p:sldId id="331" r:id="rId26"/>
    <p:sldId id="332" r:id="rId27"/>
    <p:sldId id="333" r:id="rId28"/>
    <p:sldId id="334" r:id="rId29"/>
    <p:sldId id="335" r:id="rId30"/>
    <p:sldId id="363" r:id="rId31"/>
    <p:sldId id="337" r:id="rId32"/>
    <p:sldId id="336" r:id="rId33"/>
    <p:sldId id="338" r:id="rId34"/>
    <p:sldId id="354" r:id="rId35"/>
    <p:sldId id="355" r:id="rId36"/>
    <p:sldId id="352" r:id="rId37"/>
    <p:sldId id="353" r:id="rId38"/>
    <p:sldId id="339" r:id="rId39"/>
    <p:sldId id="361" r:id="rId40"/>
    <p:sldId id="341" r:id="rId41"/>
    <p:sldId id="342" r:id="rId42"/>
    <p:sldId id="344" r:id="rId43"/>
    <p:sldId id="345" r:id="rId44"/>
    <p:sldId id="346" r:id="rId45"/>
    <p:sldId id="403" r:id="rId46"/>
    <p:sldId id="348" r:id="rId47"/>
    <p:sldId id="350" r:id="rId48"/>
    <p:sldId id="351" r:id="rId49"/>
    <p:sldId id="364" r:id="rId50"/>
    <p:sldId id="368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69" r:id="rId76"/>
    <p:sldId id="370" r:id="rId77"/>
    <p:sldId id="395" r:id="rId78"/>
    <p:sldId id="396" r:id="rId79"/>
    <p:sldId id="397" r:id="rId80"/>
    <p:sldId id="398" r:id="rId81"/>
    <p:sldId id="399" r:id="rId82"/>
  </p:sldIdLst>
  <p:sldSz cx="12192000" cy="6858000"/>
  <p:notesSz cx="6858000" cy="9144000"/>
  <p:embeddedFontLst>
    <p:embeddedFont>
      <p:font typeface="Cambria Math" panose="02040503050406030204" pitchFamily="18" charset="0"/>
      <p:regular r:id="rId83"/>
    </p:embeddedFont>
    <p:embeddedFont>
      <p:font typeface="나눔고딕코딩" panose="020D0009000000000000" pitchFamily="49" charset="-127"/>
      <p:regular r:id="rId84"/>
      <p:bold r:id="rId85"/>
    </p:embeddedFont>
    <p:embeddedFont>
      <p:font typeface="맑은 고딕" panose="020B0503020000020004" pitchFamily="50" charset="-127"/>
      <p:regular r:id="rId86"/>
      <p:bold r:id="rId8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2.fntdata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5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22BC-A855-4D69-983F-9A48D6CC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ADD74-693E-4BDE-A3FC-FEAD3351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BEB92-EB69-41CB-B854-1F7704AC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DEF4C-4AAE-4101-B8CE-C06B1B9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5F983-C375-4D0C-BCE4-0EA810B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2C4A-AED0-408E-BE4A-C9F1409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BB78E-D7A3-41FB-86E3-BB115565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667F3-5D13-4DD2-8919-72444523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8975-7D85-4A84-A1C5-E8C0D1B0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E64-ABB2-42C3-AF9F-78E99C58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573CE-9E89-4584-8EB7-8E9CC637F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BE4D0-8343-4A20-850D-F708675A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7D69-22B2-4CF9-A668-68C0A83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50A65-1779-479C-88F5-A1FD037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F5AE-3262-436A-BF95-27FCBA97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4CF91-B019-42B0-8D61-2FD915F5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F874C-C27B-40F7-9EF3-794143F0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38E76-B93F-48DA-BC53-2E533081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C3C9B-5915-4ECD-9EB2-2023059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0E5E6-9711-4924-925C-37324CE5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D8D6-9BE8-47A2-B073-9FB28910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65926-9DDD-4629-84C3-9951A9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1624-D79F-45C7-889A-56C1E36C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E7E2D-81A4-4A96-9B79-7D3AF49B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65BD-D4F9-40F1-A118-BD904F85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F7DA-765A-43FF-8F5E-F2618D3C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1135-0F53-4ECD-B316-17A4E045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75BF1-EAA9-4386-97D7-567DB76C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9E6C8-BDEE-49D2-BCFF-0EED264D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3EB3A-EBB0-4937-8BFF-CCA0A8F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84BF9-7B9B-4E01-A894-45E61E7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09C-19E8-4590-BC7D-8C61B659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C6D8-9332-4FE5-9C1A-D3DAEF71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B4ED0-8947-4C23-9716-1C292595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FF077-EDD8-4881-B5BF-86DF1538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3F658-5FF2-4687-A268-B8DD90B9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0129-BF9F-4A5A-B2D1-8AD2B4F6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627214-AD33-439E-BF49-4EA14BF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3C21F-3222-4F85-A900-F226339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B4330-DB32-4EEF-B217-B221FE9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B946F-B96B-4E2E-BA29-A5F3C7A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97CA-8387-483E-8F13-FEF055C8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88743-DB6D-4B3F-89FC-6410A05E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CB08B-8E3A-4F5B-9F5D-502FC69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6EC8D-1389-488A-BB7F-D8ACCEF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D3999-BC22-4CA2-8DBA-0D4F0D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2D86-1250-49C4-9C75-66A4DB5D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25EB-480E-4E91-BBC6-FB5AD746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43F62-00C0-454C-914C-DF39A50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C4A33-8B28-49DF-891C-A3382FB5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E7EA-6356-4E56-A9BC-0B296170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2167F-5546-48F7-917E-489199E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AF9F-54D5-4C82-A8F8-2274C98E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A6E62-B68C-49A4-8B6F-CE3D6B0D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27A5E-8C41-458F-960A-EC1CC96A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6D66-2A01-49AC-8548-354DDE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CD076-2C38-44B6-8735-1CAF90E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815AE-D74F-46DC-97B3-30DFE50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9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66BBA-503D-46AF-A556-5F5120A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54687-2139-4388-B217-29635FFF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08C0-DB0B-465C-9AFE-63A66EE7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F9B9-BE33-412E-9776-2661B978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556-1CF9-4BA3-8C9D-6EAD6D45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StatisticalLearning" TargetMode="External"/><Relationship Id="rId2" Type="http://schemas.openxmlformats.org/officeDocument/2006/relationships/hyperlink" Target="https://github.com/ggorr/Machine-Learning/tree/master/ISL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Proofs_involving_ordinary_least_squares#Unbiasedness_and_variance_of_'%22%60UNIQ--postMath-00000037-QINU%60%22'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aculty.marshall.usc.edu/gareth-james/ISL/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1ABD-9ED9-45C8-A095-4FDD5E2D0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Statistical Learning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4A0CD-0F74-464E-879B-03359E37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hlinkClick r:id="" action="ppaction://noaction"/>
            </a:endParaRPr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>
                <a:hlinkClick r:id="rId2"/>
              </a:rPr>
              <a:t>https://github.com/ggorr/Machine-Learning/tree/master/</a:t>
            </a:r>
            <a:r>
              <a:rPr lang="en-US" altLang="ko-KR">
                <a:hlinkClick r:id="rId3"/>
              </a:rPr>
              <a:t>ISLR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01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Least Square Approach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To minimize the RSS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47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7C4F-40EE-4CE5-9C26-54165382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B85C9D-DB4E-4B73-BF1B-E434CB186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To find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which minimize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Sol 1) quadratic function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Sol 2) solve the system of linear equations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=0,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Our Problem: minimize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B85C9D-DB4E-4B73-BF1B-E434CB186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84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Advertising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TV and sales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=7.0325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0.0475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3537473-B2B3-45A2-AE2C-B235AF7A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2" y="3545321"/>
            <a:ext cx="3924300" cy="2076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E4CC80-135A-4DF1-AFE4-572542559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252" y="1887104"/>
            <a:ext cx="6229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4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EF9FA-C02B-4D7B-9240-172C289A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RSS is a quadratic function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C25CAF-7663-486A-B1D8-F95B06AC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98" y="2869046"/>
            <a:ext cx="5619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Assessing the Accuracy of the Coefficient Estimates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True relationship between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Model i.e. assumption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called population regression line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Estimated regression line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81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Accuracy of the Coefficient Estimates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Parameters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Standard errors (= standard deviations)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not known(it is true in general), estimate it as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RSE</m:t>
                    </m:r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43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Prove that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see the page “</a:t>
                </a:r>
                <a:r>
                  <a:rPr lang="en-US" altLang="ko-KR" dirty="0">
                    <a:hlinkClick r:id="rId2"/>
                  </a:rPr>
                  <a:t>Proofs involving ordinary least squares</a:t>
                </a:r>
                <a:r>
                  <a:rPr lang="en-US" altLang="ko-KR" dirty="0"/>
                  <a:t>” in </a:t>
                </a:r>
                <a:r>
                  <a:rPr lang="en-US" altLang="ko-KR" dirty="0" err="1"/>
                  <a:t>wikipedia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00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confidence interval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95%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−2⋅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2⋅</m:t>
                    </m:r>
                    <m:r>
                      <m:rPr>
                        <m:sty m:val="p"/>
                      </m:rPr>
                      <a:rPr lang="en-US" altLang="ko-KR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891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advertising data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=7.0325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=0.4578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∈[6.130, 7.935]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in 95% confidence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=0.0475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0.0027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∈[0.042, 0.053]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in 95% confidence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for each $1,000 increase in television advertising, there will be an average increase in sales of between 42 and 53 units.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 r="-2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26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Test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ull hypothesis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There is no relationship between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  i.e.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Alternative hypothesis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: There is some relationship between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 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74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3BE09-3231-4D42-ACF3-CACAE3FC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52071-2DFC-48D6-8FF7-D184E2D4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http://faculty.marshall.usc.edu/gareth-james/ISL/data.html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Example: Advertising.csv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A4156-8353-4551-BFE1-8F7A013D6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36" y="3614449"/>
            <a:ext cx="4800600" cy="2085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65C89E-C802-404E-9ADC-44A9DFA83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861" y="4845860"/>
            <a:ext cx="6457950" cy="76200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B83A6490-2946-4CEA-ABD8-8BA72F9F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861" y="2454717"/>
            <a:ext cx="529243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pandas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df = pd.read_csv(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/Advertising.csv'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df.keys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(df.values.shape)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 = df.TV.values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tv.shape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222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7537FA-D6A7-4502-AA7B-AFF5DAB5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7677727" cy="5811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Interpretation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If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−2⋅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+2⋅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then,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altLang="ko-KR" dirty="0"/>
                  <a:t> confidence,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Or equivalently, if</a:t>
                </a:r>
                <a:br>
                  <a:rPr lang="en-US" altLang="ko-KR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−2⋅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+2⋅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then we can not say 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altLang="ko-KR" dirty="0"/>
                  <a:t> confidence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7537FA-D6A7-4502-AA7B-AFF5DAB5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7677727" cy="5811838"/>
              </a:xfrm>
              <a:blipFill>
                <a:blip r:embed="rId2"/>
                <a:stretch>
                  <a:fillRect l="-1430" t="-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3F68EF6-A0FB-4AB5-986D-6681A21BB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2364509"/>
            <a:ext cx="4492568" cy="28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1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7537FA-D6A7-4502-AA7B-AFF5DAB5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/>
                  <a:t>The equation</a:t>
                </a:r>
                <a:br>
                  <a:rPr lang="en-US" altLang="ko-KR" dirty="0"/>
                </a:br>
                <a:r>
                  <a:rPr lang="en-US" altLang="ko-KR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ko-KR" sz="26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6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600" i="1" dirty="0">
                            <a:latin typeface="Cambria Math" panose="02040503050406030204" pitchFamily="18" charset="0"/>
                          </a:rPr>
                          <m:t>−2⋅</m:t>
                        </m:r>
                        <m:r>
                          <m:rPr>
                            <m:sty m:val="p"/>
                          </m:rPr>
                          <a:rPr lang="en-US" altLang="ko-KR" sz="2600" dirty="0">
                            <a:latin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6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600" i="1" dirty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600" i="1" dirty="0">
                            <a:latin typeface="Cambria Math" panose="02040503050406030204" pitchFamily="18" charset="0"/>
                          </a:rPr>
                          <m:t>+2⋅</m:t>
                        </m:r>
                        <m:r>
                          <m:rPr>
                            <m:sty m:val="p"/>
                          </m:rPr>
                          <a:rPr lang="en-US" altLang="ko-KR" sz="2600" dirty="0">
                            <a:latin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6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is equivalent to</a:t>
                </a:r>
                <a:br>
                  <a:rPr lang="en-US" altLang="ko-KR" dirty="0"/>
                </a:br>
                <a:r>
                  <a:rPr lang="en-US" altLang="ko-KR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600" i="1" dirty="0">
                            <a:latin typeface="Cambria Math" panose="02040503050406030204" pitchFamily="18" charset="0"/>
                          </a:rPr>
                          <m:t>−2⋅</m:t>
                        </m:r>
                        <m:r>
                          <m:rPr>
                            <m:sty m:val="p"/>
                          </m:rPr>
                          <a:rPr lang="en-US" altLang="ko-KR" sz="2600" dirty="0">
                            <a:latin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6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600" i="1" dirty="0">
                            <a:latin typeface="Cambria Math" panose="02040503050406030204" pitchFamily="18" charset="0"/>
                          </a:rPr>
                          <m:t>+2⋅</m:t>
                        </m:r>
                        <m:r>
                          <m:rPr>
                            <m:sty m:val="p"/>
                          </m:rPr>
                          <a:rPr lang="en-US" altLang="ko-KR" sz="2600" dirty="0">
                            <a:latin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6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Let</a:t>
                </a: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Then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The variable t follows the standard normal distribution, in general.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determines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true or not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7537FA-D6A7-4502-AA7B-AFF5DAB5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217" t="-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23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72B9AD7-ED93-4D91-98DD-021C17BE6B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-statistic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72B9AD7-ED93-4D91-98DD-021C17BE6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-statistic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acceptable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confidence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Error rate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-value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-value = error rate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        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is the standard normal distribution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5635988-87C7-4A27-847D-76AA9A20B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286" y="4043363"/>
            <a:ext cx="3409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Advertising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EF9FA-C02B-4D7B-9240-172C289A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FC54B-B576-4ECE-BEFD-9072FFEE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69" y="2427432"/>
            <a:ext cx="5976748" cy="10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51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Assessing the Accuracy of the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The extent to which the model fits the data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Methods: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Residual Standard Error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statistic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096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Standard Error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Residual Standard Error(RSE)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RSE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RSS</m:t>
                        </m:r>
                      </m:e>
                    </m:ra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Recall that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8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Advertising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2D800-E2D6-464D-BA29-43C980E4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Actual sales in each market deviate from the true regression line by approximately 3,260 units, on average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9B2ECD-F677-4E0C-9BA7-63F2148A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1" y="1111404"/>
            <a:ext cx="5231822" cy="3404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33FACA-DC17-491F-ADC7-3B09E544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48" y="2259445"/>
            <a:ext cx="42862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3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C9FB9B1-0FA5-4DC3-BD6D-ABCAE6A7AF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Statistic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C9FB9B1-0FA5-4DC3-BD6D-ABCAE6A7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74164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statistic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TSS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TSS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TSS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TSS, the total sum of squares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TSS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RSS, the residual sum of squares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74164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FAFF065C-0F35-48EE-89E8-E54F91F2F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52" y="2310818"/>
            <a:ext cx="5276190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0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measures the proportion of variability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 that can be explained using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close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The linear model is good enough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close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The linear model is wrong, or 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The inherent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is high, or 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Both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Advertising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22D7E9B-93C3-495B-BAB1-182C3A29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166" y="4463328"/>
            <a:ext cx="42862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30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</a:rPr>
              <a:t>Correlation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b="0" dirty="0">
                    <a:latin typeface="Cambria Math" panose="02040503050406030204" pitchFamily="18" charset="0"/>
                  </a:rPr>
                  <a:t> Correlation </a:t>
                </a:r>
                <a:r>
                  <a:rPr lang="en-US" altLang="ko-KR" dirty="0"/>
                  <a:t>measures the linear relationship between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br>
                  <a:rPr lang="en-US" altLang="ko-KR" b="0" dirty="0">
                    <a:latin typeface="Cambria Math" panose="02040503050406030204" pitchFamily="18" charset="0"/>
                  </a:rPr>
                </a:br>
                <a:r>
                  <a:rPr lang="en-US" altLang="ko-KR" b="0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b="0" dirty="0">
                    <a:latin typeface="Cambria Math" panose="02040503050406030204" pitchFamily="18" charset="0"/>
                  </a:rPr>
                  <a:t>Cosine similarity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Cor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21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ACE04-CE5F-40F8-93C1-01DE89A2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3D98F-24B7-43B6-BC00-AD8E7EC4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0D58C-CB20-4762-8FF5-C338CA16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566" y="828675"/>
            <a:ext cx="6115050" cy="52006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0514523-0B00-43B7-A2AB-72FF7C84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66" y="2628856"/>
            <a:ext cx="525780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pandas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matplotlib.pyplot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df = pd.read_csv(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/Advertising.csv'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 = df.TV.values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df.sales.values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plt.plot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(tv,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'.'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plt.show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74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7C0B-E6E3-4D43-A2C4-7003A0DE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6B70BA-E5D4-4558-83A6-7229FD82E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TSS – total sum of square</a:t>
                </a:r>
              </a:p>
              <a:p>
                <a:r>
                  <a:rPr lang="en-US" altLang="ko-KR" dirty="0"/>
                  <a:t>RSS – residual sum of square</a:t>
                </a:r>
              </a:p>
              <a:p>
                <a:r>
                  <a:rPr lang="en-US" altLang="ko-KR" dirty="0"/>
                  <a:t>RSE – residual standard error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- standard error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Cor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correlation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6B70BA-E5D4-4558-83A6-7229FD82E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9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Multiple Linear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2D800-E2D6-464D-BA29-43C980E4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 it sufficient?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71156D-AA57-4BB2-B979-2ECE2C32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39" y="2405856"/>
            <a:ext cx="6429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58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Multiple Linear Regression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Example: advertising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sales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radio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newspaper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151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Estimate coefficients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to minimize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		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−⋯−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>
                  <a:lnSpc>
                    <a:spcPct val="100000"/>
                  </a:lnSpc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414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60BC7-2822-4856-8F01-D20C6189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0A3F05-4BED-4E5B-AE3B-C6F4C54D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30.1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37.8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69.2 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44.5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39.3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45.1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22.1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10.4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0A3F05-4BED-4E5B-AE3B-C6F4C54D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8C95529-5429-4EC5-8E48-849F13D0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45" y="2286288"/>
            <a:ext cx="48006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62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60BC7-2822-4856-8F01-D20C6189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0A3F05-4BED-4E5B-AE3B-C6F4C54D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30.1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37.8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69.2 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44.5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39.3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45.1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22.1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10.4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RSS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0A3F05-4BED-4E5B-AE3B-C6F4C54D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b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8C95529-5429-4EC5-8E48-849F13D0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418" y="2958306"/>
            <a:ext cx="48006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08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3D288-9080-454B-BA61-A61C1DD8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A54DAA-1E5C-4099-848A-80C3F40AE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b="0" dirty="0"/>
                  <a:t>Sol 1) solve the system of linear equations</a:t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600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6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Sol 2) For a training data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            RSS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A54DAA-1E5C-4099-848A-80C3F40AE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144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20776-9350-443A-9DE9-D8E2390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42E0D-D29B-446C-9618-CA490192F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 3) equation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multiply the Moore-Penrose pseudo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in both sides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invertiable?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42E0D-D29B-446C-9618-CA490192F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52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2D800-E2D6-464D-BA29-43C980E4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8B0CA7-F7F5-4201-A07E-3A47C93E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538162"/>
            <a:ext cx="55054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23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9E86-DC3E-494E-868B-63AD8DE0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6C5A7-A276-423C-9607-69130A7B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Advertising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There is no relationship between sales and newspaper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958DEC-CF38-4376-8555-C7F2CA14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764" y="2489128"/>
            <a:ext cx="2590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3152-599F-405F-BEB5-B5040F29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7DAE68D-FF1F-449A-83F5-2D9D63F19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1825624"/>
            <a:ext cx="5801784" cy="4351338"/>
          </a:xfr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6A30733-DCCF-4B01-A04C-9237D3B11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16" y="1947316"/>
            <a:ext cx="559858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pandas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matplotlib.pyplot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sklearn.linear_model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LinearRegression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df = pd.read_csv(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/Advertising.csv'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 = df.TV.values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df.sales.values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LinearRegression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lr.fit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tv.reshape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'beta_0 ='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lr.intercept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'beta_1 ='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lr.coef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plt.plot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(tv,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'.'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plt.plot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(tv,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lr.predict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tv.reshape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plt.show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'''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beta_0 = 7.032593549127695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beta_1 = 0.04753664043301975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'''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11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2D800-E2D6-464D-BA29-43C980E4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simple regression, there is relation between sales and newspaper. Why?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162D74-F20A-4395-88B9-1D7094C4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269" y="2825606"/>
            <a:ext cx="75914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57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2D800-E2D6-464D-BA29-43C980E4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Correlation between radio and newspaper</a:t>
            </a:r>
          </a:p>
          <a:p>
            <a:pPr lvl="1"/>
            <a:r>
              <a:rPr lang="en-US" altLang="ko-KR" dirty="0"/>
              <a:t>The correlation reveals a tendency to spend more on newspaper advertising in markets where more is spent on radio advertising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shark attacks versus ice cream sales for data collected at a given beach community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2841E2-0485-49E5-A5BD-0E4493B4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68" y="1770715"/>
            <a:ext cx="74866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75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Some Important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80000" lvl="1" indent="0">
                  <a:buNone/>
                </a:pPr>
                <a:r>
                  <a:rPr lang="en-US" altLang="ko-KR" sz="2800" dirty="0"/>
                  <a:t>1. Is at least one of the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800" dirty="0"/>
                  <a:t> useful in</a:t>
                </a:r>
                <a:br>
                  <a:rPr lang="en-US" altLang="ko-KR" sz="2800" dirty="0"/>
                </a:br>
                <a:r>
                  <a:rPr lang="en-US" altLang="ko-KR" sz="2800" dirty="0"/>
                  <a:t>   predicting the response? </a:t>
                </a:r>
              </a:p>
              <a:p>
                <a:pPr marL="180000" lvl="1" indent="0">
                  <a:buNone/>
                </a:pPr>
                <a:r>
                  <a:rPr lang="en-US" altLang="ko-KR" sz="2800" dirty="0"/>
                  <a:t>2. Do all the predictors help to explain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800" dirty="0"/>
                  <a:t>, or is only a subset</a:t>
                </a:r>
                <a:br>
                  <a:rPr lang="en-US" altLang="ko-KR" sz="2800" dirty="0"/>
                </a:br>
                <a:r>
                  <a:rPr lang="en-US" altLang="ko-KR" sz="2800" dirty="0"/>
                  <a:t>   of the predictors useful? </a:t>
                </a:r>
              </a:p>
              <a:p>
                <a:pPr marL="180000" lvl="1" indent="0">
                  <a:buNone/>
                </a:pPr>
                <a:r>
                  <a:rPr lang="en-US" altLang="ko-KR" sz="2800" dirty="0"/>
                  <a:t>3. How well does the model fit the data? </a:t>
                </a:r>
              </a:p>
              <a:p>
                <a:pPr marL="180000" lvl="1" indent="0">
                  <a:buNone/>
                </a:pPr>
                <a:r>
                  <a:rPr lang="en-US" altLang="ko-KR" sz="2800" dirty="0"/>
                  <a:t>4. Given a set of predictor values, what response value should</a:t>
                </a:r>
                <a:br>
                  <a:rPr lang="en-US" altLang="ko-KR" sz="2800" dirty="0"/>
                </a:br>
                <a:r>
                  <a:rPr lang="en-US" altLang="ko-KR" sz="2800" dirty="0"/>
                  <a:t>   we predict, and how accurate is our prediction?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890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One: Is There a Relationship Between the Response and Predictors?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Null hypothesis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Alternative hypothesis</a:t>
                </a:r>
                <a:br>
                  <a:rPr lang="en-US" altLang="ko-KR" dirty="0"/>
                </a:b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is non-zero</a:t>
                </a:r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62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F-statistic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F-statistic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TSS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RSS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RSS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b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TSS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RSS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if the population model is linear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TSS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RSS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In particular,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TSS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RSS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true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056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0F32E-988F-4C20-8BB2-45914F85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80D615-EE3A-4558-B4DF-BFCC60B96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F-statistic takes on a value close to 1</a:t>
                </a:r>
              </a:p>
              <a:p>
                <a:pPr lvl="1"/>
                <a:r>
                  <a:rPr lang="en-US" altLang="ko-KR" dirty="0"/>
                  <a:t>When there is no relationship between the response and predictors</a:t>
                </a:r>
              </a:p>
              <a:p>
                <a:pPr lvl="1"/>
                <a:r>
                  <a:rPr lang="en-US" altLang="ko-KR" dirty="0"/>
                  <a:t>Or 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true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80D615-EE3A-4558-B4DF-BFCC60B96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06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Advertising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2D800-E2D6-464D-BA29-43C980E4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ECD5E3-A869-4582-8833-AADBC322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2647950"/>
            <a:ext cx="43338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97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Two: Deciding on Important Variables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Forward selection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Start from null model – no variables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Add variables which has the lowest RSS, one by one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Backward selection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Start from full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remove variables which has the highest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-value, one by one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Mixed selection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Forward selection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Remove variable of which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-value exceeds the threshold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9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Three: Model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Numerical measures of model fit: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/>
                  <a:t> and </a:t>
                </a:r>
                <a:r>
                  <a:rPr lang="en-US" altLang="ko-KR" dirty="0"/>
                  <a:t>RSE</a:t>
                </a:r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close to 1 indicates that the model explains a large portion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coincides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RSE</a:t>
                </a:r>
                <a:br>
                  <a:rPr lang="en-US" altLang="ko-KR" dirty="0"/>
                </a:b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RSE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RSS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8776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Four: Predictions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Incorrectness of prediction</a:t>
                </a:r>
              </a:p>
              <a:p>
                <a:pPr lvl="1"/>
                <a:r>
                  <a:rPr lang="en-US" altLang="ko-KR" sz="2800" dirty="0"/>
                  <a:t>Inaccuracy in the coefficient of estimation</a:t>
                </a:r>
              </a:p>
              <a:p>
                <a:pPr lvl="1"/>
                <a:r>
                  <a:rPr lang="en-US" altLang="ko-KR" sz="2800" dirty="0"/>
                  <a:t>Model bias</a:t>
                </a:r>
              </a:p>
              <a:p>
                <a:pPr lvl="2"/>
                <a:r>
                  <a:rPr lang="en-US" altLang="ko-KR" sz="2600" dirty="0"/>
                  <a:t>Population is not linear</a:t>
                </a:r>
              </a:p>
              <a:p>
                <a:pPr lvl="1"/>
                <a:r>
                  <a:rPr lang="en-US" altLang="ko-KR" sz="2800" dirty="0"/>
                  <a:t>Irreducible error due to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D800-E2D6-464D-BA29-43C980E41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87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20E91-3B8A-4A58-8ED8-8C48CC0C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Linear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30A15-FBC8-4EDB-A0F1-C3CDC56B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3.1 Simple Linear Regression</a:t>
            </a:r>
          </a:p>
          <a:p>
            <a:r>
              <a:rPr lang="en-US" altLang="ko-KR" dirty="0"/>
              <a:t>3.2 Multiple Linear Regression</a:t>
            </a:r>
          </a:p>
          <a:p>
            <a:r>
              <a:rPr lang="en-US" altLang="ko-KR" dirty="0"/>
              <a:t>3.3 Other Considerations in the Regression Model</a:t>
            </a:r>
          </a:p>
          <a:p>
            <a:r>
              <a:rPr lang="en-US" altLang="ko-KR" dirty="0"/>
              <a:t>3.4 The Marketing Plan</a:t>
            </a:r>
          </a:p>
          <a:p>
            <a:r>
              <a:rPr lang="en-US" altLang="ko-KR" dirty="0"/>
              <a:t>3.5 </a:t>
            </a:r>
            <a:r>
              <a:rPr lang="en-US" altLang="ko-KR" spc="-150" dirty="0"/>
              <a:t>Comparison of Linear Regression with K-Nearest Neighbors</a:t>
            </a:r>
          </a:p>
          <a:p>
            <a:r>
              <a:rPr lang="en-US" altLang="ko-KR" dirty="0"/>
              <a:t>Lab: Linear Regression</a:t>
            </a:r>
          </a:p>
          <a:p>
            <a:r>
              <a:rPr lang="en-US" altLang="ko-KR" dirty="0"/>
              <a:t>Exercises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40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B9B1-0FA5-4DC3-BD6D-ABCAE6A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Other Considerations in the</a:t>
            </a:r>
            <a:br>
              <a:rPr lang="en-US" altLang="ko-KR" dirty="0"/>
            </a:br>
            <a:r>
              <a:rPr lang="en-US" altLang="ko-KR" dirty="0"/>
              <a:t>     Regression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2D800-E2D6-464D-BA29-43C980E4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3.3.1 Qualitative Predictors </a:t>
            </a:r>
          </a:p>
          <a:p>
            <a:r>
              <a:rPr lang="en-US" altLang="ko-KR" dirty="0"/>
              <a:t>3.3.2 Extensions of the Linear Model </a:t>
            </a:r>
          </a:p>
          <a:p>
            <a:r>
              <a:rPr lang="en-US" altLang="ko-KR" dirty="0"/>
              <a:t>3.3.3 Potential Problems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938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696D-F1F7-46BF-B014-264441A2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Qualitative Predictors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A03E1-5316-4F5A-97D0-63B13E27F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Variable types</a:t>
            </a:r>
          </a:p>
          <a:p>
            <a:pPr lvl="1"/>
            <a:r>
              <a:rPr lang="en-US" altLang="ko-KR" dirty="0"/>
              <a:t>Quantitative</a:t>
            </a:r>
          </a:p>
          <a:p>
            <a:pPr lvl="1"/>
            <a:r>
              <a:rPr lang="en-US" altLang="ko-KR" dirty="0"/>
              <a:t>Qualitative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31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9B5D3-DD8C-4581-BFF8-03E2419A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Credit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E872D-EB7B-44AF-A60F-39A74BF0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Response</a:t>
            </a:r>
          </a:p>
          <a:p>
            <a:pPr lvl="1"/>
            <a:r>
              <a:rPr lang="en-US" altLang="ko-KR" dirty="0"/>
              <a:t>Balance</a:t>
            </a:r>
          </a:p>
          <a:p>
            <a:pPr lvl="2"/>
            <a:r>
              <a:rPr lang="en-US" altLang="ko-KR" dirty="0"/>
              <a:t>Credit card debt</a:t>
            </a:r>
          </a:p>
          <a:p>
            <a:r>
              <a:rPr lang="en-US" altLang="ko-KR" dirty="0"/>
              <a:t>Predictors</a:t>
            </a:r>
          </a:p>
          <a:p>
            <a:pPr lvl="1"/>
            <a:r>
              <a:rPr lang="en-US" altLang="ko-KR" dirty="0"/>
              <a:t>age, cards(# of cards), education(years), income, limit(credit limit), rating(credit rating) - quantitative</a:t>
            </a:r>
          </a:p>
          <a:p>
            <a:pPr lvl="1"/>
            <a:r>
              <a:rPr lang="en-US" altLang="ko-KR" dirty="0"/>
              <a:t>gender, student(student status), status(marital status), ethnicity(Caucasian, African American, Asian) - qualitative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015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2EF62-C63D-4948-8C6A-D348C14B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D9D91-0777-473E-9161-76551DE1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B81AC-F96B-4C9B-A3E1-8FBF5366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47" y="0"/>
            <a:ext cx="6897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25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E14D9-46C5-4357-B86E-F3DABAF7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Predictors with Only Two Levels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30984B-2B94-47C7-8002-FEBB3EEA2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Qualitative predictor which has only two levels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Example: credit</a:t>
                </a:r>
              </a:p>
              <a:p>
                <a:pPr lvl="1"/>
                <a:r>
                  <a:rPr lang="en-US" altLang="ko-KR" dirty="0"/>
                  <a:t>Regression</a:t>
                </a:r>
              </a:p>
              <a:p>
                <a:pPr lvl="1"/>
                <a:r>
                  <a:rPr lang="en-US" altLang="ko-KR" dirty="0"/>
                  <a:t>Predictor – gender</a:t>
                </a:r>
              </a:p>
              <a:p>
                <a:pPr lvl="1"/>
                <a:r>
                  <a:rPr lang="en-US" altLang="ko-KR" dirty="0"/>
                  <a:t>Response - balance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female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male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30984B-2B94-47C7-8002-FEBB3EEA2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517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B8B8A-024E-4673-8EDF-E1104CC8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of balance on gender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7E294-B890-4450-ACBC-E8E7D0FC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5A33D-C92C-41D2-8A45-B6641CF0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6929"/>
            <a:ext cx="4858327" cy="35887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748E6B-A78A-4557-9865-69352B1C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762" y="2392820"/>
            <a:ext cx="6591588" cy="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20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65E86-8638-4941-8849-CAA574C0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C572B7-375E-4267-884F-3A59D9693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Another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labels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female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male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female</m:t>
                            </m:r>
                          </m:e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male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C572B7-375E-4267-884F-3A59D9693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01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202D9-6E14-4F4E-BD4C-D2F05578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Qualitative Predictors with More than Two Levels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088190-45EC-478A-B572-7909BB26C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Qualitative predictor which has levels &gt; 2</a:t>
                </a:r>
              </a:p>
              <a:p>
                <a:r>
                  <a:rPr lang="en-US" altLang="ko-KR" dirty="0"/>
                  <a:t>Example : credit</a:t>
                </a:r>
              </a:p>
              <a:p>
                <a:pPr lvl="1"/>
                <a:r>
                  <a:rPr lang="en-US" altLang="ko-KR" dirty="0"/>
                  <a:t>ethnicity – Caucasian, African American, Asian</a:t>
                </a:r>
              </a:p>
              <a:p>
                <a:pPr lvl="1"/>
                <a:r>
                  <a:rPr lang="en-US" altLang="ko-KR" dirty="0"/>
                  <a:t> regression</a:t>
                </a:r>
              </a:p>
              <a:p>
                <a:pPr lvl="2"/>
                <a:r>
                  <a:rPr lang="en-US" altLang="ko-KR" dirty="0"/>
                  <a:t>data – ethnicity, balance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Asian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0,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not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Asian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Caucasian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0,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not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Cauca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sian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088190-45EC-478A-B572-7909BB26C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662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4A179-159F-45B3-AA18-D65D883A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of balance on ethnicity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06165-4CF9-4FA3-AC5E-30C3AA1B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18913-0E52-4094-BDBE-3DA833EF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62" y="2816225"/>
            <a:ext cx="4724400" cy="3676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936299-F060-491B-B353-82A16B3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36" y="1825625"/>
            <a:ext cx="8175004" cy="14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5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D6A99-8F08-455A-8852-368C290B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Extensions of the Linear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37A559-22BA-43A9-AC43-29856FEE78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Linear Model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Predictors and response are additive and linear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37A559-22BA-43A9-AC43-29856FEE7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0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17CD2-FF71-480F-8F37-120B971F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2B3C4E-0022-4797-B4A0-ED993A2E3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Regression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Observations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Find estimation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Linear regression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Assume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is linear, i.e.</a:t>
                </a:r>
                <a:br>
                  <a:rPr lang="en-US" altLang="ko-KR" dirty="0"/>
                </a:br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b="0" dirty="0"/>
                  <a:t>Estimation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from a training set</a:t>
                </a:r>
              </a:p>
              <a:p>
                <a:pPr lvl="1"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2B3C4E-0022-4797-B4A0-ED993A2E3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603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E4DED-BB2B-481C-B7AD-357CA274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Removing the Additive Assumption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C25DDF-2EF8-4144-A690-0F3113375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Interaction effect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Example: advertising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TV,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radio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C25DDF-2EF8-4144-A690-0F3113375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B488F97-8970-40F9-85DC-6F35B36E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604" y="3085379"/>
            <a:ext cx="36861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504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8ABF1-8B83-4F2A-8617-B0D9A157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D13950-4381-4F77-9ACB-9371B2D29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interaction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0.968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without interaction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D13950-4381-4F77-9ACB-9371B2D29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9F2DEAC-8C21-4643-99CD-6E191D297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222789"/>
            <a:ext cx="65532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06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B55E8-4294-4998-A6F0-90C7B4E7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Relationships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8C6687-3B14-4113-83DF-26486A8E8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polynomial regression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8C6687-3B14-4113-83DF-26486A8E8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97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B55E8-4294-4998-A6F0-90C7B4E7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8C6687-3B14-4113-83DF-26486A8E8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- auto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mpg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horsepower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horsepowe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8C6687-3B14-4113-83DF-26486A8E8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3EA4799-BD0B-4F92-993B-B4C2BAF5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328" y="2879436"/>
            <a:ext cx="3362325" cy="2628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2B3DED-250F-4572-98A0-3572663BB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981" y="2879436"/>
            <a:ext cx="27336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114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618A7-78E5-439E-B0BA-E2F23025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F4B53-E18D-4403-9754-97D86750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BBEEBD-9773-4046-96AF-8C9388D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14" y="414338"/>
            <a:ext cx="6076950" cy="4133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530C3C-7D1A-44EF-B186-E6B1BA4EF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89" y="4548188"/>
            <a:ext cx="65532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2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E3920-3A2C-422B-BA64-C3A68DB9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3.3.3 Potential Problems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D4156-A09F-408D-B7BF-87D98384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Non-linearity of the response-predictor relationships.</a:t>
            </a:r>
          </a:p>
          <a:p>
            <a:r>
              <a:rPr lang="en-US" altLang="ko-KR" dirty="0"/>
              <a:t>2. Correlation of error terms.</a:t>
            </a:r>
          </a:p>
          <a:p>
            <a:r>
              <a:rPr lang="en-US" altLang="ko-KR" dirty="0"/>
              <a:t>3. Non-constant variance of error terms. </a:t>
            </a:r>
          </a:p>
          <a:p>
            <a:r>
              <a:rPr lang="en-US" altLang="ko-KR" dirty="0"/>
              <a:t>4. Outliers. </a:t>
            </a:r>
          </a:p>
          <a:p>
            <a:r>
              <a:rPr lang="en-US" altLang="ko-KR" dirty="0"/>
              <a:t>5. High-leverage points. </a:t>
            </a:r>
          </a:p>
          <a:p>
            <a:r>
              <a:rPr lang="en-US" altLang="ko-KR" dirty="0"/>
              <a:t>6. Collinearity.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1410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E8E36-1CCF-4962-B7E8-ECEDE23D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Non-linearity of the Data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180EA0-D5A4-4E49-97A2-E8CCC49F6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180EA0-D5A4-4E49-97A2-E8CCC49F6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559A544-9423-413C-A995-B7154211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418" y="2744002"/>
            <a:ext cx="6835631" cy="3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9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7D7B-22D1-46F3-8B5E-796C6DB1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Correlation of Error Terms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0156C-3419-4B9B-9E7D-0323AEA7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E37371-BF28-4EF6-90A8-4351EE22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96" y="1825626"/>
            <a:ext cx="52600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4908F-E131-4761-8D5B-44F22347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Non-constant Variance of Error Terms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4FE763-3289-44CD-ADB0-AE04E51F8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assume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independent of predictors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0" dirty="0">
                    <a:latin typeface="+mj-lt"/>
                  </a:rPr>
                  <a:t>constant</a:t>
                </a:r>
              </a:p>
              <a:p>
                <a:endParaRPr lang="en-US" altLang="ko-KR" dirty="0">
                  <a:latin typeface="+mj-lt"/>
                </a:endParaRPr>
              </a:p>
              <a:p>
                <a:r>
                  <a:rPr lang="en-US" altLang="ko-KR" dirty="0">
                    <a:latin typeface="+mj-lt"/>
                  </a:rPr>
                  <a:t>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may not be constant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4FE763-3289-44CD-ADB0-AE04E51F8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47B92E7-7AE4-45A0-AE11-441DBB38C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0" y="2577616"/>
            <a:ext cx="3785898" cy="359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968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AE3B-0BF4-43B6-BB71-203B1F9C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D2307-98E6-4AC3-BE69-E68666B4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D05EA8-3FDF-4657-ACF9-498D7016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862137"/>
            <a:ext cx="7666897" cy="372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Simple Linear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Simple linear regression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Single predictor variable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Predictor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response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altLang="ko-K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: coefficients or parameters</a:t>
                </a:r>
              </a:p>
              <a:p>
                <a:pPr lvl="1"/>
                <a:r>
                  <a:rPr lang="en-US" altLang="ko-KR" b="0" dirty="0">
                    <a:solidFill>
                      <a:schemeClr val="tx1"/>
                    </a:solidFill>
                  </a:rPr>
                  <a:t>Especially,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: 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: slope 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Example</a:t>
                </a:r>
              </a:p>
              <a:p>
                <a:pPr marL="457200" lvl="1" indent="0">
                  <a:buNone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sales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TV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Estimate from training data</a:t>
                </a:r>
              </a:p>
              <a:p>
                <a:pPr marL="457200" lvl="1" indent="0">
                  <a:buNone/>
                </a:pPr>
                <a:r>
                  <a:rPr lang="en-US" altLang="ko-KR" b="0" dirty="0">
                    <a:solidFill>
                      <a:schemeClr val="tx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639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F5438-211F-4676-9FA5-70878FD6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Outliers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77DE5-BD9C-48E9-A8AE-6EF64147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7052C-5E41-470D-9548-4075D295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60" y="2889826"/>
            <a:ext cx="3649085" cy="344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810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0838-5922-4F25-910F-CE2C5467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High Leverage Points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4B81BE-44CB-4E47-8B56-4B6A9126E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high leverage = an unusual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4B81BE-44CB-4E47-8B56-4B6A9126E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F904CF8-8971-43E8-B7A9-CE1284715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28" y="2846866"/>
            <a:ext cx="4273694" cy="28311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22A604-FA71-4E21-8CC6-52165537B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206155"/>
            <a:ext cx="2572110" cy="24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353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DD048-EE46-483E-9363-110B281F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Leverage computation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4C5AF0-37EC-4E68-BCD3-FBF9F8A50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Simple linear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high leverage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General case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diagonal entry of hat matrix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4C5AF0-37EC-4E68-BCD3-FBF9F8A50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336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EF3B8-C967-49E2-875B-A01772A6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Collinearity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1757C-1136-4434-933A-F596D919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Credit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8086A-F57E-46F0-A87F-59FC8313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91" y="2515394"/>
            <a:ext cx="6477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969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64234-1DE4-4BFE-A573-425B81F1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variance inflation factor (VIF)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762E46-D088-4CB7-B321-D6F1C243D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VIF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from a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onto all of the other predictors</a:t>
                </a:r>
              </a:p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is close to one, then collinearity is present, and so the VIF will be large.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762E46-D088-4CB7-B321-D6F1C243D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6091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B38F2-95BD-4E4B-8626-86C013D9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The Marketing 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1FA60-DCB0-4F0A-9310-0970BBBB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the 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4902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BAA98-7429-4BF7-A75B-1F9D392D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Comparison of Linear Regression with K-Nearest Neighbors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2D06B-840C-4119-ADE6-C37B3EB0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Parametric regression</a:t>
            </a:r>
          </a:p>
          <a:p>
            <a:pPr lvl="1"/>
            <a:r>
              <a:rPr lang="en-US" altLang="ko-KR" dirty="0"/>
              <a:t>Linear regression, 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en-US" altLang="ko-KR" dirty="0"/>
              <a:t>Non-parametric regression</a:t>
            </a:r>
          </a:p>
          <a:p>
            <a:pPr lvl="1"/>
            <a:r>
              <a:rPr lang="en-US" altLang="ko-KR" dirty="0"/>
              <a:t>KNN regression(K-nearest neighbors regression)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77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A09E4-F655-4160-A3BC-ADCDA57E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CF36AB-208F-4B94-933B-7D2FDC18C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training observations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CF36AB-208F-4B94-933B-7D2FDC18C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879AA48-7441-4EBA-8740-F525D3E7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3025775"/>
            <a:ext cx="6419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76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A09E4-F655-4160-A3BC-ADCDA57E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F36AB-208F-4B94-933B-7D2FDC18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09C485-12CC-4409-8738-A535EE29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97" y="1907309"/>
            <a:ext cx="63055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3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D28F-5F70-426D-A486-C88B3B1E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E0888-3C0C-4E01-B5D2-68AFCC5F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10CD28-485A-4B41-B6CD-6F6C41BB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23" y="2015258"/>
            <a:ext cx="7793354" cy="37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6635-DE04-478C-A1ED-EA84DD1C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simulated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63F91-9AB9-4F33-9479-4D8917C0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9A3904-D677-439E-A688-C14E506C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2445"/>
            <a:ext cx="4075482" cy="2752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225C62-C6D3-4A1D-9937-BE1680CC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2500746"/>
            <a:ext cx="59626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681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5EC4E-756D-4446-8B38-9CFA58A5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44F87-1698-4120-B77D-938622A9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A1A6F-C873-45BB-BFAB-9B8CE4D2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423862"/>
            <a:ext cx="64579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875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5C0DA-900A-40DC-AC2C-BA47C076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curse of dimensionality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0B39E-E980-4FDD-A514-C41F1E5D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5D1BD3-6927-402B-973C-C77E958C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44" y="2270269"/>
            <a:ext cx="8433126" cy="3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8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9AD7-ED93-4D91-98DD-021C17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Estimating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1467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Observations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Prediction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residual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Residual sum of squares(RSS)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b="0" dirty="0">
                    <a:effectLst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effectLst/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	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3EF9FA-C02B-4D7B-9240-172C289A5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14673" cy="4351338"/>
              </a:xfrm>
              <a:blipFill>
                <a:blip r:embed="rId2"/>
                <a:stretch>
                  <a:fillRect l="-142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2C671FFD-1887-4262-8F69-9290C383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34" y="1563325"/>
            <a:ext cx="4735830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9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2434</Words>
  <Application>Microsoft Office PowerPoint</Application>
  <PresentationFormat>와이드스크린</PresentationFormat>
  <Paragraphs>325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6" baseType="lpstr">
      <vt:lpstr>맑은 고딕</vt:lpstr>
      <vt:lpstr>Cambria Math</vt:lpstr>
      <vt:lpstr>Arial</vt:lpstr>
      <vt:lpstr>나눔고딕코딩</vt:lpstr>
      <vt:lpstr>Office 테마</vt:lpstr>
      <vt:lpstr>Statistical Learning </vt:lpstr>
      <vt:lpstr>Data</vt:lpstr>
      <vt:lpstr>Plot</vt:lpstr>
      <vt:lpstr>Linear Regression</vt:lpstr>
      <vt:lpstr>3 Linear Regression</vt:lpstr>
      <vt:lpstr>Regression</vt:lpstr>
      <vt:lpstr>3.1 Simple Linear Regression</vt:lpstr>
      <vt:lpstr>A simulated data</vt:lpstr>
      <vt:lpstr>3.1.1 Estimating the Coefficients</vt:lpstr>
      <vt:lpstr>Least Square Approach</vt:lpstr>
      <vt:lpstr>Computation</vt:lpstr>
      <vt:lpstr>Advertising</vt:lpstr>
      <vt:lpstr>RSS</vt:lpstr>
      <vt:lpstr>3.1.2 Assessing the Accuracy of the Coefficient Estimates</vt:lpstr>
      <vt:lpstr>Accuracy of the Coefficient Estimates</vt:lpstr>
      <vt:lpstr>PowerPoint 프레젠테이션</vt:lpstr>
      <vt:lpstr>confidence interval</vt:lpstr>
      <vt:lpstr>Example: advertising data</vt:lpstr>
      <vt:lpstr>Hypothesis Test</vt:lpstr>
      <vt:lpstr>PowerPoint 프레젠테이션</vt:lpstr>
      <vt:lpstr>PowerPoint 프레젠테이션</vt:lpstr>
      <vt:lpstr>t-statistic</vt:lpstr>
      <vt:lpstr>Advertising</vt:lpstr>
      <vt:lpstr>3.1.3 Assessing the Accuracy of the Model</vt:lpstr>
      <vt:lpstr>Residual Standard Error</vt:lpstr>
      <vt:lpstr>Advertising</vt:lpstr>
      <vt:lpstr>R^2 Statistic</vt:lpstr>
      <vt:lpstr>PowerPoint 프레젠테이션</vt:lpstr>
      <vt:lpstr>Correlation</vt:lpstr>
      <vt:lpstr>summary</vt:lpstr>
      <vt:lpstr>3.2 Multiple Linear Regression</vt:lpstr>
      <vt:lpstr>PowerPoint 프레젠테이션</vt:lpstr>
      <vt:lpstr>Estimate coefficients</vt:lpstr>
      <vt:lpstr>matrix form</vt:lpstr>
      <vt:lpstr>matrix form</vt:lpstr>
      <vt:lpstr>Computation</vt:lpstr>
      <vt:lpstr>PowerPoint 프레젠테이션</vt:lpstr>
      <vt:lpstr>PowerPoint 프레젠테이션</vt:lpstr>
      <vt:lpstr>Example</vt:lpstr>
      <vt:lpstr>PowerPoint 프레젠테이션</vt:lpstr>
      <vt:lpstr>PowerPoint 프레젠테이션</vt:lpstr>
      <vt:lpstr>3.2.2 Some Important Questions</vt:lpstr>
      <vt:lpstr>One: Is There a Relationship Between the Response and Predictors?</vt:lpstr>
      <vt:lpstr>F-statistic</vt:lpstr>
      <vt:lpstr>PowerPoint 프레젠테이션</vt:lpstr>
      <vt:lpstr>Advertising</vt:lpstr>
      <vt:lpstr>Two: Deciding on Important Variables</vt:lpstr>
      <vt:lpstr>Three: Model Fit</vt:lpstr>
      <vt:lpstr>Four: Predictions</vt:lpstr>
      <vt:lpstr>3.3 Other Considerations in the      Regression Model</vt:lpstr>
      <vt:lpstr>3.3.1 Qualitative Predictors</vt:lpstr>
      <vt:lpstr>Example: Credit</vt:lpstr>
      <vt:lpstr>PowerPoint 프레젠테이션</vt:lpstr>
      <vt:lpstr>Predictors with Only Two Levels</vt:lpstr>
      <vt:lpstr>Linear Regression of balance on gender</vt:lpstr>
      <vt:lpstr>PowerPoint 프레젠테이션</vt:lpstr>
      <vt:lpstr>Qualitative Predictors with More than Two Levels</vt:lpstr>
      <vt:lpstr>Linear regression of balance on ethnicity</vt:lpstr>
      <vt:lpstr>3.3.2 Extensions of the Linear Model</vt:lpstr>
      <vt:lpstr>Removing the Additive Assumption</vt:lpstr>
      <vt:lpstr>Result</vt:lpstr>
      <vt:lpstr>Non-linear Relationships</vt:lpstr>
      <vt:lpstr>Auto</vt:lpstr>
      <vt:lpstr>PowerPoint 프레젠테이션</vt:lpstr>
      <vt:lpstr>3.3.3 Potential Problems</vt:lpstr>
      <vt:lpstr>1. Non-linearity of the Data</vt:lpstr>
      <vt:lpstr>2. Correlation of Error Terms</vt:lpstr>
      <vt:lpstr>3. Non-constant Variance of Error Terms</vt:lpstr>
      <vt:lpstr>PowerPoint 프레젠테이션</vt:lpstr>
      <vt:lpstr>4. Outliers</vt:lpstr>
      <vt:lpstr>5. High Leverage Points</vt:lpstr>
      <vt:lpstr>Leverage computation</vt:lpstr>
      <vt:lpstr>6. Collinearity</vt:lpstr>
      <vt:lpstr>variance inflation factor (VIF)</vt:lpstr>
      <vt:lpstr>3.4 The Marketing Plan</vt:lpstr>
      <vt:lpstr>3.5 Comparison of Linear Regression with K-Nearest Neighbors</vt:lpstr>
      <vt:lpstr>KNN</vt:lpstr>
      <vt:lpstr>PowerPoint 프레젠테이션</vt:lpstr>
      <vt:lpstr>PowerPoint 프레젠테이션</vt:lpstr>
      <vt:lpstr>PowerPoint 프레젠테이션</vt:lpstr>
      <vt:lpstr>curse of dimensionality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</dc:title>
  <dc:creator>kpark</dc:creator>
  <cp:lastModifiedBy>kpark</cp:lastModifiedBy>
  <cp:revision>141</cp:revision>
  <dcterms:created xsi:type="dcterms:W3CDTF">2020-04-01T07:48:41Z</dcterms:created>
  <dcterms:modified xsi:type="dcterms:W3CDTF">2020-06-26T07:24:05Z</dcterms:modified>
</cp:coreProperties>
</file>