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3" r:id="rId3"/>
    <p:sldId id="402" r:id="rId4"/>
    <p:sldId id="403" r:id="rId5"/>
    <p:sldId id="404" r:id="rId6"/>
    <p:sldId id="405" r:id="rId7"/>
    <p:sldId id="406" r:id="rId8"/>
    <p:sldId id="400" r:id="rId9"/>
    <p:sldId id="407" r:id="rId10"/>
    <p:sldId id="408" r:id="rId11"/>
    <p:sldId id="409" r:id="rId12"/>
    <p:sldId id="410" r:id="rId13"/>
    <p:sldId id="413" r:id="rId14"/>
    <p:sldId id="415" r:id="rId15"/>
    <p:sldId id="416" r:id="rId16"/>
    <p:sldId id="418" r:id="rId17"/>
    <p:sldId id="417" r:id="rId18"/>
    <p:sldId id="422" r:id="rId19"/>
    <p:sldId id="424" r:id="rId20"/>
    <p:sldId id="423" r:id="rId21"/>
    <p:sldId id="419" r:id="rId22"/>
    <p:sldId id="420" r:id="rId23"/>
    <p:sldId id="421" r:id="rId24"/>
    <p:sldId id="401" r:id="rId25"/>
    <p:sldId id="428" r:id="rId26"/>
    <p:sldId id="427" r:id="rId27"/>
    <p:sldId id="426" r:id="rId28"/>
    <p:sldId id="431" r:id="rId29"/>
    <p:sldId id="430" r:id="rId30"/>
    <p:sldId id="432" r:id="rId31"/>
    <p:sldId id="429" r:id="rId32"/>
    <p:sldId id="434" r:id="rId33"/>
    <p:sldId id="435" r:id="rId34"/>
    <p:sldId id="436" r:id="rId35"/>
    <p:sldId id="442" r:id="rId36"/>
    <p:sldId id="443" r:id="rId37"/>
    <p:sldId id="438" r:id="rId38"/>
    <p:sldId id="440" r:id="rId39"/>
    <p:sldId id="445" r:id="rId40"/>
    <p:sldId id="444" r:id="rId41"/>
    <p:sldId id="446" r:id="rId42"/>
    <p:sldId id="449" r:id="rId43"/>
    <p:sldId id="447" r:id="rId44"/>
    <p:sldId id="450" r:id="rId45"/>
    <p:sldId id="451" r:id="rId46"/>
    <p:sldId id="452" r:id="rId47"/>
    <p:sldId id="453" r:id="rId48"/>
    <p:sldId id="454" r:id="rId49"/>
    <p:sldId id="456" r:id="rId50"/>
    <p:sldId id="455" r:id="rId51"/>
  </p:sldIdLst>
  <p:sldSz cx="12192000" cy="6858000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76ECF-5E63-44FE-9F8A-22AFA8F8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model vs logistic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4F3CCF-4383-40CB-918B-FD34C50C6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linear regression model is not suitable for probability, because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4F3CCF-4383-40CB-918B-FD34C50C6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7BA0E02-428D-4AAD-A9F9-CA371D15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645813"/>
            <a:ext cx="8020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9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E5834-8D67-49AE-B145-914600D6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calculations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E6E665-5106-45F2-968F-6573720E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odds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called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log-odds</a:t>
                </a:r>
                <a:r>
                  <a:rPr lang="en-US" altLang="ko-KR" dirty="0"/>
                  <a:t> or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logit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E6E665-5106-45F2-968F-6573720E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11512-DBE1-4A6B-A7B7-B651509A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100" dirty="0"/>
              <a:t>4.3.2 Estimating the Regression Coefficients</a:t>
            </a:r>
            <a:endParaRPr lang="ko-KR" alt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146BF3-7BDD-4048-8DC5-959F5BC13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linear regression for the model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solidFill>
                      <a:srgbClr val="00B0F0"/>
                    </a:solidFill>
                  </a:rPr>
                  <a:t>maximum likelihood(ML)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sz="2400" dirty="0"/>
                  <a:t>maximize the likelihood function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sz="2400" dirty="0"/>
              </a:p>
              <a:p>
                <a:pPr lvl="2">
                  <a:lnSpc>
                    <a:spcPct val="100000"/>
                  </a:lnSpc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146BF3-7BDD-4048-8DC5-959F5BC13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4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7533-D138-4280-92AE-ED83953F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6342C-74A5-45AF-A3A8-A55215946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data</a:t>
                </a:r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b="0" dirty="0"/>
                  <a:t>probabilities</a:t>
                </a:r>
                <a:br>
                  <a:rPr lang="en-US" altLang="ko-KR" sz="2000" b="0" dirty="0"/>
                </a:br>
                <a:r>
                  <a:rPr lang="en-US" altLang="ko-KR" sz="2000" b="0" dirty="0"/>
                  <a:t> 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log-odds</a:t>
                </a:r>
                <a:br>
                  <a:rPr lang="en-US" altLang="ko-KR" sz="2000" dirty="0"/>
                </a:br>
                <a:r>
                  <a:rPr lang="en-US" altLang="ko-KR" sz="2000" dirty="0"/>
                  <a:t>  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1−1/3</m:t>
                            </m:r>
                          </m:den>
                        </m:f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1−1/2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3/4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1−3/4</m:t>
                            </m:r>
                          </m:den>
                        </m:f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regression</a:t>
                </a: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=−1.66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6342C-74A5-45AF-A3A8-A55215946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9BC79D-7213-4552-B630-F8A5FBC8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35767"/>
              </p:ext>
            </p:extLst>
          </p:nvPr>
        </p:nvGraphicFramePr>
        <p:xfrm>
          <a:off x="1967345" y="1690688"/>
          <a:ext cx="54771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6">
                  <a:extLst>
                    <a:ext uri="{9D8B030D-6E8A-4147-A177-3AD203B41FA5}">
                      <a16:colId xmlns:a16="http://schemas.microsoft.com/office/drawing/2014/main" val="1346543905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2881186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593630222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3165629785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153474489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3758615671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737408002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340428183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149228131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533417549"/>
                    </a:ext>
                  </a:extLst>
                </a:gridCol>
              </a:tblGrid>
              <a:tr h="295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92358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531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04B64-B15F-4E37-A5B3-FF724FC23DB2}"/>
                  </a:ext>
                </a:extLst>
              </p:cNvPr>
              <p:cNvSpPr txBox="1"/>
              <p:nvPr/>
            </p:nvSpPr>
            <p:spPr>
              <a:xfrm>
                <a:off x="7804727" y="2857825"/>
                <a:ext cx="2408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404B64-B15F-4E37-A5B3-FF724FC23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2857825"/>
                <a:ext cx="240828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72972-1CD9-45A5-A6E9-985892B5C528}"/>
                  </a:ext>
                </a:extLst>
              </p:cNvPr>
              <p:cNvSpPr txBox="1"/>
              <p:nvPr/>
            </p:nvSpPr>
            <p:spPr>
              <a:xfrm>
                <a:off x="7804727" y="3476701"/>
                <a:ext cx="1485150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72972-1CD9-45A5-A6E9-985892B5C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3476701"/>
                <a:ext cx="148515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7966F-85CB-4A5E-924E-0BEBD75103BB}"/>
                  </a:ext>
                </a:extLst>
              </p:cNvPr>
              <p:cNvSpPr txBox="1"/>
              <p:nvPr/>
            </p:nvSpPr>
            <p:spPr>
              <a:xfrm>
                <a:off x="7804727" y="4155733"/>
                <a:ext cx="2600037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ko-K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7966F-85CB-4A5E-924E-0BEBD751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4155733"/>
                <a:ext cx="2600037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A0C2935-9C6A-4E2C-8EB6-460E9280C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24" y="5254508"/>
            <a:ext cx="5381625" cy="1152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4C59E-6EB1-4EEE-8F37-7B4BF121D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838" y="5334736"/>
            <a:ext cx="1685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0A3F-3963-4E30-86AD-A830ECD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3AC793-4ED7-43B2-8107-628E81C3D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likelihood function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log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maximize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or equivalently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13AC793-4ED7-43B2-8107-628E81C3D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0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6FBCD-7261-424B-885E-880D2FE2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Maximum 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5183A4-63DF-49AF-B321-07FE82B42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solve</a:t>
                </a:r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calculation</a:t>
                </a:r>
                <a:br>
                  <a:rPr lang="en-US" altLang="ko-KR" sz="2400" dirty="0"/>
                </a:br>
                <a:r>
                  <a:rPr lang="en-US" altLang="ko-KR" sz="2400" dirty="0"/>
                  <a:t>	</a:t>
                </a:r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 then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5183A4-63DF-49AF-B321-07FE82B42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4ADAC1B-13C2-4E41-8727-3D8AD39CC220}"/>
                  </a:ext>
                </a:extLst>
              </p:cNvPr>
              <p:cNvSpPr/>
              <p:nvPr/>
            </p:nvSpPr>
            <p:spPr>
              <a:xfrm>
                <a:off x="2277291" y="1457732"/>
                <a:ext cx="2228687" cy="1435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4ADAC1B-13C2-4E41-8727-3D8AD39CC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91" y="1457732"/>
                <a:ext cx="2228687" cy="1435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32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9186-5092-4645-BAF0-435B4E2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Maximum 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8E881A-3EF7-4970-953E-3EDAACBD1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000" b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8E881A-3EF7-4970-953E-3EDAACBD1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4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9186-5092-4645-BAF0-435B4E2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Maximum 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8E881A-3EF7-4970-953E-3EDAACBD1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solve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solve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5=3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12=3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solution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8E881A-3EF7-4970-953E-3EDAACBD1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9FD20B-A30F-4531-A927-09A0D4D17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56107"/>
              </p:ext>
            </p:extLst>
          </p:nvPr>
        </p:nvGraphicFramePr>
        <p:xfrm>
          <a:off x="2382983" y="3093720"/>
          <a:ext cx="54771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6">
                  <a:extLst>
                    <a:ext uri="{9D8B030D-6E8A-4147-A177-3AD203B41FA5}">
                      <a16:colId xmlns:a16="http://schemas.microsoft.com/office/drawing/2014/main" val="1346543905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2881186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593630222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3165629785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153474489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3758615671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737408002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340428183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2149228131"/>
                    </a:ext>
                  </a:extLst>
                </a:gridCol>
                <a:gridCol w="547716">
                  <a:extLst>
                    <a:ext uri="{9D8B030D-6E8A-4147-A177-3AD203B41FA5}">
                      <a16:colId xmlns:a16="http://schemas.microsoft.com/office/drawing/2014/main" val="1533417549"/>
                    </a:ext>
                  </a:extLst>
                </a:gridCol>
              </a:tblGrid>
              <a:tr h="295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92358"/>
                  </a:ext>
                </a:extLst>
              </a:tr>
              <a:tr h="295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531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EA7040-A4B2-424F-BBBE-2AA4DAA9C62F}"/>
                  </a:ext>
                </a:extLst>
              </p:cNvPr>
              <p:cNvSpPr/>
              <p:nvPr/>
            </p:nvSpPr>
            <p:spPr>
              <a:xfrm>
                <a:off x="6463564" y="4090248"/>
                <a:ext cx="3949286" cy="672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EA7040-A4B2-424F-BBBE-2AA4DAA9C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64" y="4090248"/>
                <a:ext cx="3949286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4EF6649-7B80-430A-86BB-A0E6EF1E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248" y="5446856"/>
            <a:ext cx="2686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2247-8F35-4048-9695-3ED99AE1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A8B45-AC15-468D-A0EB-8CD3809D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1F90DE-7BA1-475E-9EEA-396F199F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69" y="0"/>
            <a:ext cx="604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9B24E-FEE3-4BE4-BE43-84D57FA0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AC006-EFA9-47AA-99AF-4A8FCFA6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6C29D-E04F-4C64-BCB7-F58541CE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53" y="0"/>
            <a:ext cx="588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20E91-3B8A-4A58-8ED8-8C48CC0C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0A15-FBC8-4EDB-A0F1-C3CDC56B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An Overview of Classification </a:t>
            </a:r>
          </a:p>
          <a:p>
            <a:r>
              <a:rPr lang="en-US" altLang="ko-KR" dirty="0"/>
              <a:t>4.2 Why Not Linear Regression? </a:t>
            </a:r>
          </a:p>
          <a:p>
            <a:r>
              <a:rPr lang="en-US" altLang="ko-KR" dirty="0"/>
              <a:t>4.3 Logistic Regression </a:t>
            </a:r>
          </a:p>
          <a:p>
            <a:r>
              <a:rPr lang="en-US" altLang="ko-KR" dirty="0"/>
              <a:t>4.4 Linear Discriminant </a:t>
            </a:r>
          </a:p>
          <a:p>
            <a:r>
              <a:rPr lang="en-US" altLang="ko-KR" dirty="0"/>
              <a:t>4.5 A Comparison of Classification Methods </a:t>
            </a:r>
          </a:p>
          <a:p>
            <a:r>
              <a:rPr lang="en-US" altLang="ko-KR" dirty="0"/>
              <a:t>4.6 Lab: Logistic Regression, LDA, QDA, and KNN </a:t>
            </a:r>
          </a:p>
          <a:p>
            <a:r>
              <a:rPr lang="en-US" altLang="ko-KR" dirty="0"/>
              <a:t>4.7 Exercises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4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CB01-C759-4275-B023-F8BBA33F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32166-4733-4C36-9BF5-BCA8A2B6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5F315B-BAA5-4615-BE5D-9E39F820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1" y="1292226"/>
            <a:ext cx="5992749" cy="5096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78BAC-9CFB-4D7A-B75A-E43311A5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92226"/>
            <a:ext cx="5992749" cy="50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7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D7BDE-29B7-48AB-9B5C-335F2789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Making Predictions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853DB-F954-4BD3-B2D3-08F4E6EB4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prediction</a:t>
                </a:r>
                <a:br>
                  <a:rPr lang="en-US" altLang="ko-KR" dirty="0"/>
                </a:br>
                <a:r>
                  <a:rPr lang="en-US" altLang="ko-KR" dirty="0"/>
                  <a:t> 		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</m:d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−(−1.6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+0.9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=1.5)=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0.3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853DB-F954-4BD3-B2D3-08F4E6EB4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8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9874-613E-4C90-A21F-7B81D4C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4.3.4 Multiple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117223-A793-4FFC-9DDC-F99DB3216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multiple logistic regression</a:t>
                </a:r>
              </a:p>
              <a:p>
                <a:pPr lvl="1"/>
                <a:r>
                  <a:rPr lang="en-US" altLang="ko-KR" dirty="0"/>
                  <a:t>predictors: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response: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, binary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logistic regression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br>
                  <a:rPr lang="en-US" altLang="ko-KR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117223-A793-4FFC-9DDC-F99DB3216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4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2A4C0-C7DE-4AEA-8A5E-423BA807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 Logistic Regression for &gt;2</a:t>
            </a:r>
            <a:br>
              <a:rPr lang="en-US" altLang="ko-KR" dirty="0"/>
            </a:br>
            <a:r>
              <a:rPr lang="en-US" altLang="ko-KR" dirty="0"/>
              <a:t>	  Response Classes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DFFC2A-2C28-4A2F-A0AD-32AD9FD29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– emergency room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nl-NL" altLang="ko-KR" dirty="0"/>
                  <a:t>response - stroke, drug overdose, epileptic seizure.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stroke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drug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overdose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DFFC2A-2C28-4A2F-A0AD-32AD9FD29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7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CBA6B-8112-41E1-8423-F73118D5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Linear Discriminant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26D142-FFB4-49D2-8932-411988F72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4.4.1 Using Bayes’ Theorem for Classification</a:t>
                </a:r>
              </a:p>
              <a:p>
                <a:r>
                  <a:rPr lang="en-US" altLang="ko-KR" dirty="0"/>
                  <a:t>4.4.2 Linear Discriminant Analysis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4.4.3 Linear Discriminant Analysis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4.4.4 Quadratic Discriminant Analysis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26D142-FFB4-49D2-8932-411988F72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5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ECB49-ECFE-48BE-B137-B74C6FB7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- coins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2B509-D154-4CCF-9DB7-4185C9F3E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choose and toss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red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blue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red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12B509-D154-4CCF-9DB7-4185C9F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6C98E90-9EB1-433B-AA9E-4707FA05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62" y="834159"/>
            <a:ext cx="3190875" cy="150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652C75F-50F6-4116-8D96-8244FFFA66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21470"/>
                  </p:ext>
                </p:extLst>
              </p:nvPr>
            </p:nvGraphicFramePr>
            <p:xfrm>
              <a:off x="3715327" y="2602575"/>
              <a:ext cx="65278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31950">
                      <a:extLst>
                        <a:ext uri="{9D8B030D-6E8A-4147-A177-3AD203B41FA5}">
                          <a16:colId xmlns:a16="http://schemas.microsoft.com/office/drawing/2014/main" val="1106969166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2612075620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2107291827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1599349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red</m:t>
                                </m:r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blue</m:t>
                                </m:r>
                              </m:oMath>
                            </m:oMathPara>
                          </a14:m>
                          <a:endParaRPr lang="ko-KR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082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1/4×5/10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3/4×8/10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29/40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82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1/4×5/10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3/4×2/10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11/40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619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3/4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079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D652C75F-50F6-4116-8D96-8244FFFA66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21470"/>
                  </p:ext>
                </p:extLst>
              </p:nvPr>
            </p:nvGraphicFramePr>
            <p:xfrm>
              <a:off x="3715327" y="2602575"/>
              <a:ext cx="65278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31950">
                      <a:extLst>
                        <a:ext uri="{9D8B030D-6E8A-4147-A177-3AD203B41FA5}">
                          <a16:colId xmlns:a16="http://schemas.microsoft.com/office/drawing/2014/main" val="1106969166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2612075620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2107291827"/>
                        </a:ext>
                      </a:extLst>
                    </a:gridCol>
                    <a:gridCol w="1631950">
                      <a:extLst>
                        <a:ext uri="{9D8B030D-6E8A-4147-A177-3AD203B41FA5}">
                          <a16:colId xmlns:a16="http://schemas.microsoft.com/office/drawing/2014/main" val="1599349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1639" r="-200746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73" t="-1639" r="-100746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082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73" t="-100000" r="-300746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100000" r="-200746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73" t="-100000" r="-100746" b="-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0373" t="-100000" r="-746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282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73" t="-203279" r="-30074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203279" r="-20074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73" t="-203279" r="-10074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0373" t="-203279" r="-74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619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373" t="-303279" r="-20074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373" t="-303279" r="-10074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0793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130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9B484-823E-4515-B941-4092E760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Bayes’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54539-C38D-4BBF-8857-FBC4C5519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joint probability</a:t>
                </a:r>
                <a:br>
                  <a:rPr lang="en-US" altLang="ko-KR" sz="2000" dirty="0"/>
                </a:br>
                <a:r>
                  <a:rPr lang="en-US" altLang="ko-KR" sz="2000" dirty="0"/>
                  <a:t>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conditional probability(Bayes’ Theorem)</a:t>
                </a:r>
                <a:br>
                  <a:rPr lang="en-US" altLang="ko-KR" sz="2000" dirty="0"/>
                </a:br>
                <a:r>
                  <a:rPr lang="en-US" altLang="ko-KR" sz="2000" dirty="0"/>
                  <a:t>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marginal probability</a:t>
                </a:r>
                <a:br>
                  <a:rPr lang="en-US" altLang="ko-KR" sz="2000" dirty="0"/>
                </a:br>
                <a:r>
                  <a:rPr lang="en-US" altLang="ko-KR" sz="2000" dirty="0"/>
                  <a:t>        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54539-C38D-4BBF-8857-FBC4C5519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522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2C5E5282-D7D9-44F1-91DD-C899BA89DE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4816475"/>
              <a:ext cx="10236200" cy="1676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36859831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91256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70642919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168122831"/>
                        </a:ext>
                      </a:extLst>
                    </a:gridCol>
                    <a:gridCol w="1823720">
                      <a:extLst>
                        <a:ext uri="{9D8B030D-6E8A-4147-A177-3AD203B41FA5}">
                          <a16:colId xmlns:a16="http://schemas.microsoft.com/office/drawing/2014/main" val="27717248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9050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3783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1681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04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2C5E5282-D7D9-44F1-91DD-C899BA89DE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4816475"/>
              <a:ext cx="10236200" cy="16764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36859831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912565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70642919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168122831"/>
                        </a:ext>
                      </a:extLst>
                    </a:gridCol>
                    <a:gridCol w="1823720">
                      <a:extLst>
                        <a:ext uri="{9D8B030D-6E8A-4147-A177-3AD203B41FA5}">
                          <a16:colId xmlns:a16="http://schemas.microsoft.com/office/drawing/2014/main" val="277172486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1818" r="-287536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1818" r="-186705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1818" r="-87246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0" t="-101818" r="-387536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101818" r="-287536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101818" r="-186705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101818" r="-87246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62207" t="-101818" r="-669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9050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0" t="-198214" r="-3875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198214" r="-28753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198214" r="-18670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198214" r="-872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62207" t="-198214" r="-6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3783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0" t="-303636" r="-38753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303636" r="-28753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303636" r="-186705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303636" r="-8724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62207" t="-303636" r="-669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168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0" t="-403636" r="-28753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9711" t="-403636" r="-18670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580" t="-403636" r="-8724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0426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768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9B484-823E-4515-B941-4092E760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Bayes’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54539-C38D-4BBF-8857-FBC4C5519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   			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			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b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/>
                  <a:t>: posterior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400" b="0" dirty="0"/>
                  <a:t>: prior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400" b="0" dirty="0"/>
                  <a:t>: likelihood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sz="2400" b="0" dirty="0"/>
                  <a:t>: evidence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254539-C38D-4BBF-8857-FBC4C5519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67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273A-C398-44B8-9A58-4BBB3BAA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4F18D-BFE8-4ADC-91D4-3FFA1A95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61506-8CD2-4240-B9CD-2F649A9E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2" y="365125"/>
            <a:ext cx="935634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6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95439-06C1-41D9-ACE7-88643958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8C085-9B2C-4051-AF01-592DD52D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C82C56-A29D-481D-A9FE-638DFB218100}"/>
              </a:ext>
            </a:extLst>
          </p:cNvPr>
          <p:cNvGrpSpPr/>
          <p:nvPr/>
        </p:nvGrpSpPr>
        <p:grpSpPr>
          <a:xfrm>
            <a:off x="1888114" y="0"/>
            <a:ext cx="7412903" cy="6858000"/>
            <a:chOff x="1888115" y="365125"/>
            <a:chExt cx="6753225" cy="60024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71B179-1C60-4ACB-849E-4999536F9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8115" y="365125"/>
              <a:ext cx="6753225" cy="46196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915304-EC94-4708-998E-052A44BF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6690" y="4891160"/>
              <a:ext cx="6724650" cy="1476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24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798E7-F79D-44D3-8B98-3F801C08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An Overview of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81CAA-7492-45E3-ABED-E770750A3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classification</a:t>
                </a:r>
              </a:p>
              <a:p>
                <a:pPr lvl="1"/>
                <a:r>
                  <a:rPr lang="en-US" altLang="ko-KR" dirty="0"/>
                  <a:t>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qualitive</a:t>
                </a:r>
              </a:p>
              <a:p>
                <a:pPr lvl="2"/>
                <a:r>
                  <a:rPr lang="en-US" altLang="ko-KR" dirty="0"/>
                  <a:t>true/false, yes/no, A/B/C</a:t>
                </a:r>
              </a:p>
              <a:p>
                <a:r>
                  <a:rPr lang="en-US" altLang="ko-KR" dirty="0"/>
                  <a:t>example - default</a:t>
                </a:r>
              </a:p>
              <a:p>
                <a:pPr lvl="1"/>
                <a:r>
                  <a:rPr lang="en-US" altLang="ko-KR" dirty="0"/>
                  <a:t>predictors : income, valance(credit card debt)</a:t>
                </a:r>
              </a:p>
              <a:p>
                <a:pPr lvl="1"/>
                <a:r>
                  <a:rPr lang="en-US" altLang="ko-KR" dirty="0"/>
                  <a:t>response : default(</a:t>
                </a:r>
                <a:r>
                  <a:rPr lang="ko-KR" altLang="en-US" dirty="0"/>
                  <a:t>不付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181CAA-7492-45E3-ABED-E770750A3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75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2214-8EAC-487F-AD0E-1EC076DC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0FE70-DE96-404B-BF95-90CA6E74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4AC8A4-E3E8-4405-885A-41918F889B4D}"/>
              </a:ext>
            </a:extLst>
          </p:cNvPr>
          <p:cNvGrpSpPr/>
          <p:nvPr/>
        </p:nvGrpSpPr>
        <p:grpSpPr>
          <a:xfrm>
            <a:off x="2027526" y="0"/>
            <a:ext cx="8298729" cy="6858000"/>
            <a:chOff x="2313854" y="586581"/>
            <a:chExt cx="6723783" cy="48760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D69864-36F9-4A4D-B9C8-BBC952DF0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562" y="586581"/>
              <a:ext cx="6696075" cy="1171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28B949-258D-432B-978F-786E35FD9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854" y="1690688"/>
              <a:ext cx="6705600" cy="377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44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3515-3BBF-4EA4-84EC-CC1D7C89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mbria Math" panose="02040503050406030204" pitchFamily="18" charset="0"/>
              </a:rPr>
              <a:t>Example: dart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B06DD6-5BCA-44F3-A9A2-0675F97F3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Problem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Infer the color of the dart that hit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Approach</a:t>
                </a:r>
              </a:p>
              <a:p>
                <a:pPr lvl="1"/>
                <a:r>
                  <a:rPr lang="en-US" altLang="ko-KR" dirty="0"/>
                  <a:t>Compute the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Bayes classifier</a:t>
                </a:r>
                <a:br>
                  <a:rPr lang="en-US" altLang="ko-KR" dirty="0"/>
                </a:br>
                <a:r>
                  <a:rPr lang="en-US" altLang="ko-KR" dirty="0"/>
                  <a:t>	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blue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Choose the color which gains the larger value</a:t>
                </a:r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B06DD6-5BCA-44F3-A9A2-0675F97F3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ADA12FF-F8F7-4351-841E-7687312C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719" y="1425575"/>
            <a:ext cx="36957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2B65A-A1C5-4F23-BB1A-5EB19A6A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1-dimensional dart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361ACB-8634-432C-93C5-630A691FB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latin typeface="Cambria Math" panose="02040503050406030204" pitchFamily="18" charset="0"/>
                  </a:rPr>
                  <a:t>Apply Bayes’ Theorem</a:t>
                </a:r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red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22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>
                    <a:latin typeface="Cambria Math" panose="02040503050406030204" pitchFamily="18" charset="0"/>
                  </a:rPr>
                  <a:t>Assume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blue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color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a normal distribution with mean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color</m:t>
                        </m:r>
                      </m:sub>
                    </m:sSub>
                  </m:oMath>
                </a14:m>
                <a:r>
                  <a:rPr lang="en-US" altLang="ko-KR" sz="2000" dirty="0"/>
                  <a:t>, variance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red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blue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blue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sz="2000" dirty="0"/>
              </a:p>
              <a:p>
                <a:pPr lvl="1">
                  <a:lnSpc>
                    <a:spcPct val="100000"/>
                  </a:lnSpc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361ACB-8634-432C-93C5-630A691FB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3067450-A482-43E4-AC94-5A26CA71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6" y="44450"/>
            <a:ext cx="3886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2B6A9F-E53C-4840-B03C-ABC2F0D6F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Computation</a:t>
                </a:r>
                <a:br>
                  <a:rPr lang="en-US" altLang="ko-KR" sz="2400" dirty="0"/>
                </a:br>
                <a:r>
                  <a:rPr lang="en-US" altLang="ko-KR" sz="2400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red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red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red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			</a:t>
                </a:r>
                <a:r>
                  <a:rPr lang="en-US" altLang="ko-KR" sz="2000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red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red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const.</a:t>
                </a:r>
                <a:br>
                  <a:rPr lang="en-US" altLang="ko-KR" sz="2000" dirty="0"/>
                </a:br>
                <a:r>
                  <a:rPr lang="en-US" altLang="ko-KR" sz="2000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blue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blue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blue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const.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Decision boundary</a:t>
                </a:r>
                <a:br>
                  <a:rPr lang="en-US" altLang="ko-KR" sz="2000" dirty="0"/>
                </a:br>
                <a:r>
                  <a:rPr lang="en-US" altLang="ko-KR" sz="2000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red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blue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red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blue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2B6A9F-E53C-4840-B03C-ABC2F0D6F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812" t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2233A58-1F86-413B-9EA3-CEA4638E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7" y="3749530"/>
            <a:ext cx="3305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3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B222-7DE8-42E6-8254-239BA41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discriminant analysis(LDA)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486675-3827-4A5B-B017-6607BC11F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Estimate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color</m:t>
                        </m:r>
                      </m:sub>
                    </m:sSub>
                  </m:oMath>
                </a14:m>
                <a:r>
                  <a:rPr lang="en-US" altLang="ko-KR" dirty="0"/>
                  <a:t> and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Observations</a:t>
                </a:r>
                <a:br>
                  <a:rPr lang="en-US" altLang="ko-KR" dirty="0"/>
                </a:br>
                <a:r>
                  <a:rPr lang="en-US" altLang="ko-KR" dirty="0"/>
                  <a:t>	red darts: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	blue darts: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mean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red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blue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variance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0" dirty="0">
                                            <a:latin typeface="Cambria Math" panose="02040503050406030204" pitchFamily="18" charset="0"/>
                                          </a:rPr>
                                          <m:t>red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0" dirty="0">
                                            <a:latin typeface="Cambria Math" panose="02040503050406030204" pitchFamily="18" charset="0"/>
                                          </a:rPr>
                                          <m:t>blue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486675-3827-4A5B-B017-6607BC11F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85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4F302-174E-4765-A3D1-F66E25C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4.4.1 Using Bayes’ Theorem </a:t>
            </a:r>
            <a:br>
              <a:rPr lang="en-US" altLang="ko-KR" dirty="0"/>
            </a:br>
            <a:r>
              <a:rPr lang="en-US" altLang="ko-KR" dirty="0"/>
              <a:t>		for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E1A9B8-17CA-4314-8787-36BD6EE71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predictor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predictor variables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∈{1,…,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classes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Bayes classifier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Notation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–– posterior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–– prior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–– likelihood or density function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E1A9B8-17CA-4314-8787-36BD6EE71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63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095C1E-5864-40D4-B2C5-5B8E4FCD4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Bayes classifier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Note</a:t>
                </a:r>
                <a:br>
                  <a:rPr lang="en-US" altLang="ko-KR" dirty="0"/>
                </a:br>
                <a:r>
                  <a:rPr lang="en-US" altLang="ko-KR" dirty="0"/>
                  <a:t>	posterior ~ prior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dirty="0"/>
                  <a:t> likelihood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095C1E-5864-40D4-B2C5-5B8E4FCD4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58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46A3891-6D66-4947-8A8C-4DE48A0C5E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4.4.2 Linear Discriminant Analysis</a:t>
                </a:r>
                <a:br>
                  <a:rPr lang="en-US" altLang="ko-KR" dirty="0"/>
                </a:br>
                <a:r>
                  <a:rPr lang="en-US" altLang="ko-KR" dirty="0"/>
                  <a:t>		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46A3891-6D66-4947-8A8C-4DE48A0C5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0BAD84-9567-4C48-A9A3-68A0C8165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predictor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∈{1, 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Bayes classifier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inference</a:t>
                </a:r>
                <a:br>
                  <a:rPr lang="en-US" altLang="ko-KR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>
                    <a:latin typeface="Cambria Math" panose="02040503050406030204" pitchFamily="18" charset="0"/>
                  </a:rPr>
                  <a:t>Bayes’ Theorem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0BAD84-9567-4C48-A9A3-68A0C8165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30AB91C-DFB6-4301-8363-46CE0E8A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343819"/>
            <a:ext cx="25908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A89982-6B79-4985-A9A0-E1B67A385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Observations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#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Assume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Estimation - LDA</a:t>
                </a:r>
                <a:br>
                  <a:rPr lang="en-US" altLang="ko-KR" dirty="0"/>
                </a:br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A89982-6B79-4985-A9A0-E1B67A385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783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28BFC3-8D6E-42D5-A0F6-154067A8C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600" dirty="0"/>
                  <a:t>Computation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60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br>
                  <a:rPr lang="en-US" altLang="ko-KR" sz="2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60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br>
                  <a:rPr lang="en-US" altLang="ko-KR" sz="26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altLang="ko-KR" sz="2600" dirty="0"/>
                </a:b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2600" dirty="0"/>
              </a:p>
              <a:p>
                <a:r>
                  <a:rPr lang="en-US" altLang="ko-KR" sz="2600" dirty="0"/>
                  <a:t>Discriminant function</a:t>
                </a:r>
                <a:br>
                  <a:rPr lang="en-US" altLang="ko-KR" sz="2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6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600" dirty="0"/>
              </a:p>
              <a:p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28BFC3-8D6E-42D5-A0F6-154067A8C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928" t="-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0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8B68F-1D0E-4211-92CF-AF1FB991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Income, balance, default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14213-FC73-448C-9734-8C2383A4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84F6C-EFCE-40F5-8608-2AEC5E92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82" y="2034381"/>
            <a:ext cx="8010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F6B221E-5D44-43F4-A8DD-3B0F996E27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4.4.3 Linear Discriminant Analysis</a:t>
                </a:r>
                <a:br>
                  <a:rPr lang="en-US" altLang="ko-KR" dirty="0"/>
                </a:br>
                <a:r>
                  <a:rPr lang="en-US" altLang="ko-KR" dirty="0"/>
                  <a:t>		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F6B221E-5D44-43F4-A8DD-3B0F996E2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A80DCB-F047-4382-8BD8-845A3897F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∈{1, 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A80DCB-F047-4382-8BD8-845A3897F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05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EFB2-1FCC-4705-9110-F165313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Multivariate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AE2446-870E-4A3F-912F-CCD45D39A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– mean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covariance matrix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density function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AE2446-870E-4A3F-912F-CCD45D39A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B4133D6-03EC-4566-9F12-A862023C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373" y="3387725"/>
            <a:ext cx="3733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9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11304-4F9D-4B0F-BD63-4F9CBA26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Covariance 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C4A0B5-248E-4D57-8F04-E467F9DF0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i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 	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C4A0B5-248E-4D57-8F04-E467F9DF0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06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E617-F1AF-4172-93CD-B9ADD629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53E112-3DDF-4C0D-BD77-9F5D2A659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Assume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log-posterior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Discriminant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53E112-3DDF-4C0D-BD77-9F5D2A659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89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DB579-C809-4F1E-B5E2-788FC277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 anchor="t"/>
          <a:lstStyle/>
          <a:p>
            <a:r>
              <a:rPr lang="en-US" altLang="ko-KR" dirty="0"/>
              <a:t>2-dimensional dart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4F6B75-4D65-4CE8-8459-F0013378C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2545"/>
                <a:ext cx="10515600" cy="451441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400" dirty="0"/>
                  <a:t>Observations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2000" dirty="0"/>
                  <a:t>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−0.5, 0.0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−1.0,−1.0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1.0, 0.0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−1.0, 1.0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(0.0, 0.0)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sz="2000" dirty="0"/>
                  <a:t>blue: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0.5, 0.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1.0,−1.0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.0, 0.0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1.0, 1.0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, (0.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 0.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sz="2400" dirty="0"/>
                  <a:t>Computations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=(−0.3, 0.0)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=(0.2, 0.1)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10−2</m:t>
                        </m:r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0.7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1.3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0.7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2.2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b="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10−2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(0.0+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−1.0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+0.0+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⋅1.0+0.0+0.3⋅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−0.1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+⋯)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10−2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(0.0+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+⋯)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.1375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0.01875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0.01875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0.525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4F6B75-4D65-4CE8-8459-F0013378C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2545"/>
                <a:ext cx="10515600" cy="4514418"/>
              </a:xfrm>
              <a:blipFill>
                <a:blip r:embed="rId2"/>
                <a:stretch>
                  <a:fillRect l="-696" t="-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0A512CB-46E7-46AB-904C-F7C7313E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16897"/>
            <a:ext cx="3648075" cy="26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6F0B8-52F0-4362-BA5D-B359DE899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873" y="5465763"/>
            <a:ext cx="2924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4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EA082-2803-46EF-9DF0-790B6CDA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562737-C21E-4030-A47E-C5E7171ED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>
                    <a:latin typeface="Cambria Math" panose="02040503050406030204" pitchFamily="18" charset="0"/>
                  </a:rPr>
                  <a:t>Discriminant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)=−0.26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−0.04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)=0.17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+0.18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−0.03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ko-KR" dirty="0"/>
                  <a:t> is blue</a:t>
                </a:r>
              </a:p>
              <a:p>
                <a:r>
                  <a:rPr lang="en-US" altLang="ko-KR" dirty="0"/>
                  <a:t>Bayes decision boundary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0.43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+0.17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+0.01=0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562737-C21E-4030-A47E-C5E7171ED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DA4531-F63D-4D7A-AE94-52624C08FAD9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8715C-9929-4416-B9D6-5B3DEDA2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36" y="2062330"/>
            <a:ext cx="5638863" cy="4795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271BAA-50F2-4F46-AADD-438287DD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" y="6159500"/>
            <a:ext cx="6534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9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F5D9-0A8B-46BD-8B53-49CE035C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Generated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DF1E0-FD4A-4314-804A-7F23A0A97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−1,−1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5DF1E0-FD4A-4314-804A-7F23A0A97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2D9FE4F-4BFE-4EE1-8884-8A667420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276" y="2826223"/>
            <a:ext cx="4708589" cy="4004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D5F6AA-FBCC-4B2A-B76E-A32CF289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8" y="3492500"/>
            <a:ext cx="7010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0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E613E-742B-4B2D-9E91-347DD914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4.4.4 Quadratic Discriminant 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62A82D-738B-484A-9840-D542CD995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Bayes classifier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b="0" dirty="0">
                    <a:latin typeface="Cambria Math" panose="02040503050406030204" pitchFamily="18" charset="0"/>
                  </a:rPr>
                  <a:t>log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QDA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</a:rPr>
                  <a:t>assume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62A82D-738B-484A-9840-D542CD995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09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BFAD4-5D7A-41B2-AF7C-BBF5282B1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discriminant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⁡|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br>
                  <a:rPr lang="en-US" altLang="ko-KR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en-US" altLang="ko-KR" sz="240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⁡|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The discriminant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is a quadratic form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19BFAD4-5D7A-41B2-AF7C-BBF5282B1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812" t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BBBA3BCF-DB79-45A3-A815-BAC67352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106" y="3020290"/>
            <a:ext cx="5062893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33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DBCA6-8A5F-4DF9-9CF7-2BFBA75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Generated 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3CD645-3D7B-4944-B3C0-0B8E90B2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red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−1,−1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blue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3CD645-3D7B-4944-B3C0-0B8E90B2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615D63D-7FB4-46AB-93F1-608EB64E9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720595"/>
            <a:ext cx="7696200" cy="3038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8F8A88-9513-4E88-9143-B0B9D72C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75" y="98930"/>
            <a:ext cx="52673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2D375-B926-4C26-89DE-16814DF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 plot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D35ED-37A4-4DA8-B063-6A2ECC56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D20A5-9889-4B9E-84DB-75B831CC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1975138"/>
            <a:ext cx="43910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4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1F959-37D8-43B5-86AB-0F1B763B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A Comparison of Classification</a:t>
            </a:r>
            <a:br>
              <a:rPr lang="en-US" altLang="ko-KR" dirty="0"/>
            </a:br>
            <a:r>
              <a:rPr lang="en-US" altLang="ko-KR" dirty="0"/>
              <a:t>		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6C458-A27A-48F3-A2F8-F09584E4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  <a:p>
            <a:r>
              <a:rPr lang="en-US" altLang="ko-KR" dirty="0"/>
              <a:t>LDA</a:t>
            </a:r>
          </a:p>
          <a:p>
            <a:r>
              <a:rPr lang="en-US" altLang="ko-KR" dirty="0"/>
              <a:t>QDA</a:t>
            </a:r>
          </a:p>
          <a:p>
            <a:r>
              <a:rPr lang="en-US" altLang="ko-KR" dirty="0"/>
              <a:t>KNN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09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68D4-0D34-4B4D-B02D-C2E0C3D2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Why Not Linear Regression?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F4121-A825-40A9-A77B-1586EFAB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– emergency room(</a:t>
            </a:r>
            <a:r>
              <a:rPr lang="ko-KR" altLang="en-US" dirty="0"/>
              <a:t>急诊室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predictors - symptoms</a:t>
            </a:r>
          </a:p>
          <a:p>
            <a:pPr lvl="1"/>
            <a:r>
              <a:rPr lang="en-US" altLang="ko-KR" dirty="0"/>
              <a:t>response – stroke, drug overdose, epileptic seizure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Is there any ordering in responses?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2AF6-5B82-43AC-89BB-33528A45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Logistic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6E54A5-61C6-4A3A-A8E2-33C09C2B6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logistic regression </a:t>
                </a:r>
                <a:r>
                  <a:rPr lang="en-US" altLang="ko-KR" dirty="0"/>
                  <a:t>models the probability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belongs to a particular category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example - default</a:t>
                </a:r>
              </a:p>
              <a:p>
                <a:pPr lvl="1"/>
                <a:r>
                  <a:rPr lang="en-US" altLang="ko-KR" dirty="0"/>
                  <a:t>predictor : valance(credit card debt)</a:t>
                </a:r>
              </a:p>
              <a:p>
                <a:pPr lvl="1"/>
                <a:r>
                  <a:rPr lang="en-US" altLang="ko-KR" dirty="0"/>
                  <a:t>response : default</a:t>
                </a:r>
              </a:p>
              <a:p>
                <a:pPr lvl="1"/>
                <a:r>
                  <a:rPr lang="en-US" altLang="ko-KR" dirty="0"/>
                  <a:t>logistic regression models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default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yes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balance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6E54A5-61C6-4A3A-A8E2-33C09C2B6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E35A-0E8B-4D91-A4C6-F1F6A690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Logistic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96FE3-A859-4A88-846C-354CE20A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4.3.1 The Logistic Model</a:t>
            </a:r>
          </a:p>
          <a:p>
            <a:r>
              <a:rPr lang="en-US" altLang="ko-KR" dirty="0"/>
              <a:t>4.3.2 Estimating the Regression Coefficients</a:t>
            </a:r>
          </a:p>
          <a:p>
            <a:r>
              <a:rPr lang="en-US" altLang="ko-KR" dirty="0"/>
              <a:t>4.3.3 Making Predictions</a:t>
            </a:r>
          </a:p>
          <a:p>
            <a:r>
              <a:rPr lang="en-US" altLang="ko-KR" dirty="0"/>
              <a:t>4.3.4 Multiple Logistic Regression</a:t>
            </a:r>
          </a:p>
          <a:p>
            <a:r>
              <a:rPr lang="en-US" altLang="ko-KR" dirty="0"/>
              <a:t>4.3.5 Logistic Regression for &gt;2 Response 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B1A9-3C3B-49DF-809B-3A715BF5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The Logistic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0E3E53-816D-44E8-8C1F-CA985B03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problem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predictor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response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simplicity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find a relationship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linear regression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logistic regression model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0E3E53-816D-44E8-8C1F-CA985B03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1803</Words>
  <Application>Microsoft Office PowerPoint</Application>
  <PresentationFormat>와이드스크린</PresentationFormat>
  <Paragraphs>295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Cambria Math</vt:lpstr>
      <vt:lpstr>Arial</vt:lpstr>
      <vt:lpstr>Office 테마</vt:lpstr>
      <vt:lpstr>Statistical Learning </vt:lpstr>
      <vt:lpstr>4 Classification</vt:lpstr>
      <vt:lpstr>4.1 An Overview of Classification</vt:lpstr>
      <vt:lpstr>Income, balance, default</vt:lpstr>
      <vt:lpstr>Box plot</vt:lpstr>
      <vt:lpstr>4.2 Why Not Linear Regression?</vt:lpstr>
      <vt:lpstr>4.3 Logistic Regression</vt:lpstr>
      <vt:lpstr>4.3 Logistic Regression</vt:lpstr>
      <vt:lpstr>4.3.1 The Logistic Model</vt:lpstr>
      <vt:lpstr>linear model vs logistic model</vt:lpstr>
      <vt:lpstr>Some calculations</vt:lpstr>
      <vt:lpstr>4.3.2 Estimating the Regression Coefficients</vt:lpstr>
      <vt:lpstr>Example: Linear Regression</vt:lpstr>
      <vt:lpstr>Maximum Likelihood</vt:lpstr>
      <vt:lpstr>Example: Maximum Likelihood</vt:lpstr>
      <vt:lpstr>Example: Maximum Likelihood</vt:lpstr>
      <vt:lpstr>Example: Maximum Likelihood</vt:lpstr>
      <vt:lpstr>PowerPoint 프레젠테이션</vt:lpstr>
      <vt:lpstr>PowerPoint 프레젠테이션</vt:lpstr>
      <vt:lpstr>PowerPoint 프레젠테이션</vt:lpstr>
      <vt:lpstr>4.3.3 Making Predictions</vt:lpstr>
      <vt:lpstr>4.3.4 Multiple Logistic Regression</vt:lpstr>
      <vt:lpstr>4.3.5 Logistic Regression for &gt;2    Response Classes</vt:lpstr>
      <vt:lpstr>4.4 Linear Discriminant Analysis</vt:lpstr>
      <vt:lpstr>Example - coins</vt:lpstr>
      <vt:lpstr>Bayes’ Theorem</vt:lpstr>
      <vt:lpstr>Bayes’ Theorem</vt:lpstr>
      <vt:lpstr>PowerPoint 프레젠테이션</vt:lpstr>
      <vt:lpstr>PowerPoint 프레젠테이션</vt:lpstr>
      <vt:lpstr>PowerPoint 프레젠테이션</vt:lpstr>
      <vt:lpstr>Example: dart</vt:lpstr>
      <vt:lpstr>1-dimensional dart</vt:lpstr>
      <vt:lpstr>PowerPoint 프레젠테이션</vt:lpstr>
      <vt:lpstr>Linear discriminant analysis(LDA)</vt:lpstr>
      <vt:lpstr>4.4.1 Using Bayes’ Theorem    for Classification</vt:lpstr>
      <vt:lpstr>PowerPoint 프레젠테이션</vt:lpstr>
      <vt:lpstr>4.4.2 Linear Discriminant Analysis   for p=1</vt:lpstr>
      <vt:lpstr>PowerPoint 프레젠테이션</vt:lpstr>
      <vt:lpstr>PowerPoint 프레젠테이션</vt:lpstr>
      <vt:lpstr>4.4.3 Linear Discriminant Analysis   for p&gt;1</vt:lpstr>
      <vt:lpstr>Multivariate Gaussian distribution</vt:lpstr>
      <vt:lpstr>Covariance Matrix</vt:lpstr>
      <vt:lpstr>LDA</vt:lpstr>
      <vt:lpstr>2-dimensional dart</vt:lpstr>
      <vt:lpstr>PowerPoint 프레젠테이션</vt:lpstr>
      <vt:lpstr>Generated data</vt:lpstr>
      <vt:lpstr>4.4.4 Quadratic Discriminant Analysis</vt:lpstr>
      <vt:lpstr>PowerPoint 프레젠테이션</vt:lpstr>
      <vt:lpstr>Generated data</vt:lpstr>
      <vt:lpstr>4.5 A Comparison of Classification  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226</cp:revision>
  <dcterms:created xsi:type="dcterms:W3CDTF">2020-04-01T07:48:41Z</dcterms:created>
  <dcterms:modified xsi:type="dcterms:W3CDTF">2020-06-26T07:24:53Z</dcterms:modified>
</cp:coreProperties>
</file>