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13" r:id="rId3"/>
    <p:sldId id="458" r:id="rId4"/>
    <p:sldId id="457" r:id="rId5"/>
    <p:sldId id="459" r:id="rId6"/>
    <p:sldId id="460" r:id="rId7"/>
    <p:sldId id="463" r:id="rId8"/>
    <p:sldId id="461" r:id="rId9"/>
    <p:sldId id="462" r:id="rId10"/>
    <p:sldId id="464" r:id="rId11"/>
    <p:sldId id="467" r:id="rId12"/>
    <p:sldId id="465" r:id="rId13"/>
    <p:sldId id="466" r:id="rId14"/>
    <p:sldId id="468" r:id="rId15"/>
    <p:sldId id="469" r:id="rId16"/>
    <p:sldId id="470" r:id="rId17"/>
    <p:sldId id="471" r:id="rId18"/>
    <p:sldId id="472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22BC-A855-4D69-983F-9A48D6CCB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ADD74-693E-4BDE-A3FC-FEAD3351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BEB92-EB69-41CB-B854-1F7704AC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DEF4C-4AAE-4101-B8CE-C06B1B9D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5F983-C375-4D0C-BCE4-0EA810BC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2C4A-AED0-408E-BE4A-C9F1409B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BB78E-D7A3-41FB-86E3-BB115565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667F3-5D13-4DD2-8919-72444523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8975-7D85-4A84-A1C5-E8C0D1B0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E64-ABB2-42C3-AF9F-78E99C58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573CE-9E89-4584-8EB7-8E9CC637F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BE4D0-8343-4A20-850D-F708675A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B7D69-22B2-4CF9-A668-68C0A836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50A65-1779-479C-88F5-A1FD037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2F5AE-3262-436A-BF95-27FCBA97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4CF91-B019-42B0-8D61-2FD915F5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F874C-C27B-40F7-9EF3-794143F0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38E76-B93F-48DA-BC53-2E533081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C3C9B-5915-4ECD-9EB2-20230590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0E5E6-9711-4924-925C-37324CE5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D8D6-9BE8-47A2-B073-9FB28910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65926-9DDD-4629-84C3-9951A9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1624-D79F-45C7-889A-56C1E36C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E7E2D-81A4-4A96-9B79-7D3AF49B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665BD-D4F9-40F1-A118-BD904F85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F7DA-765A-43FF-8F5E-F2618D3C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51135-0F53-4ECD-B316-17A4E045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75BF1-EAA9-4386-97D7-567DB76C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9E6C8-BDEE-49D2-BCFF-0EED264D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3EB3A-EBB0-4937-8BFF-CCA0A8F0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84BF9-7B9B-4E01-A894-45E61E7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09C-19E8-4590-BC7D-8C61B659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C6D8-9332-4FE5-9C1A-D3DAEF71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B4ED0-8947-4C23-9716-1C292595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FF077-EDD8-4881-B5BF-86DF1538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3F658-5FF2-4687-A268-B8DD90B92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D0129-BF9F-4A5A-B2D1-8AD2B4F6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627214-AD33-439E-BF49-4EA14BF2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3C21F-3222-4F85-A900-F2263395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B4330-DB32-4EEF-B217-B221FE95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B946F-B96B-4E2E-BA29-A5F3C7A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97CA-8387-483E-8F13-FEF055C8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88743-DB6D-4B3F-89FC-6410A05E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CB08B-8E3A-4F5B-9F5D-502FC69E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6EC8D-1389-488A-BB7F-D8ACCEF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D3999-BC22-4CA2-8DBA-0D4F0D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2D86-1250-49C4-9C75-66A4DB5D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25EB-480E-4E91-BBC6-FB5AD746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43F62-00C0-454C-914C-DF39A50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C4A33-8B28-49DF-891C-A3382FB5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E7EA-6356-4E56-A9BC-0B296170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2167F-5546-48F7-917E-489199E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AF9F-54D5-4C82-A8F8-2274C98E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A6E62-B68C-49A4-8B6F-CE3D6B0D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27A5E-8C41-458F-960A-EC1CC96A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A6D66-2A01-49AC-8548-354DDE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CD076-2C38-44B6-8735-1CAF90E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815AE-D74F-46DC-97B3-30DFE50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9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66BBA-503D-46AF-A556-5F5120A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54687-2139-4388-B217-29635FFF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E08C0-DB0B-465C-9AFE-63A66EE7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F9B9-BE33-412E-9776-2661B978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52556-1CF9-4BA3-8C9D-6EAD6D45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StatisticalLearning" TargetMode="External"/><Relationship Id="rId2" Type="http://schemas.openxmlformats.org/officeDocument/2006/relationships/hyperlink" Target="https://github.com/ggorr/Machine-Learning/tree/master/ISL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1ABD-9ED9-45C8-A095-4FDD5E2D0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Statistical Learning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4A0CD-0F74-464E-879B-03359E37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hlinkClick r:id="" action="ppaction://noaction"/>
            </a:endParaRPr>
          </a:p>
          <a:p>
            <a:endParaRPr lang="en-US" altLang="ko-KR" dirty="0">
              <a:hlinkClick r:id="" action="ppaction://noaction"/>
            </a:endParaRPr>
          </a:p>
          <a:p>
            <a:r>
              <a:rPr lang="en-US" altLang="ko-KR">
                <a:hlinkClick r:id="rId2"/>
              </a:rPr>
              <a:t>https://github.com/ggorr/Machine-Learning/tree/master/</a:t>
            </a:r>
            <a:r>
              <a:rPr lang="en-US" altLang="ko-KR">
                <a:hlinkClick r:id="rId3"/>
              </a:rPr>
              <a:t>ISLR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01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D5274-6BAC-435D-97E1-F3C9A47A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or polynomial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92CE5E1-FA20-4F1F-A3C4-2489CD5B8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b="0" i="0" dirty="0">
                    <a:latin typeface="+mn-ea"/>
                  </a:rPr>
                  <a:t>Interesting formula</a:t>
                </a:r>
                <a:br>
                  <a:rPr lang="en-US" altLang="ko-KR" b="0" i="0" dirty="0">
                    <a:latin typeface="Cambria Math" panose="02040503050406030204" pitchFamily="18" charset="0"/>
                  </a:rPr>
                </a:br>
                <a:r>
                  <a:rPr lang="en-US" altLang="ko-KR" b="0" i="0" dirty="0">
                    <a:latin typeface="Cambria Math" panose="02040503050406030204" pitchFamily="18" charset="0"/>
                  </a:rPr>
                  <a:t>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the leverage, i.e. </a:t>
                </a:r>
                <a:br>
                  <a:rPr lang="en-US" altLang="ko-KR" dirty="0"/>
                </a:br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diagonal entry of the hat matrix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92CE5E1-FA20-4F1F-A3C4-2489CD5B8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4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8F776-1A05-4558-9BBF-DD50A270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LOOCV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3D305-DBC7-4D18-A481-4E7A743A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Computational cost is high</a:t>
            </a:r>
          </a:p>
        </p:txBody>
      </p:sp>
    </p:spTree>
    <p:extLst>
      <p:ext uri="{BB962C8B-B14F-4D97-AF65-F5344CB8AC3E}">
        <p14:creationId xmlns:p14="http://schemas.microsoft.com/office/powerpoint/2010/main" val="236385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FC0EFA8-A9D2-4C78-88CC-765A36920D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5.1.3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-Fold Cross-Validation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FC0EFA8-A9D2-4C78-88CC-765A36920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0715F5-EC92-47F9-BB3B-1354B7FC8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Dividing observations into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groups (or folds)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The first fold is treated as a validation set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Fitting on the remaining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folds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Averaging test errors</a:t>
                </a:r>
                <a:br>
                  <a:rPr lang="en-US" altLang="ko-KR" dirty="0"/>
                </a:br>
                <a:r>
                  <a:rPr lang="en-US" altLang="ko-KR" dirty="0"/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MS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0715F5-EC92-47F9-BB3B-1354B7FC8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949F29A-81AD-4829-8D12-A693EBC44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541" y="4430424"/>
            <a:ext cx="6420803" cy="22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0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B58B3D5-1F2A-48D6-8239-82D64AEF83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-fold CV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B58B3D5-1F2A-48D6-8239-82D64AEF8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CC61C-2C6F-48CB-B26B-7224B8BD2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Computational cost is not high</a:t>
            </a:r>
          </a:p>
          <a:p>
            <a:r>
              <a:rPr lang="en-US" altLang="ko-KR" dirty="0"/>
              <a:t>Test errors are not highly variable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3B5045-7962-4447-AF89-D9A589EA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815" y="2884343"/>
            <a:ext cx="39433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3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127E42C-BAB3-4CDE-BE52-242002E4E8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5.1.4 Bias-Variance Trade-Off </a:t>
                </a:r>
                <a:br>
                  <a:rPr lang="en-US" altLang="ko-KR" dirty="0"/>
                </a:br>
                <a:r>
                  <a:rPr lang="en-US" altLang="ko-KR" dirty="0"/>
                  <a:t>     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-Fold Cross-Validation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127E42C-BAB3-4CDE-BE52-242002E4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C2A697-26CB-443F-B011-C61345FC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Bias of test error</a:t>
                </a:r>
                <a:br>
                  <a:rPr lang="en-US" altLang="ko-KR" dirty="0"/>
                </a:br>
                <a:r>
                  <a:rPr lang="en-US" altLang="ko-KR" dirty="0"/>
                  <a:t>         Validation set approach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-Fold CV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LOOCV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Variance of test error</a:t>
                </a:r>
                <a:br>
                  <a:rPr lang="en-US" altLang="ko-KR" dirty="0"/>
                </a:br>
                <a:r>
                  <a:rPr lang="en-US" altLang="ko-KR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-Fold CV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LOOCV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C2A697-26CB-443F-B011-C61345FC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56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7822-7D0B-4E24-8E3B-B5E764D8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5.1.5 Cross-Validation</a:t>
            </a:r>
            <a:br>
              <a:rPr lang="en-US" altLang="ko-KR" dirty="0"/>
            </a:br>
            <a:r>
              <a:rPr lang="en-US" altLang="ko-KR" dirty="0"/>
              <a:t>     on Classification Problems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E1F7BA-4913-4A06-9680-FBB45FA9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LOOCV</a:t>
                </a:r>
                <a:br>
                  <a:rPr lang="en-US" altLang="ko-KR" dirty="0"/>
                </a:br>
                <a:r>
                  <a:rPr lang="en-US" altLang="ko-KR" dirty="0"/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Er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Er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-fold CV</a:t>
                </a:r>
                <a:br>
                  <a:rPr lang="en-US" altLang="ko-KR" dirty="0"/>
                </a:br>
                <a:r>
                  <a:rPr lang="en-US" altLang="ko-KR" dirty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Er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Er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Validatio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E1F7BA-4913-4A06-9680-FBB45FA9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01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DC0EA-C7D3-4D64-B00F-7B062F85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The Bootstrap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C98A4-AAC4-43E3-8829-736DE76A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Bootstrap</a:t>
            </a:r>
          </a:p>
          <a:p>
            <a:pPr lvl="1"/>
            <a:r>
              <a:rPr lang="en-US" altLang="ko-KR" dirty="0">
                <a:solidFill>
                  <a:srgbClr val="00B0F0"/>
                </a:solidFill>
              </a:rPr>
              <a:t>Repeatedly sampling</a:t>
            </a:r>
            <a:r>
              <a:rPr lang="en-US" altLang="ko-KR" dirty="0"/>
              <a:t> from the original data set </a:t>
            </a:r>
            <a:br>
              <a:rPr lang="en-US" altLang="ko-KR" dirty="0"/>
            </a:br>
            <a:r>
              <a:rPr lang="en-US" altLang="ko-KR" dirty="0"/>
              <a:t>   with </a:t>
            </a:r>
            <a:r>
              <a:rPr lang="en-US" altLang="ko-KR" dirty="0">
                <a:solidFill>
                  <a:srgbClr val="00B0F0"/>
                </a:solidFill>
              </a:rPr>
              <a:t>replacement (</a:t>
            </a:r>
            <a:r>
              <a:rPr lang="ko-KR" altLang="en-US" dirty="0">
                <a:solidFill>
                  <a:srgbClr val="00B0F0"/>
                </a:solidFill>
              </a:rPr>
              <a:t>恢复提取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Quantifying the uncertainty of an estimator</a:t>
            </a:r>
          </a:p>
          <a:p>
            <a:pPr lvl="2"/>
            <a:r>
              <a:rPr lang="en-US" altLang="ko-KR" dirty="0"/>
              <a:t>Example - estimating the standard error of coefficient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32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7CE9-5739-4763-8424-0CC448B0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Invest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021D78-5970-4DC7-AB2D-AF9FDBD40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/>
                  <a:t>: returns(</a:t>
                </a:r>
                <a:r>
                  <a:rPr lang="ko-KR" altLang="en-US" dirty="0"/>
                  <a:t>收益</a:t>
                </a:r>
                <a:r>
                  <a:rPr lang="en-US" altLang="ko-KR" dirty="0"/>
                  <a:t>) of two financial assets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Invest ratio: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Minimize the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risk</a:t>
                </a:r>
                <a:r>
                  <a:rPr lang="en-US" altLang="ko-KR" dirty="0"/>
                  <a:t> or the 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Solution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0" dirty="0">
                    <a:latin typeface="+mj-lt"/>
                  </a:rPr>
                  <a:t>Var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Var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From observation,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US" altLang="ko-KR" dirty="0"/>
                  <a:t> and computing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021D78-5970-4DC7-AB2D-AF9FDBD40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79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5FEFA0-2F2B-48F7-ACF8-3F1CA0C6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53" y="1710257"/>
            <a:ext cx="5036820" cy="4632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E54FC0-40C6-4212-9984-3744D5440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Estimating the variance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Repeatedly sampling from the original data set with replacement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Computing the variance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Ver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E54FC0-40C6-4212-9984-3744D5440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3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70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20E91-3B8A-4A58-8ED8-8C48CC0C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 Resampling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30A15-FBC8-4EDB-A0F1-C3CDC56B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 Cross-Validation</a:t>
            </a:r>
          </a:p>
          <a:p>
            <a:r>
              <a:rPr lang="en-US" altLang="ko-KR" dirty="0"/>
              <a:t>5.2 The Bootstrap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4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E8000-A08C-4D8F-9D57-774D4DA9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resampling method?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C6AC4-F4D4-4896-89F0-FA32CCF9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Drawing samples from a training set</a:t>
            </a:r>
          </a:p>
          <a:p>
            <a:r>
              <a:rPr lang="en-US" altLang="ko-KR" dirty="0"/>
              <a:t>Fitting a model on each sample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76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A2379-C7DE-4614-A20C-9DACFBA9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Cross-Validation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C9220D2-F1BA-45B4-850F-0389C7F2B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5.1.1 The Validation Set Approach </a:t>
                </a:r>
              </a:p>
              <a:p>
                <a:r>
                  <a:rPr lang="en-US" altLang="ko-KR" dirty="0"/>
                  <a:t>5.1.2 Leave-One-Out Cross-Validation </a:t>
                </a:r>
              </a:p>
              <a:p>
                <a:r>
                  <a:rPr lang="en-US" altLang="ko-KR" dirty="0"/>
                  <a:t>5.1.3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-Fold Cross-Validation </a:t>
                </a:r>
              </a:p>
              <a:p>
                <a:r>
                  <a:rPr lang="en-US" altLang="ko-KR" dirty="0"/>
                  <a:t>5.1.4 Bias-Variance Trade-Off for k-Fold Cross-Validation </a:t>
                </a:r>
              </a:p>
              <a:p>
                <a:r>
                  <a:rPr lang="en-US" altLang="ko-KR" dirty="0"/>
                  <a:t>5.1.5 Cross-Validation on Classification Problems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C9220D2-F1BA-45B4-850F-0389C7F2B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79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605-F765-4F67-98C7-17C9F5A1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cross-validation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E2505-97D7-4F82-A385-7D39398C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Holding out some observations from the fitting process</a:t>
            </a:r>
          </a:p>
          <a:p>
            <a:r>
              <a:rPr lang="en-US" altLang="ko-KR" dirty="0"/>
              <a:t>Computing test error rates from the holding out observations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AC6E4-11A5-4EE2-AF17-609DE5202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98" y="3236191"/>
            <a:ext cx="4410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5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69AEC-E287-492A-BCA6-D9052BE3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5.1.1 The Validation Set Approach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7A588-AB58-404E-8EBE-4DA0A136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Validation set approach</a:t>
            </a:r>
          </a:p>
          <a:p>
            <a:pPr lvl="1"/>
            <a:r>
              <a:rPr lang="en-US" altLang="ko-KR" dirty="0"/>
              <a:t>Random splitting</a:t>
            </a:r>
          </a:p>
          <a:p>
            <a:pPr lvl="2"/>
            <a:r>
              <a:rPr lang="en-US" altLang="ko-KR" dirty="0"/>
              <a:t>A training set – 50%</a:t>
            </a:r>
          </a:p>
          <a:p>
            <a:pPr lvl="2"/>
            <a:r>
              <a:rPr lang="en-US" altLang="ko-KR" dirty="0"/>
              <a:t>A validation set(= hold-out set) – 50%</a:t>
            </a:r>
          </a:p>
          <a:p>
            <a:pPr lvl="1"/>
            <a:r>
              <a:rPr lang="en-US" altLang="ko-KR" dirty="0"/>
              <a:t>Training and computing test error rate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5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3DBB5-C3DC-46B4-BBE2-10C7EB35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Validation Set Approach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96825-E15B-4DCD-AED3-A69B5D21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errors are highly variable</a:t>
            </a:r>
          </a:p>
          <a:p>
            <a:pPr lvl="1"/>
            <a:r>
              <a:rPr lang="en-US" altLang="ko-KR" dirty="0"/>
              <a:t>high variance</a:t>
            </a:r>
          </a:p>
          <a:p>
            <a:r>
              <a:rPr lang="en-US" altLang="ko-KR" dirty="0"/>
              <a:t>Test errors are overestimated</a:t>
            </a:r>
          </a:p>
          <a:p>
            <a:pPr lvl="1"/>
            <a:r>
              <a:rPr lang="en-US" altLang="ko-KR" dirty="0"/>
              <a:t>because training uses the half of data set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5CD394-2DD5-4BAE-B5D9-F20E5FEE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46" y="3730625"/>
            <a:ext cx="32099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C88E4-E905-4054-BD93-9652ED98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5.1.2 Leave-One-Out Cross-Validation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01AFA-F67C-4F69-9A96-95559147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Leave-one-out cross-validation (LOOCV)</a:t>
            </a:r>
          </a:p>
          <a:p>
            <a:pPr lvl="1"/>
            <a:r>
              <a:rPr lang="en-US" altLang="ko-KR" dirty="0"/>
              <a:t>Training on observations except one</a:t>
            </a:r>
          </a:p>
          <a:p>
            <a:pPr lvl="1"/>
            <a:r>
              <a:rPr lang="en-US" altLang="ko-KR" dirty="0"/>
              <a:t>Computing test error for leave one observation</a:t>
            </a:r>
          </a:p>
          <a:p>
            <a:pPr lvl="1"/>
            <a:r>
              <a:rPr lang="en-US" altLang="ko-KR" dirty="0"/>
              <a:t>Averaging test errors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62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778EF-6776-40FB-B451-C7C04086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Applying LOOCV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E41702-CA67-41C6-970F-66B618B60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Observations: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 …,(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Fitting the model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 …,(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Let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Similarly,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MS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Averaging test errors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MS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E41702-CA67-41C6-970F-66B618B60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74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528</Words>
  <Application>Microsoft Office PowerPoint</Application>
  <PresentationFormat>와이드스크린</PresentationFormat>
  <Paragraphs>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Cambria Math</vt:lpstr>
      <vt:lpstr>Arial</vt:lpstr>
      <vt:lpstr>Office 테마</vt:lpstr>
      <vt:lpstr>Statistical Learning </vt:lpstr>
      <vt:lpstr>5 Resampling Methods</vt:lpstr>
      <vt:lpstr>What is resampling method?</vt:lpstr>
      <vt:lpstr>5.1 Cross-Validation</vt:lpstr>
      <vt:lpstr>What is cross-validation</vt:lpstr>
      <vt:lpstr>5.1.1 The Validation Set Approach</vt:lpstr>
      <vt:lpstr>The Validation Set Approach</vt:lpstr>
      <vt:lpstr>5.1.2 Leave-One-Out Cross-Validation</vt:lpstr>
      <vt:lpstr>Applying LOOCV</vt:lpstr>
      <vt:lpstr>Linear or polynomial regression</vt:lpstr>
      <vt:lpstr>LOOCV</vt:lpstr>
      <vt:lpstr>5.1.3 k-Fold Cross-Validation</vt:lpstr>
      <vt:lpstr>k-fold CV</vt:lpstr>
      <vt:lpstr>5.1.4 Bias-Variance Trade-Off        for k-Fold Cross-Validation</vt:lpstr>
      <vt:lpstr>5.1.5 Cross-Validation      on Classification Problems</vt:lpstr>
      <vt:lpstr>5.2 The Bootstrap</vt:lpstr>
      <vt:lpstr>Example: Invest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</dc:title>
  <dc:creator>kpark</dc:creator>
  <cp:lastModifiedBy>kpark</cp:lastModifiedBy>
  <cp:revision>246</cp:revision>
  <dcterms:created xsi:type="dcterms:W3CDTF">2020-04-01T07:48:41Z</dcterms:created>
  <dcterms:modified xsi:type="dcterms:W3CDTF">2020-06-26T07:25:16Z</dcterms:modified>
</cp:coreProperties>
</file>