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8"/>
  </p:notesMasterIdLst>
  <p:sldIdLst>
    <p:sldId id="256" r:id="rId2"/>
    <p:sldId id="313" r:id="rId3"/>
    <p:sldId id="314" r:id="rId4"/>
    <p:sldId id="315" r:id="rId5"/>
    <p:sldId id="316" r:id="rId6"/>
    <p:sldId id="317" r:id="rId7"/>
    <p:sldId id="318" r:id="rId8"/>
    <p:sldId id="319" r:id="rId9"/>
    <p:sldId id="320" r:id="rId10"/>
    <p:sldId id="321" r:id="rId11"/>
    <p:sldId id="322" r:id="rId12"/>
    <p:sldId id="323" r:id="rId13"/>
    <p:sldId id="324" r:id="rId14"/>
    <p:sldId id="325" r:id="rId15"/>
    <p:sldId id="326" r:id="rId16"/>
    <p:sldId id="327" r:id="rId17"/>
    <p:sldId id="328" r:id="rId18"/>
    <p:sldId id="329" r:id="rId19"/>
    <p:sldId id="330" r:id="rId20"/>
    <p:sldId id="331" r:id="rId21"/>
    <p:sldId id="332" r:id="rId22"/>
    <p:sldId id="335" r:id="rId23"/>
    <p:sldId id="336" r:id="rId24"/>
    <p:sldId id="337" r:id="rId25"/>
    <p:sldId id="333" r:id="rId26"/>
    <p:sldId id="342" r:id="rId27"/>
    <p:sldId id="338" r:id="rId28"/>
    <p:sldId id="339" r:id="rId29"/>
    <p:sldId id="340" r:id="rId30"/>
    <p:sldId id="343" r:id="rId31"/>
    <p:sldId id="334" r:id="rId32"/>
    <p:sldId id="344" r:id="rId33"/>
    <p:sldId id="347" r:id="rId34"/>
    <p:sldId id="346" r:id="rId35"/>
    <p:sldId id="348" r:id="rId36"/>
    <p:sldId id="349" r:id="rId37"/>
    <p:sldId id="351" r:id="rId38"/>
    <p:sldId id="352" r:id="rId39"/>
    <p:sldId id="353" r:id="rId40"/>
    <p:sldId id="354" r:id="rId41"/>
    <p:sldId id="355" r:id="rId42"/>
    <p:sldId id="356" r:id="rId43"/>
    <p:sldId id="357" r:id="rId44"/>
    <p:sldId id="358" r:id="rId45"/>
    <p:sldId id="359" r:id="rId46"/>
    <p:sldId id="360" r:id="rId47"/>
  </p:sldIdLst>
  <p:sldSz cx="12192000" cy="6858000"/>
  <p:notesSz cx="6858000" cy="9144000"/>
  <p:embeddedFontLst>
    <p:embeddedFont>
      <p:font typeface="Cambria Math" panose="02040503050406030204" pitchFamily="18" charset="0"/>
      <p:regular r:id="rId49"/>
    </p:embeddedFont>
    <p:embeddedFont>
      <p:font typeface="맑은 고딕" panose="020B0503020000020004" pitchFamily="50" charset="-127"/>
      <p:regular r:id="rId50"/>
      <p:bold r:id="rId5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font" Target="fonts/font2.fntdata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font" Target="fonts/font3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FD7AEA-53FD-49E5-8A61-833FB6BC5C79}" type="datetimeFigureOut">
              <a:rPr lang="ko-KR" altLang="en-US" smtClean="0"/>
              <a:t>2020-06-26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CF8D25-4F48-4412-9F08-50D97F7AD9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7649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0B22BC-A855-4D69-983F-9A48D6CCB2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41ADD74-693E-4BDE-A3FC-FEAD335156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6BEB92-EB69-41CB-B854-1F7704AC0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AD679-AC2D-4DB5-8C06-0625E36279AA}" type="datetimeFigureOut">
              <a:rPr lang="ko-KR" altLang="en-US" smtClean="0"/>
              <a:t>2020-06-26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BDEF4C-4AAE-4101-B8CE-C06B1B9DD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15F983-C375-4D0C-BCE4-0EA810BC7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EB9E-78D9-430A-9E97-6D4CF97E6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9522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D12C4A-AED0-408E-BE4A-C9F1409BB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53BB78E-D7A3-41FB-86E3-BB11556594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E667F3-5D13-4DD2-8919-724445232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AD679-AC2D-4DB5-8C06-0625E36279AA}" type="datetimeFigureOut">
              <a:rPr lang="ko-KR" altLang="en-US" smtClean="0"/>
              <a:t>2020-06-26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378975-7D85-4A84-A1C5-E8C0D1B05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769E64-ABB2-42C3-AF9F-78E99C58E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EB9E-78D9-430A-9E97-6D4CF97E6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0139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D1573CE-9E89-4584-8EB7-8E9CC637FD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D9BE4D0-8343-4A20-850D-F708675AE0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8B7D69-22B2-4CF9-A668-68C0A836A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AD679-AC2D-4DB5-8C06-0625E36279AA}" type="datetimeFigureOut">
              <a:rPr lang="ko-KR" altLang="en-US" smtClean="0"/>
              <a:t>2020-06-26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D50A65-1779-479C-88F5-A1FD03726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32F5AE-3262-436A-BF95-27FCBA971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EB9E-78D9-430A-9E97-6D4CF97E6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2582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54CF91-B019-42B0-8D61-2FD915F56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9F874C-C27B-40F7-9EF3-794143F03E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B38E76-B93F-48DA-BC53-2E5330812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AD679-AC2D-4DB5-8C06-0625E36279AA}" type="datetimeFigureOut">
              <a:rPr lang="ko-KR" altLang="en-US" smtClean="0"/>
              <a:t>2020-06-26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5C3C9B-5915-4ECD-9EB2-20230590D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D0E5E6-9711-4924-925C-37324CE56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EB9E-78D9-430A-9E97-6D4CF97E6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2034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42D8D6-9BE8-47A2-B073-9FB28910F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3365926-9DDD-4629-84C3-9951A9FFFF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551624-D79F-45C7-889A-56C1E36CD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AD679-AC2D-4DB5-8C06-0625E36279AA}" type="datetimeFigureOut">
              <a:rPr lang="ko-KR" altLang="en-US" smtClean="0"/>
              <a:t>2020-06-26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EE7E2D-81A4-4A96-9B79-7D3AF49B4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2665BD-D4F9-40F1-A118-BD904F85B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EB9E-78D9-430A-9E97-6D4CF97E6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677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ABF7DA-765A-43FF-8F5E-F2618D3C1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951135-0F53-4ECD-B316-17A4E04574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A175BF1-EAA9-4386-97D7-567DB76CBB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819E6C8-BDEE-49D2-BCFF-0EED264DA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AD679-AC2D-4DB5-8C06-0625E36279AA}" type="datetimeFigureOut">
              <a:rPr lang="ko-KR" altLang="en-US" smtClean="0"/>
              <a:t>2020-06-26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CD3EB3A-EBB0-4937-8BFF-CCA0A8F03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0484BF9-7B9B-4E01-A894-45E61E74D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EB9E-78D9-430A-9E97-6D4CF97E6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7472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3EE09C-19E8-4590-BC7D-8C61B6592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773C6D8-9332-4FE5-9C1A-D3DAEF7191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29B4ED0-8947-4C23-9716-1C292595DC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94FF077-EDD8-4881-B5BF-86DF15388A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763F658-5FF2-4687-A268-B8DD90B92E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89D0129-BF9F-4A5A-B2D1-8AD2B4F6C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AD679-AC2D-4DB5-8C06-0625E36279AA}" type="datetimeFigureOut">
              <a:rPr lang="ko-KR" altLang="en-US" smtClean="0"/>
              <a:t>2020-06-26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F627214-AD33-439E-BF49-4EA14BF2F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083C21F-3222-4F85-A900-F22633951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EB9E-78D9-430A-9E97-6D4CF97E6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6031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9B4330-DB32-4EEF-B217-B221FE959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05B946F-B96B-4E2E-BA29-A5F3C7A39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AD679-AC2D-4DB5-8C06-0625E36279AA}" type="datetimeFigureOut">
              <a:rPr lang="ko-KR" altLang="en-US" smtClean="0"/>
              <a:t>2020-06-26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FD497CA-8387-483E-8F13-FEF055C88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8F88743-DB6D-4B3F-89FC-6410A05E6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EB9E-78D9-430A-9E97-6D4CF97E6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5243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01CB08B-8E3A-4F5B-9F5D-502FC69EC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AD679-AC2D-4DB5-8C06-0625E36279AA}" type="datetimeFigureOut">
              <a:rPr lang="ko-KR" altLang="en-US" smtClean="0"/>
              <a:t>2020-06-26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8E6EC8D-1389-488A-BB7F-D8ACCEF90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E1D3999-BC22-4CA2-8DBA-0D4F0DB6F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EB9E-78D9-430A-9E97-6D4CF97E6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2439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4A2D86-1250-49C4-9C75-66A4DB5D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2F25EB-480E-4E91-BBC6-FB5AD74613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AC43F62-00C0-454C-914C-DF39A50FC0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1CC4A33-8B28-49DF-891C-A3382FB5A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AD679-AC2D-4DB5-8C06-0625E36279AA}" type="datetimeFigureOut">
              <a:rPr lang="ko-KR" altLang="en-US" smtClean="0"/>
              <a:t>2020-06-26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1C5E7EA-6356-4E56-A9BC-0B2961704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662167F-5546-48F7-917E-489199EC2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EB9E-78D9-430A-9E97-6D4CF97E6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8968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91AF9F-54D5-4C82-A8F8-2274C98E0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42A6E62-B68C-49A4-8B6F-CE3D6B0DE7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1427A5E-8C41-458F-960A-EC1CC96A80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C9A6D66-2A01-49AC-8548-354DDE791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AD679-AC2D-4DB5-8C06-0625E36279AA}" type="datetimeFigureOut">
              <a:rPr lang="ko-KR" altLang="en-US" smtClean="0"/>
              <a:t>2020-06-26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7CD076-2C38-44B6-8735-1CAF90E8E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2815AE-D74F-46DC-97B3-30DFE50CA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EB9E-78D9-430A-9E97-6D4CF97E6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6495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8366BBA-503D-46AF-A556-5F5120AD9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2954687-2139-4388-B217-29635FFF45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FE08C0-DB0B-465C-9AFE-63A66EE709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AD679-AC2D-4DB5-8C06-0625E36279AA}" type="datetimeFigureOut">
              <a:rPr lang="ko-KR" altLang="en-US" smtClean="0"/>
              <a:t>2020-06-26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3FF9B9-BE33-412E-9776-2661B97882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C52556-1CF9-4BA3-8C9D-6EAD6D45FE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33EB9E-78D9-430A-9E97-6D4CF97E6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7596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gorr/Machine-Learning/tree/master/StatisticalLearning" TargetMode="External"/><Relationship Id="rId2" Type="http://schemas.openxmlformats.org/officeDocument/2006/relationships/hyperlink" Target="https://github.com/ggorr/Machine-Learning/tree/master/ISLR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931ABD-9ED9-45C8-A095-4FDD5E2D0D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Statistical Learning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004A0CD-0F74-464E-879B-03359E3721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altLang="ko-KR" dirty="0">
              <a:hlinkClick r:id="" action="ppaction://noaction"/>
            </a:endParaRPr>
          </a:p>
          <a:p>
            <a:endParaRPr lang="en-US" altLang="ko-KR" dirty="0">
              <a:hlinkClick r:id="" action="ppaction://noaction"/>
            </a:endParaRPr>
          </a:p>
          <a:p>
            <a:r>
              <a:rPr lang="en-US" altLang="ko-KR">
                <a:hlinkClick r:id="rId2"/>
              </a:rPr>
              <a:t>https://github.com/ggorr/Machine-Learning/tree/master/</a:t>
            </a:r>
            <a:r>
              <a:rPr lang="en-US" altLang="ko-KR">
                <a:hlinkClick r:id="rId3"/>
              </a:rPr>
              <a:t>ISLR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51011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6A2B01-5BDD-40B1-94D4-563C762A5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Forward Stepwise Selection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2D25E15-44B2-434D-ABEF-A7634D869E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Algorithm 6.2 Forward stepwise selection</a:t>
                </a:r>
              </a:p>
              <a:p>
                <a:pPr lvl="1"/>
                <a:r>
                  <a:rPr lang="en-US" altLang="ko-KR" dirty="0"/>
                  <a:t>1.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ℳ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denote the null model</a:t>
                </a:r>
              </a:p>
              <a:p>
                <a:pPr lvl="1"/>
                <a:r>
                  <a:rPr lang="en-US" altLang="ko-KR" dirty="0"/>
                  <a:t>2. For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=1,…,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altLang="ko-KR" dirty="0"/>
                  <a:t>, choose the best among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ℳ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ko-KR" dirty="0"/>
                  <a:t> with one additional predictor, and call it</a:t>
                </a:r>
                <a:r>
                  <a:rPr lang="en-US" altLang="ko-KR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ℳ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pPr lvl="1"/>
                <a:r>
                  <a:rPr lang="en-US" altLang="ko-KR" dirty="0"/>
                  <a:t>3. Select a single best model from among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ℳ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ℳ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# of models that are considered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=1+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altLang="ko-KR" b="0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2D25E15-44B2-434D-ABEF-A7634D869E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539AB49-58B4-4018-9454-3C1B6B33E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6.1 Subset Selection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AE998E7-5D01-4221-967B-6E6A0539B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EB9E-78D9-430A-9E97-6D4CF97E6F25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62269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8A06EC-1C5A-4C25-9FBA-ED93BC328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Backward Stepwise Selection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A09EC69-51D9-478D-84E9-1D9A131DB80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dirty="0"/>
                  <a:t>Algorithm 6.3 Backward stepwise selection</a:t>
                </a:r>
              </a:p>
              <a:p>
                <a:pPr lvl="1"/>
                <a:r>
                  <a:rPr lang="en-US" altLang="ko-KR" dirty="0"/>
                  <a:t>1.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ℳ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denote the full model</a:t>
                </a:r>
              </a:p>
              <a:p>
                <a:pPr lvl="1"/>
                <a:r>
                  <a:rPr lang="en-US" altLang="ko-KR" dirty="0"/>
                  <a:t>2. For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,…,1</m:t>
                    </m:r>
                  </m:oMath>
                </a14:m>
                <a:r>
                  <a:rPr lang="en-US" altLang="ko-KR" dirty="0"/>
                  <a:t>, choose the best among models that contain all</a:t>
                </a:r>
                <a:br>
                  <a:rPr lang="en-US" altLang="ko-KR" dirty="0"/>
                </a:br>
                <a:r>
                  <a:rPr lang="en-US" altLang="ko-KR" dirty="0"/>
                  <a:t>   but one of the predictors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ℳ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ko-KR" dirty="0"/>
                  <a:t>, and call it</a:t>
                </a:r>
                <a:r>
                  <a:rPr lang="en-US" altLang="ko-KR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ℳ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pPr lvl="1"/>
                <a:r>
                  <a:rPr lang="en-US" altLang="ko-KR" dirty="0"/>
                  <a:t>3. Select a single best model from among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ℳ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ℳ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A09EC69-51D9-478D-84E9-1D9A131DB8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A452189-8659-473F-BE83-040DD47CD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6.1 Subset Selection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F05A941-F318-419F-8EF7-4C802F5D9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EB9E-78D9-430A-9E97-6D4CF97E6F25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99260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46FB34-742F-4692-9367-146E794AA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Hybrid Approaches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1A7285-3F1B-49FD-BF1A-17BACD8A71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hybrid versions of forward and backward stepwise selection</a:t>
            </a:r>
          </a:p>
          <a:p>
            <a:pPr lvl="1"/>
            <a:r>
              <a:rPr lang="en-US" altLang="ko-KR" dirty="0"/>
              <a:t>In forward stepwise selection, after adding new variable, remove variables, if any, that no longer provide an improvement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B604564-4297-4A15-A10F-10AFFA4AD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6.1 Subset Selection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F0F995C-5256-4357-A4A0-D0B46F078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EB9E-78D9-430A-9E97-6D4CF97E6F25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9956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BB21AA-E7FC-480C-AED7-FF7D1645C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6.1.3 Choosing the Optimal Model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C2F6CBE-0736-4A64-AA51-5F93E848FF6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r>
                  <a:rPr lang="en-US" altLang="ko-KR" dirty="0"/>
                  <a:t>Selecting a single best model from among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ℳ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ℳ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pPr lvl="1"/>
                <a:r>
                  <a:rPr lang="en-US" altLang="ko-KR" dirty="0"/>
                  <a:t>Comparing RSSs directly is meaningless because RSS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ℳ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ko-KR" dirty="0"/>
                  <a:t> decreases (or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dirty="0"/>
                  <a:t> increases) as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increases</a:t>
                </a:r>
              </a:p>
              <a:p>
                <a:pPr lvl="1"/>
                <a:r>
                  <a:rPr lang="en-US" altLang="ko-KR" dirty="0"/>
                  <a:t>one may use cross-validated prediction error,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altLang="ko-KR" dirty="0"/>
                  <a:t>, AIC, BIC, or Adjusted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C2F6CBE-0736-4A64-AA51-5F93E848FF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34A7263-036F-40B1-9D9C-70A8D32D5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6.1 Subset Selection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11B02AF-DCBC-463A-8711-F15C8D106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EB9E-78D9-430A-9E97-6D4CF97E6F25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85836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C1516379-B8AA-4F54-8AB7-FF34F613423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</a:p>
            </p:txBody>
          </p:sp>
        </mc:Choice>
        <mc:Fallback xmlns=""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C1516379-B8AA-4F54-8AB7-FF34F61342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23ED6AA-CD06-4F6D-9B84-AB94198234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altLang="ko-KR" dirty="0"/>
                  <a:t>An estimate of test MSE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altLang="ko-KR" dirty="0"/>
                  <a:t>least squares model with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altLang="ko-KR" dirty="0"/>
                  <a:t> predictors </a:t>
                </a:r>
                <a:br>
                  <a:rPr lang="en-US" altLang="ko-KR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RSS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+2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br>
                  <a:rPr lang="en-US" altLang="ko-KR" dirty="0"/>
                </a:br>
                <a:r>
                  <a:rPr lang="en-US" altLang="ko-KR" dirty="0"/>
                  <a:t>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is an estimate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</m:oMath>
                </a14:m>
                <a:endParaRPr lang="en-US" altLang="ko-KR" b="0" dirty="0"/>
              </a:p>
              <a:p>
                <a:pPr lvl="1">
                  <a:lnSpc>
                    <a:spcPct val="100000"/>
                  </a:lnSpc>
                </a:pPr>
                <a:r>
                  <a:rPr lang="en-US" altLang="ko-KR" dirty="0"/>
                  <a:t>RSS with penalty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𝑑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23ED6AA-CD06-4F6D-9B84-AB94198234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3983AAF-4181-4B82-847A-1A3C5BB83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6.1 Subset Selection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38ED009-88D9-4E66-81E1-A609B2C9C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EB9E-78D9-430A-9E97-6D4CF97E6F25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25741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57DF68-0CF4-4AC0-91D9-CB702B643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AIC(Akaike information criterion)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FA2C48F-2885-4061-ACA0-CDBB52BEC23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altLang="ko-KR" dirty="0"/>
                  <a:t>Defined for models fit by maximum likelihood</a:t>
                </a:r>
                <a:br>
                  <a:rPr lang="en-US" altLang="ko-KR" dirty="0"/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AIC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𝑅𝑆𝑆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+2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br>
                  <a:rPr lang="en-US" altLang="ko-KR" dirty="0"/>
                </a:br>
                <a:r>
                  <a:rPr lang="en-US" altLang="ko-KR" dirty="0"/>
                  <a:t>where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dirty="0"/>
                  <a:t> #predictors,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</m:oMath>
                </a14:m>
                <a:endParaRPr lang="en-US" altLang="ko-KR" dirty="0"/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altLang="ko-KR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</a:rPr>
                      <m:t>AIC</m:t>
                    </m:r>
                  </m:oMath>
                </a14:m>
                <a:r>
                  <a:rPr lang="en-US" altLang="ko-KR" dirty="0"/>
                  <a:t> are proportional to each other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FA2C48F-2885-4061-ACA0-CDBB52BEC2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8C9688F-325A-492C-9381-0FC4838D3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6.1 Subset Selection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E2A19BF-E9E5-4A52-B1C1-95AF2D743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EB9E-78D9-430A-9E97-6D4CF97E6F25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89857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664394-152A-48E3-972A-D8B6313C4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BIC(Bayesian information criterion)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C4F06116-A7D9-45BE-A6E2-5C2A8B2CADA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altLang="ko-KR" dirty="0"/>
                  <a:t>Derived from a Bayesian point of view</a:t>
                </a:r>
                <a:br>
                  <a:rPr lang="en-US" altLang="ko-KR" dirty="0"/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B</m:t>
                    </m:r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</a:rPr>
                      <m:t>IC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i="0">
                            <a:latin typeface="Cambria Math" panose="02040503050406030204" pitchFamily="18" charset="0"/>
                          </a:rPr>
                          <m:t>RSS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</m:t>
                        </m:r>
                        <m:func>
                          <m:func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br>
                  <a:rPr lang="en-US" altLang="ko-KR" dirty="0"/>
                </a:br>
                <a:r>
                  <a:rPr lang="en-US" altLang="ko-KR" dirty="0"/>
                  <a:t>where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dirty="0"/>
                  <a:t> #predictors,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</a:rPr>
                      <m:t>∼</m:t>
                    </m:r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C4F06116-A7D9-45BE-A6E2-5C2A8B2CAD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7D5BC84-BF5E-48EB-B920-ECEA87A87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6.1 Subset Selection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017E6F4-9E99-4984-A92A-FC122F8EF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EB9E-78D9-430A-9E97-6D4CF97E6F25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36449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BB69EE50-FE2A-4798-B82F-9FC5CA9EC25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Adjusted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BB69EE50-FE2A-4798-B82F-9FC5CA9EC2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9584CBE-DB18-4C83-9A68-0DDA58CDCDE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dirty="0" smtClean="0"/>
                      <m:t>least</m:t>
                    </m:r>
                    <m:r>
                      <m:rPr>
                        <m:nor/>
                      </m:rPr>
                      <a:rPr lang="en-US" altLang="ko-KR" dirty="0" smtClean="0"/>
                      <m:t> </m:t>
                    </m:r>
                    <m:r>
                      <m:rPr>
                        <m:nor/>
                      </m:rPr>
                      <a:rPr lang="en-US" altLang="ko-KR" dirty="0" smtClean="0"/>
                      <m:t>squares</m:t>
                    </m:r>
                    <m:r>
                      <m:rPr>
                        <m:nor/>
                      </m:rPr>
                      <a:rPr lang="en-US" altLang="ko-KR" dirty="0" smtClean="0"/>
                      <m:t> </m:t>
                    </m:r>
                    <m:r>
                      <m:rPr>
                        <m:nor/>
                      </m:rPr>
                      <a:rPr lang="en-US" altLang="ko-KR" dirty="0" smtClean="0"/>
                      <m:t>model</m:t>
                    </m:r>
                    <m:r>
                      <m:rPr>
                        <m:nor/>
                      </m:rPr>
                      <a:rPr lang="en-US" altLang="ko-KR" dirty="0" smtClean="0"/>
                      <m:t> </m:t>
                    </m:r>
                    <m:r>
                      <m:rPr>
                        <m:nor/>
                      </m:rPr>
                      <a:rPr lang="en-US" altLang="ko-KR" dirty="0" smtClean="0"/>
                      <m:t>with</m:t>
                    </m:r>
                    <m:r>
                      <m:rPr>
                        <m:nor/>
                      </m:rPr>
                      <a:rPr lang="en-US" altLang="ko-KR" dirty="0" smtClean="0"/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𝑑</m:t>
                    </m:r>
                    <m:r>
                      <m:rPr>
                        <m:nor/>
                      </m:rPr>
                      <a:rPr lang="en-US" altLang="ko-KR" dirty="0"/>
                      <m:t> </m:t>
                    </m:r>
                    <m:r>
                      <m:rPr>
                        <m:nor/>
                      </m:rPr>
                      <a:rPr lang="en-US" altLang="ko-KR" dirty="0"/>
                      <m:t>predictors</m:t>
                    </m:r>
                  </m:oMath>
                </a14:m>
                <a:br>
                  <a:rPr lang="en-US" altLang="ko-KR" dirty="0"/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Adjusted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=1−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RSS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/(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−1)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TSS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/(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−1)</m:t>
                        </m:r>
                      </m:den>
                    </m:f>
                  </m:oMath>
                </a14:m>
                <a:endParaRPr lang="en-US" altLang="ko-KR" dirty="0"/>
              </a:p>
              <a:p>
                <a:pPr>
                  <a:lnSpc>
                    <a:spcPct val="100000"/>
                  </a:lnSpc>
                </a:pPr>
                <a:r>
                  <a:rPr lang="en-US" altLang="ko-KR" dirty="0"/>
                  <a:t>Compare with</a:t>
                </a:r>
                <a:br>
                  <a:rPr lang="en-US" altLang="ko-KR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=1−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RSS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TSS</m:t>
                        </m:r>
                      </m:den>
                    </m:f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9584CBE-DB18-4C83-9A68-0DDA58CDCD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49739D4-6A16-4B0A-9152-EDFFC57DE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6.1 Subset Selection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829F4EA-C5B1-468D-B7CA-BAEA88379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EB9E-78D9-430A-9E97-6D4CF97E6F25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66693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5910C3-A701-4796-A18B-903D2376F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Validation and Cross-Validation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89394E-C0B0-4E19-A0FC-0B8473C2B9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directly estimate the test error</a:t>
            </a:r>
          </a:p>
          <a:p>
            <a:pPr lvl="1"/>
            <a:r>
              <a:rPr lang="en-US" altLang="ko-KR" dirty="0"/>
              <a:t>using the validation set</a:t>
            </a:r>
          </a:p>
          <a:p>
            <a:pPr lvl="1"/>
            <a:r>
              <a:rPr lang="en-US" altLang="ko-KR" dirty="0"/>
              <a:t>using cross-validation methods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34255A0-FD9E-4FCD-B912-549535F4E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6.1 Subset Selection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6F3821A-3380-4AFB-9C0A-6B36556E6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EB9E-78D9-430A-9E97-6D4CF97E6F25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10215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9517D3-9967-4F18-9D8D-EE6F77239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Trends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BA28E6C-00F1-402E-90A5-06BE6E0D349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AIC, BIC,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altLang="ko-KR" dirty="0"/>
                  <a:t>, and adjusted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>
                    <a:sym typeface="Wingdings" panose="05000000000000000000" pitchFamily="2" charset="2"/>
                  </a:rPr>
                  <a:t> Validation and CV</a:t>
                </a:r>
              </a:p>
              <a:p>
                <a:pPr lvl="1"/>
                <a:r>
                  <a:rPr lang="en-US" altLang="ko-KR" dirty="0">
                    <a:sym typeface="Wingdings" panose="05000000000000000000" pitchFamily="2" charset="2"/>
                  </a:rPr>
                  <a:t>computing power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BA28E6C-00F1-402E-90A5-06BE6E0D34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43086DF3-0EB8-47E6-9F71-DE3412FA14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9945" y="2934421"/>
            <a:ext cx="7772400" cy="3076575"/>
          </a:xfrm>
          <a:prstGeom prst="rect">
            <a:avLst/>
          </a:prstGeom>
        </p:spPr>
      </p:pic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FAEECC-F75B-4DA9-BBD4-6C719C14E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6.1 Subset Selection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B19208-E99B-4F0D-8F83-F62B72D31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EB9E-78D9-430A-9E97-6D4CF97E6F25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3117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320E91-3B8A-4A58-8ED8-8C48CC0C9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6. Linear Model Selection and </a:t>
            </a:r>
            <a:br>
              <a:rPr lang="en-US" altLang="ko-KR" dirty="0"/>
            </a:br>
            <a:r>
              <a:rPr lang="en-US" altLang="ko-KR" dirty="0"/>
              <a:t>	Regularization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F30A15-FBC8-4EDB-A0F1-C3CDC56BC5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6.1 Subset Selection</a:t>
            </a:r>
          </a:p>
          <a:p>
            <a:r>
              <a:rPr lang="en-US" altLang="ko-KR" dirty="0"/>
              <a:t>6.2 Shrinkage Methods</a:t>
            </a:r>
          </a:p>
          <a:p>
            <a:r>
              <a:rPr lang="en-US" altLang="ko-KR" dirty="0"/>
              <a:t>6.3 Dimension Reduction Methods</a:t>
            </a:r>
          </a:p>
          <a:p>
            <a:r>
              <a:rPr lang="en-US" altLang="ko-KR" dirty="0"/>
              <a:t>6.4 Considerations in High Dimensions</a:t>
            </a:r>
          </a:p>
          <a:p>
            <a:r>
              <a:rPr lang="en-US" altLang="ko-KR" dirty="0"/>
              <a:t>6.5 Lab 1: Subset Selection Methods</a:t>
            </a:r>
          </a:p>
          <a:p>
            <a:r>
              <a:rPr lang="en-US" altLang="ko-KR" dirty="0"/>
              <a:t>6.6 Lab 2: Ridge Regression and the Lasso</a:t>
            </a:r>
          </a:p>
          <a:p>
            <a:r>
              <a:rPr lang="en-US" altLang="ko-KR" dirty="0"/>
              <a:t>6.7 Lab 3: PCR and PLS Regression</a:t>
            </a:r>
          </a:p>
          <a:p>
            <a:r>
              <a:rPr lang="en-US" altLang="ko-KR" dirty="0"/>
              <a:t>6.8 Exercises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28400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B941B0-A9A0-438D-955F-C72F4C31C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6.2 Shrinkage Methods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F53341-B864-44A2-B6D0-A508161DE1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Linear model</a:t>
            </a:r>
          </a:p>
          <a:p>
            <a:pPr lvl="1"/>
            <a:r>
              <a:rPr lang="en-US" altLang="ko-KR" dirty="0"/>
              <a:t>Least square to fit the model</a:t>
            </a:r>
          </a:p>
          <a:p>
            <a:r>
              <a:rPr lang="en-US" altLang="ko-KR" dirty="0"/>
              <a:t>Regularize</a:t>
            </a:r>
            <a:r>
              <a:rPr lang="ko-KR" altLang="en-US" dirty="0"/>
              <a:t> </a:t>
            </a:r>
            <a:r>
              <a:rPr lang="en-US" altLang="ko-KR" dirty="0"/>
              <a:t>the coefficient estimates</a:t>
            </a:r>
          </a:p>
          <a:p>
            <a:pPr lvl="1"/>
            <a:r>
              <a:rPr lang="en-US" altLang="ko-KR" dirty="0"/>
              <a:t>shrink the coefficient estimates towards zero</a:t>
            </a:r>
          </a:p>
          <a:p>
            <a:endParaRPr lang="en-US" altLang="ko-KR" dirty="0"/>
          </a:p>
          <a:p>
            <a:r>
              <a:rPr lang="en-US" altLang="ko-KR" dirty="0"/>
              <a:t>6.2.1 Ridge Regression</a:t>
            </a:r>
          </a:p>
          <a:p>
            <a:r>
              <a:rPr lang="en-US" altLang="ko-KR" dirty="0"/>
              <a:t>6.2.2 The Lasso</a:t>
            </a:r>
          </a:p>
          <a:p>
            <a:r>
              <a:rPr lang="en-US" altLang="ko-KR" dirty="0"/>
              <a:t>6.2.3 Selecting the Tuning Parameter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ED26929-9BB7-43D9-BA48-3993228E4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6.2 Shrinkage Methods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36246F0-608F-4307-BC07-2C1B7F7DC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EB9E-78D9-430A-9E97-6D4CF97E6F25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86505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04B632-9BDD-4802-ADED-57DC88F1A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6.2.1 Ridge Regression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0630714-1BF2-4EC3-A7AB-8D81198848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altLang="ko-KR" dirty="0"/>
                  <a:t>Least square minimizes</a:t>
                </a:r>
                <a:br>
                  <a:rPr lang="en-US" altLang="ko-KR" dirty="0"/>
                </a:br>
                <a:r>
                  <a:rPr lang="en-US" altLang="ko-KR" dirty="0"/>
                  <a:t> 		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RSS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nary>
                          <m:naryPr>
                            <m:chr m:val="∑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nary>
                                  <m:naryPr>
                                    <m:chr m:val="∑"/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</m:d>
                          </m:e>
                        </m:nary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ko-KR" dirty="0"/>
              </a:p>
              <a:p>
                <a:pPr>
                  <a:lnSpc>
                    <a:spcPct val="100000"/>
                  </a:lnSpc>
                </a:pPr>
                <a:r>
                  <a:rPr lang="en-US" altLang="ko-KR" dirty="0"/>
                  <a:t>Ridge regression minimizes</a:t>
                </a:r>
                <a:br>
                  <a:rPr lang="en-US" altLang="ko-KR" dirty="0"/>
                </a:br>
                <a:r>
                  <a:rPr lang="en-US" altLang="ko-KR" dirty="0"/>
                  <a:t> 		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nary>
                                  <m:naryPr>
                                    <m:chr m:val="∑"/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</m:d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𝜆</m:t>
                    </m:r>
                    <m:nary>
                      <m:naryPr>
                        <m:chr m:val="∑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  <m:e>
                        <m:sSubSup>
                          <m:sSub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br>
                  <a:rPr lang="en-US" altLang="ko-KR" dirty="0"/>
                </a:br>
                <a:r>
                  <a:rPr lang="en-US" altLang="ko-KR" dirty="0"/>
                  <a:t> 			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RSS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∥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𝛽</m:t>
                    </m:r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br>
                  <a:rPr lang="en-US" altLang="ko-KR" dirty="0"/>
                </a:br>
                <a:r>
                  <a:rPr lang="en-US" altLang="ko-KR" dirty="0"/>
                  <a:t>where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is a tuning parameter</a:t>
                </a:r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𝜆</m:t>
                    </m:r>
                    <m:nary>
                      <m:naryPr>
                        <m:chr m:val="∑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  <m:e>
                        <m:sSubSup>
                          <m:sSub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is called a shrinkage penalty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0630714-1BF2-4EC3-A7AB-8D81198848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FAC6771-27F3-42F9-BB94-7383B3163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6.2 Shrinkage Methods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B0EF707-A5A3-4FEE-91B3-A8CF8D45D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EB9E-78D9-430A-9E97-6D4CF97E6F25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92694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99009C-6861-4C6A-B7BF-EE7580A13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333E5983-BC50-44DA-B356-81A4A69834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={1.0, 2.0, 3.0}</m:t>
                    </m:r>
                  </m:oMath>
                </a14:m>
                <a:endParaRPr lang="en-US" altLang="ko-KR" dirty="0"/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={1.1, 1.9, 3.0}</m:t>
                    </m:r>
                  </m:oMath>
                </a14:m>
                <a:endParaRPr lang="en-US" altLang="ko-KR" dirty="0"/>
              </a:p>
              <a:p>
                <a:pPr>
                  <a:lnSpc>
                    <a:spcPct val="100000"/>
                  </a:lnSpc>
                </a:pPr>
                <a:r>
                  <a:rPr lang="en-US" altLang="ko-KR" b="0" dirty="0"/>
                  <a:t>Least square</a:t>
                </a:r>
                <a:br>
                  <a:rPr lang="en-US" altLang="ko-KR" b="0" dirty="0"/>
                </a:br>
                <a:r>
                  <a:rPr lang="en-US" altLang="ko-KR" b="0" dirty="0"/>
                  <a:t> 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RSS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  <m:e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br>
                  <a:rPr lang="en-US" altLang="ko-KR" dirty="0"/>
                </a:br>
                <a:r>
                  <a:rPr lang="en-US" altLang="ko-KR" dirty="0"/>
                  <a:t> 	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RSS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=2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+∑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∑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br>
                  <a:rPr lang="en-US" altLang="ko-KR" dirty="0"/>
                </a:br>
                <a:r>
                  <a:rPr lang="en-US" altLang="ko-KR" dirty="0"/>
                  <a:t> 	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RSS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</a:rPr>
                      <m:t>=2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∑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∑</m:t>
                        </m:r>
                        <m:sSubSup>
                          <m:sSub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∑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br>
                  <a:rPr lang="en-US" altLang="ko-KR" dirty="0"/>
                </a:br>
                <a:r>
                  <a:rPr lang="en-US" altLang="ko-KR" dirty="0"/>
                  <a:t> 		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∑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=6, ∑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=6, ∑</m:t>
                    </m:r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=14,∑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=13.9</m:t>
                    </m:r>
                  </m:oMath>
                </a14:m>
                <a:br>
                  <a:rPr lang="en-US" altLang="ko-KR" b="0" i="1" dirty="0">
                    <a:latin typeface="Cambria Math" panose="02040503050406030204" pitchFamily="18" charset="0"/>
                  </a:rPr>
                </a:br>
                <a:r>
                  <a:rPr lang="en-US" altLang="ko-KR" b="0" i="1" dirty="0">
                    <a:latin typeface="Cambria Math" panose="02040503050406030204" pitchFamily="18" charset="0"/>
                  </a:rPr>
                  <a:t> 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=…</m:t>
                    </m:r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=…</m:t>
                    </m:r>
                  </m:oMath>
                </a14:m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333E5983-BC50-44DA-B356-81A4A69834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b="-98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0CAC223-86C3-4410-91BD-90D3EDF2A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6.2 Shrinkage Methods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F5B83A6-F15B-432D-9D58-A9ED9AFA0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EB9E-78D9-430A-9E97-6D4CF97E6F25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67661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C274BFC-57C5-45B1-8E3C-1A396EF57C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383597"/>
                <a:ext cx="10515600" cy="5811838"/>
              </a:xfrm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altLang="ko-KR" dirty="0"/>
                  <a:t>Ridge</a:t>
                </a:r>
                <a:br>
                  <a:rPr lang="en-US" altLang="ko-KR" dirty="0"/>
                </a:br>
                <a:r>
                  <a:rPr lang="en-US" altLang="ko-KR" dirty="0"/>
                  <a:t>		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  <m:e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br>
                  <a:rPr lang="en-US" altLang="ko-KR" b="0" dirty="0"/>
                </a:br>
                <a:r>
                  <a:rPr lang="en-US" altLang="ko-KR" b="0" dirty="0"/>
                  <a:t> 	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</a:rPr>
                      <m:t>=2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∑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−∑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br>
                  <a:rPr lang="en-US" altLang="ko-KR" dirty="0"/>
                </a:br>
                <a:r>
                  <a:rPr lang="en-US" altLang="ko-KR" dirty="0"/>
                  <a:t> 		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dirty="0"/>
                      <m:t>		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</a:rPr>
                      <m:t>=2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∑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+∑</m:t>
                            </m:r>
                            <m:sSubSup>
                              <m:sSub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d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∑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br>
                  <a:rPr lang="en-US" altLang="ko-KR" dirty="0"/>
                </a:br>
                <a:r>
                  <a:rPr lang="en-US" altLang="ko-KR" dirty="0"/>
                  <a:t> 		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∑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=6, ∑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=6, ∑</m:t>
                    </m:r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ko-KR" i="1">
                        <a:latin typeface="Cambria Math" panose="02040503050406030204" pitchFamily="18" charset="0"/>
                      </a:rPr>
                      <m:t>=14,∑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=13.9</m:t>
                    </m:r>
                  </m:oMath>
                </a14:m>
                <a:br>
                  <a:rPr lang="en-US" altLang="ko-KR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3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+6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=6</m:t>
                    </m:r>
                  </m:oMath>
                </a14:m>
                <a:br>
                  <a:rPr lang="en-US" altLang="ko-KR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6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+14</m:t>
                        </m:r>
                      </m:e>
                    </m:d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=13.9</m:t>
                    </m:r>
                  </m:oMath>
                </a14:m>
                <a:br>
                  <a:rPr lang="en-US" altLang="ko-KR" i="1" dirty="0">
                    <a:latin typeface="Cambria Math" panose="02040503050406030204" pitchFamily="18" charset="0"/>
                  </a:rPr>
                </a:br>
                <a:r>
                  <a:rPr lang="en-US" altLang="ko-KR" i="1" dirty="0">
                    <a:latin typeface="Cambria Math" panose="02040503050406030204" pitchFamily="18" charset="0"/>
                  </a:rPr>
                  <a:t>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=⋯</m:t>
                    </m:r>
                  </m:oMath>
                </a14:m>
                <a:r>
                  <a:rPr lang="en-US" altLang="ko-KR" i="1" dirty="0">
                    <a:latin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=⋯</m:t>
                    </m:r>
                  </m:oMath>
                </a14:m>
                <a:br>
                  <a:rPr lang="en-US" altLang="ko-KR" i="1" dirty="0">
                    <a:latin typeface="Cambria Math" panose="02040503050406030204" pitchFamily="18" charset="0"/>
                  </a:rPr>
                </a:b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C274BFC-57C5-45B1-8E3C-1A396EF57C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83597"/>
                <a:ext cx="10515600" cy="5811838"/>
              </a:xfrm>
              <a:blipFill>
                <a:blip r:embed="rId2"/>
                <a:stretch>
                  <a:fillRect l="-1043" t="-11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8A163298-7836-46B6-A509-B2B372FDA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6.2 Shrinkage Methods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A130C57-73BD-41A5-8717-506EE3B5B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EB9E-78D9-430A-9E97-6D4CF97E6F25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07106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4FA142-3E1D-4848-AFA9-61F88862A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F7EB48E-2C01-4DB3-A720-8FAE3251E8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pPr>
                  <a:lnSpc>
                    <a:spcPct val="100000"/>
                  </a:lnSpc>
                </a:pPr>
                <a:r>
                  <a:rPr lang="en-US" altLang="ko-KR" dirty="0"/>
                  <a:t>“Standardized” means that the standard deviation of each predictor is 1, using the formula</a:t>
                </a:r>
                <a:br>
                  <a:rPr lang="en-US" altLang="ko-KR" dirty="0"/>
                </a:br>
                <a:r>
                  <a:rPr lang="en-US" altLang="ko-KR" dirty="0"/>
                  <a:t> 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  <m:nary>
                              <m:naryPr>
                                <m:chr m:val="∑"/>
                                <m:ctrlPr>
                                  <a:rPr lang="en-US" altLang="ko-KR" i="1" dirty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altLang="ko-KR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ko-KR" i="1" dirty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ko-KR" i="1" dirty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lang="en-US" altLang="ko-KR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ko-KR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i="1" dirty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i="1" dirty="0">
                                                <a:latin typeface="Cambria Math" panose="02040503050406030204" pitchFamily="18" charset="0"/>
                                              </a:rPr>
                                              <m:t>𝑖𝑗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i="1" dirty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ko-KR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̅"/>
                                                <m:ctrlPr>
                                                  <a:rPr lang="en-US" altLang="ko-KR" i="1" dirty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altLang="ko-KR" i="1" dirty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en-US" altLang="ko-KR" i="1" dirty="0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ko-KR" i="1" dirty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</m:e>
                        </m:rad>
                      </m:den>
                    </m:f>
                  </m:oMath>
                </a14:m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F7EB48E-2C01-4DB3-A720-8FAE3251E8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C2DF12EF-A1CD-480B-B0DD-C04E4AEF18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0335" y="365125"/>
            <a:ext cx="4029075" cy="3438525"/>
          </a:xfrm>
          <a:prstGeom prst="rect">
            <a:avLst/>
          </a:prstGeom>
        </p:spPr>
      </p:pic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C8729E-D9C4-4482-B10E-5304BB322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6.2 Shrinkage Methods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369F29-9BEF-47F4-8DA2-31D691E05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EB9E-78D9-430A-9E97-6D4CF97E6F25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02828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2A7A4E-32C7-470B-A57D-96CF5C6C9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6.2.2 The Lasso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DAB2677-6E22-444F-B686-F31BE709885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The Lasso minimizes</a:t>
                </a:r>
                <a:br>
                  <a:rPr lang="en-US" altLang="ko-KR" dirty="0"/>
                </a:br>
                <a:r>
                  <a:rPr lang="en-US" altLang="ko-KR" dirty="0"/>
                  <a:t> 		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nary>
                                  <m:naryPr>
                                    <m:chr m:val="∑"/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</m:d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𝜆</m:t>
                    </m:r>
                    <m:nary>
                      <m:naryPr>
                        <m:chr m:val="∑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d>
                      </m:e>
                    </m:nary>
                  </m:oMath>
                </a14:m>
                <a:br>
                  <a:rPr lang="en-US" altLang="ko-KR" dirty="0"/>
                </a:br>
                <a:r>
                  <a:rPr lang="en-US" altLang="ko-KR" dirty="0"/>
                  <a:t> 			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</a:rPr>
                      <m:t>RSS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𝛽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br>
                  <a:rPr lang="en-US" altLang="ko-KR" dirty="0"/>
                </a:br>
                <a:r>
                  <a:rPr lang="en-US" altLang="ko-KR" dirty="0"/>
                  <a:t>where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is a tuning parameter</a:t>
                </a:r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DAB2677-6E22-444F-B686-F31BE70988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0978A62-76E7-4E28-9B04-4C3C4E6A5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6.2 Shrinkage Methods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2B9503F-C040-41E2-8BAA-52C9A8CFC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EB9E-78D9-430A-9E97-6D4CF97E6F25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14913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B3FBE4-6C2C-4ACE-9715-39DCDFC8E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62E0920-3805-48A4-9682-A3679C48C42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ko-KR" dirty="0"/>
                  <a:t>Lasso</a:t>
                </a:r>
                <a:br>
                  <a:rPr lang="en-US" altLang="ko-KR" dirty="0"/>
                </a:br>
                <a:r>
                  <a:rPr lang="en-US" altLang="ko-KR" dirty="0"/>
                  <a:t>		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  <m:e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𝜆</m:t>
                    </m:r>
                    <m:d>
                      <m:dPr>
                        <m:begChr m:val="|"/>
                        <m:endChr m:val="|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br>
                  <a:rPr lang="en-US" altLang="ko-KR" dirty="0"/>
                </a:br>
                <a:r>
                  <a:rPr lang="en-US" altLang="ko-KR" dirty="0"/>
                  <a:t> 	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𝑅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</a:rPr>
                      <m:t>=2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3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+∑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−∑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br>
                  <a:rPr lang="en-US" altLang="ko-KR" dirty="0"/>
                </a:br>
                <a:r>
                  <a:rPr lang="en-US" altLang="ko-KR" dirty="0"/>
                  <a:t> 		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dirty="0"/>
                      <m:t>		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𝑅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</a:rPr>
                      <m:t>=2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∑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+∑</m:t>
                        </m:r>
                        <m:sSubSup>
                          <m:sSub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−∑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±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br>
                  <a:rPr lang="en-US" altLang="ko-KR" dirty="0"/>
                </a:br>
                <a:r>
                  <a:rPr lang="en-US" altLang="ko-KR" dirty="0"/>
                  <a:t> 		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∑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=6, ∑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=6, ∑</m:t>
                    </m:r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ko-KR" i="1">
                        <a:latin typeface="Cambria Math" panose="02040503050406030204" pitchFamily="18" charset="0"/>
                      </a:rPr>
                      <m:t>=14,∑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=13.9</m:t>
                    </m:r>
                  </m:oMath>
                </a14:m>
                <a:br>
                  <a:rPr lang="en-US" altLang="ko-KR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3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+6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=6</m:t>
                    </m:r>
                  </m:oMath>
                </a14:m>
                <a:br>
                  <a:rPr lang="en-US" altLang="ko-KR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6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+14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=13.9±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br>
                  <a:rPr lang="en-US" altLang="ko-KR" i="1" dirty="0">
                    <a:latin typeface="Cambria Math" panose="02040503050406030204" pitchFamily="18" charset="0"/>
                  </a:rPr>
                </a:br>
                <a:r>
                  <a:rPr lang="en-US" altLang="ko-KR" i="1" dirty="0">
                    <a:latin typeface="Cambria Math" panose="02040503050406030204" pitchFamily="18" charset="0"/>
                  </a:rPr>
                  <a:t>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=⋯</m:t>
                    </m:r>
                  </m:oMath>
                </a14:m>
                <a:r>
                  <a:rPr lang="en-US" altLang="ko-KR" i="1" dirty="0">
                    <a:latin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i="1" dirty="0">
                        <a:latin typeface="Cambria Math" panose="02040503050406030204" pitchFamily="18" charset="0"/>
                      </a:rPr>
                      <m:t>=⋯</m:t>
                    </m:r>
                  </m:oMath>
                </a14:m>
                <a:br>
                  <a:rPr lang="en-US" altLang="ko-KR" i="1" dirty="0">
                    <a:latin typeface="Cambria Math" panose="02040503050406030204" pitchFamily="18" charset="0"/>
                  </a:rPr>
                </a:br>
                <a:endParaRPr lang="ko-KR" altLang="en-US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62E0920-3805-48A4-9682-A3679C48C4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13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9A0DC67-7287-4942-8931-3BDB864A5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6.2 Shrinkage Methods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5231E46-BA8E-4F90-9556-14BF3DF0D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EB9E-78D9-430A-9E97-6D4CF97E6F25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0416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334E0D-AF49-4AD8-9715-DECCE3F24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78D0A2-D98C-422B-8BD0-06594B663E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5C97087-3C34-4F51-B88D-59C8ABCA99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7175" y="1700212"/>
            <a:ext cx="4057650" cy="3457575"/>
          </a:xfrm>
          <a:prstGeom prst="rect">
            <a:avLst/>
          </a:prstGeom>
        </p:spPr>
      </p:pic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3BE947-C983-49E9-AE81-CD10A1BD8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6.2 Shrinkage Methods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C79D37-2844-4F7F-9DC6-964B48172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EB9E-78D9-430A-9E97-6D4CF97E6F25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77297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4CAF7A-DCB9-42BA-A8FE-A8A99E454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Another formulation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ACEDE434-10CD-4E6D-BAE0-7EFBAB6C6BE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734964" cy="4351338"/>
              </a:xfrm>
            </p:spPr>
            <p:txBody>
              <a:bodyPr/>
              <a:lstStyle/>
              <a:p>
                <a:r>
                  <a:rPr lang="en-US" altLang="ko-KR" dirty="0"/>
                  <a:t>Lasso</a:t>
                </a:r>
                <a:br>
                  <a:rPr lang="en-US" altLang="ko-KR" dirty="0"/>
                </a:br>
                <a:r>
                  <a:rPr lang="en-US" altLang="ko-KR" dirty="0"/>
                  <a:t> 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minimize</m:t>
                        </m:r>
                      </m:e>
                      <m:li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lim>
                    </m:limLow>
                    <m:d>
                      <m:dPr>
                        <m:begChr m:val="{"/>
                        <m:endChr m:val="}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nary>
                                      <m:naryPr>
                                        <m:chr m:val="∑"/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3"/>
                                          </m:r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sup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𝛽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𝑖𝑗</m:t>
                                            </m:r>
                                          </m:sub>
                                        </m:sSub>
                                      </m:e>
                                    </m:nary>
                                  </m:e>
                                </m:d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d>
                  </m:oMath>
                </a14:m>
                <a:r>
                  <a:rPr lang="ko-KR" altLang="en-US" dirty="0"/>
                  <a:t>  </a:t>
                </a:r>
                <a:r>
                  <a:rPr lang="en-US" altLang="ko-KR" dirty="0"/>
                  <a:t>subject to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nary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altLang="ko-KR" dirty="0"/>
              </a:p>
              <a:p>
                <a:r>
                  <a:rPr lang="en-US" altLang="ko-KR" dirty="0"/>
                  <a:t>Ridge</a:t>
                </a:r>
                <a:br>
                  <a:rPr lang="en-US" altLang="ko-KR" dirty="0"/>
                </a:br>
                <a:r>
                  <a:rPr lang="en-US" altLang="ko-KR" dirty="0"/>
                  <a:t> 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minimize</m:t>
                        </m:r>
                      </m:e>
                      <m:li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𝛽</m:t>
                        </m:r>
                      </m:lim>
                    </m:limLow>
                    <m:d>
                      <m:dPr>
                        <m:begChr m:val="{"/>
                        <m:endChr m:val="}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nary>
                                      <m:naryPr>
                                        <m:chr m:val="∑"/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3"/>
                                          </m:r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sup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𝛽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𝑖𝑗</m:t>
                                            </m:r>
                                          </m:sub>
                                        </m:sSub>
                                      </m:e>
                                    </m:nary>
                                  </m:e>
                                </m:d>
                              </m:e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d>
                  </m:oMath>
                </a14:m>
                <a:r>
                  <a:rPr lang="ko-KR" altLang="en-US" dirty="0"/>
                  <a:t>  </a:t>
                </a:r>
                <a:r>
                  <a:rPr lang="en-US" altLang="ko-KR" dirty="0"/>
                  <a:t>subject to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  <m:e>
                        <m:sSubSup>
                          <m:sSub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  <m:r>
                      <a:rPr lang="en-US" altLang="ko-KR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ko-KR" altLang="en-US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ACEDE434-10CD-4E6D-BAE0-7EFBAB6C6B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734964" cy="4351338"/>
              </a:xfrm>
              <a:blipFill>
                <a:blip r:embed="rId2"/>
                <a:stretch>
                  <a:fillRect l="-102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86BFB31-DD86-42C8-877A-8AE4B2AC3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6.2 Shrinkage Methods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2CC9BB4-CC47-4CE3-A168-4BA6E9EE4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EB9E-78D9-430A-9E97-6D4CF97E6F25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32963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C8D455-5699-45EC-B731-E909791B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FF6229-0AD5-4DC4-A38B-A022ECDFC4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90F3738-80BC-4B98-A43C-DC0D07C0E8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3575" y="1114425"/>
            <a:ext cx="8324850" cy="4629150"/>
          </a:xfrm>
          <a:prstGeom prst="rect">
            <a:avLst/>
          </a:prstGeom>
        </p:spPr>
      </p:pic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9B4FA8-45A5-4FC4-A6BF-76AD600DA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6.2 Shrinkage Methods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D3B103-6ED7-42E7-ACA9-365482C9B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EB9E-78D9-430A-9E97-6D4CF97E6F25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2069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CEABB6-3A15-42AD-B114-B6762E6E4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Linear</a:t>
            </a:r>
            <a:r>
              <a:rPr lang="ko-KR" altLang="en-US" dirty="0"/>
              <a:t> </a:t>
            </a:r>
            <a:r>
              <a:rPr lang="en-US" altLang="ko-KR" dirty="0"/>
              <a:t>model with least square estimate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B28A471-3436-43C3-B421-06C5931EE86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Prediction accuracy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≫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altLang="ko-KR" dirty="0"/>
              </a:p>
              <a:p>
                <a:pPr lvl="2"/>
                <a:r>
                  <a:rPr lang="en-US" altLang="ko-KR" dirty="0"/>
                  <a:t>low variance and performing well on test observations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ko-KR" dirty="0"/>
                  <a:t> is not much larger than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altLang="ko-KR" dirty="0"/>
              </a:p>
              <a:p>
                <a:pPr lvl="2"/>
                <a:r>
                  <a:rPr lang="en-US" altLang="ko-KR" dirty="0"/>
                  <a:t>overfitting and poor prediction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altLang="ko-KR" dirty="0"/>
              </a:p>
              <a:p>
                <a:pPr lvl="2"/>
                <a:r>
                  <a:rPr lang="en-US" altLang="ko-KR" dirty="0"/>
                  <a:t>coefficients are not unique</a:t>
                </a:r>
              </a:p>
              <a:p>
                <a:pPr lvl="2"/>
                <a:r>
                  <a:rPr lang="en-US" altLang="ko-KR" dirty="0"/>
                  <a:t>variance is infinite</a:t>
                </a:r>
              </a:p>
              <a:p>
                <a:pPr lvl="1"/>
                <a:r>
                  <a:rPr lang="en-US" altLang="ko-KR" dirty="0"/>
                  <a:t>shrinking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is needed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B28A471-3436-43C3-B421-06C5931EE8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B56EC39-0305-4CEF-AC88-79C9FF8F4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6. Linear Model Selection and Regularization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240D004-1FE0-4CD3-9B85-BE35627A6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EB9E-78D9-430A-9E97-6D4CF97E6F2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03497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430C06-0670-4719-A28D-EBD5756B8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FF6638-82E8-48B1-949D-6AF70B7A9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id="{221B7D30-F56C-498F-B77A-8F47F664D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6.2 Shrinkage Methods</a:t>
            </a:r>
            <a:endParaRPr lang="ko-KR" altLang="en-US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90B5B5C6-2197-46AA-9D78-B054721A0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EB9E-78D9-430A-9E97-6D4CF97E6F25}" type="slidenum">
              <a:rPr lang="ko-KR" altLang="en-US" smtClean="0"/>
              <a:t>30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D89C190-BDCB-4790-97D8-47A00A7568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24" y="0"/>
            <a:ext cx="5641106" cy="68580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B7ED58E-5CD2-4F48-9FFB-227D0BB67A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5992" y="0"/>
            <a:ext cx="4535670" cy="68580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AA9F199-C505-463B-8D62-FCFBC62D5C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97979" y="883660"/>
            <a:ext cx="1666875" cy="492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8458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58D135-AC4B-4A55-AF4A-BD5EC2036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6.2.3 Selecting the Tuning Parameter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43062367-F3D7-4631-95EB-EFE92E6B916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Determine the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tuning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parameter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endParaRPr lang="en-US" altLang="ko-KR" dirty="0"/>
              </a:p>
              <a:p>
                <a:pPr lvl="1"/>
                <a:r>
                  <a:rPr lang="en-US" altLang="ko-KR" dirty="0"/>
                  <a:t>Cross-validation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43062367-F3D7-4631-95EB-EFE92E6B91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9AE83AF-2ECA-48C6-899B-F699C4FFF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6.2 Shrinkage Methods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0E51148-6872-4579-843F-2423E374B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EB9E-78D9-430A-9E97-6D4CF97E6F25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24750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7BA7BA-FD83-41F5-8900-361E2D040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6.3 Dimension Reduction Methods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4FA81449-4136-44C0-A5B1-69AFA326B2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Dimension reduction</a:t>
                </a:r>
              </a:p>
              <a:p>
                <a:pPr lvl="1"/>
                <a:r>
                  <a:rPr lang="en-US" altLang="ko-KR" dirty="0"/>
                  <a:t>Predictors: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…,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pPr lvl="1">
                  <a:lnSpc>
                    <a:spcPct val="100000"/>
                  </a:lnSpc>
                </a:pPr>
                <a:r>
                  <a:rPr lang="en-US" altLang="ko-KR" dirty="0"/>
                  <a:t>Find new predictors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en-US" altLang="ko-KR" dirty="0"/>
                  <a:t> for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with</a:t>
                </a:r>
                <a:br>
                  <a:rPr lang="en-US" altLang="ko-KR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𝑗𝑚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altLang="ko-KR" dirty="0"/>
              </a:p>
              <a:p>
                <a:pPr lvl="1">
                  <a:lnSpc>
                    <a:spcPct val="100000"/>
                  </a:lnSpc>
                </a:pPr>
                <a:r>
                  <a:rPr lang="en-US" altLang="ko-KR" dirty="0"/>
                  <a:t>Fit the linear regression model with coefficients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br>
                  <a:rPr lang="en-US" altLang="ko-KR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𝑖𝑚</m:t>
                            </m:r>
                          </m:sub>
                        </m:sSub>
                      </m:e>
                    </m:nary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4FA81449-4136-44C0-A5B1-69AFA326B2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7C3F310-36AB-4499-BB99-A69D90A05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6.3 Dimension Reduction Methods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DA04DB2-FE01-406C-A84E-EE0900B0C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EB9E-78D9-430A-9E97-6D4CF97E6F25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31994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C8AEA6-2D55-451A-9059-3014821FC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78AB84-83E2-44DD-9BE2-A043A81970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6.3.1 Principal Components Regression</a:t>
            </a:r>
          </a:p>
          <a:p>
            <a:r>
              <a:rPr lang="en-US" altLang="ko-KR" dirty="0"/>
              <a:t>6.3.2 Partial Least Squares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34FD94F-322C-4E45-AA94-3A7DA7540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6.3 Dimension Reduction Methods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AE1DDF2-B37A-4948-AB19-EE2A39896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EB9E-78D9-430A-9E97-6D4CF97E6F25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11908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94792F-0D6C-433F-9EBA-5D9625690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6.3.1 Principal Components Regression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611CF8-9763-4EC9-B0B2-122EC4E518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Principal components analysis(PCA)</a:t>
            </a:r>
          </a:p>
          <a:p>
            <a:pPr lvl="1"/>
            <a:r>
              <a:rPr lang="en-US" altLang="ko-KR" dirty="0"/>
              <a:t>A technique for reducing the dimension of a data matrix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2C924DF-9332-42A1-BB17-79BCA2729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6.3 Dimension Reduction Methods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D69FEDC-9D5C-413D-9F40-9A11A7877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EB9E-78D9-430A-9E97-6D4CF97E6F25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29316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8882AE-DAAA-4557-B346-6A17F3E37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PCA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8C6E99-4EBB-4627-B5AD-FE023A284C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first principal component</a:t>
            </a:r>
          </a:p>
          <a:p>
            <a:pPr lvl="1"/>
            <a:r>
              <a:rPr lang="en-US" altLang="ko-KR" dirty="0"/>
              <a:t>The direction along which observations vary the most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60803CA-2C95-4DFE-8EDA-6395DCDCC0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6873" y="3043238"/>
            <a:ext cx="5191125" cy="31337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7C26F35-5B10-4684-9D2B-40AC83F86A02}"/>
                  </a:ext>
                </a:extLst>
              </p:cNvPr>
              <p:cNvSpPr txBox="1"/>
              <p:nvPr/>
            </p:nvSpPr>
            <p:spPr>
              <a:xfrm>
                <a:off x="10030691" y="1690688"/>
                <a:ext cx="1644072" cy="4678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=20,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altLang="ko-KR" dirty="0"/>
              </a:p>
              <a:p>
                <a:pPr algn="ctr"/>
                <a:r>
                  <a:rPr lang="en-US" altLang="ko-KR" sz="1400" dirty="0"/>
                  <a:t>(-1.7, 1.3)</a:t>
                </a:r>
              </a:p>
              <a:p>
                <a:pPr algn="ctr"/>
                <a:r>
                  <a:rPr lang="en-US" altLang="ko-KR" sz="1400" dirty="0"/>
                  <a:t>(1.7, 0.9)</a:t>
                </a:r>
              </a:p>
              <a:p>
                <a:pPr algn="ctr"/>
                <a:r>
                  <a:rPr lang="en-US" altLang="ko-KR" sz="1400" dirty="0"/>
                  <a:t>(1.1, -0.5)</a:t>
                </a:r>
              </a:p>
              <a:p>
                <a:pPr algn="ctr"/>
                <a:r>
                  <a:rPr lang="en-US" altLang="ko-KR" sz="1400" dirty="0"/>
                  <a:t>(0.7, 0.6)</a:t>
                </a:r>
              </a:p>
              <a:p>
                <a:pPr algn="ctr"/>
                <a:r>
                  <a:rPr lang="en-US" altLang="ko-KR" sz="1400" dirty="0"/>
                  <a:t>(0.9, 0.5)</a:t>
                </a:r>
              </a:p>
              <a:p>
                <a:pPr algn="ctr"/>
                <a:r>
                  <a:rPr lang="en-US" altLang="ko-KR" sz="1400" dirty="0"/>
                  <a:t>(2.0, 2.7)</a:t>
                </a:r>
              </a:p>
              <a:p>
                <a:pPr algn="ctr"/>
                <a:r>
                  <a:rPr lang="en-US" altLang="ko-KR" sz="1400" dirty="0"/>
                  <a:t>(2.8, 0.8)</a:t>
                </a:r>
              </a:p>
              <a:p>
                <a:pPr algn="ctr"/>
                <a:r>
                  <a:rPr lang="en-US" altLang="ko-KR" sz="1400" dirty="0"/>
                  <a:t>(1.8, 2.3)</a:t>
                </a:r>
              </a:p>
              <a:p>
                <a:pPr algn="ctr"/>
                <a:r>
                  <a:rPr lang="en-US" altLang="ko-KR" sz="1400" dirty="0"/>
                  <a:t>(2.3, 2.4)</a:t>
                </a:r>
              </a:p>
              <a:p>
                <a:pPr algn="ctr"/>
                <a:r>
                  <a:rPr lang="en-US" altLang="ko-KR" sz="1400" dirty="0"/>
                  <a:t>(2.8, 1.7)</a:t>
                </a:r>
              </a:p>
              <a:p>
                <a:pPr algn="ctr"/>
                <a:r>
                  <a:rPr lang="en-US" altLang="ko-KR" sz="1400" dirty="0"/>
                  <a:t>(1.1, 3.2)</a:t>
                </a:r>
              </a:p>
              <a:p>
                <a:pPr algn="ctr"/>
                <a:r>
                  <a:rPr lang="en-US" altLang="ko-KR" sz="1400" dirty="0"/>
                  <a:t>(2.8, 2.4)</a:t>
                </a:r>
              </a:p>
              <a:p>
                <a:pPr algn="ctr"/>
                <a:r>
                  <a:rPr lang="en-US" altLang="ko-KR" sz="1400" dirty="0"/>
                  <a:t>(3.3, 2.4)</a:t>
                </a:r>
              </a:p>
              <a:p>
                <a:pPr algn="ctr"/>
                <a:r>
                  <a:rPr lang="en-US" altLang="ko-KR" sz="1400" dirty="0"/>
                  <a:t>(3.0, 4.3)</a:t>
                </a:r>
              </a:p>
              <a:p>
                <a:pPr algn="ctr"/>
                <a:r>
                  <a:rPr lang="en-US" altLang="ko-KR" sz="1400" dirty="0"/>
                  <a:t>(2.0, 4.3)</a:t>
                </a:r>
              </a:p>
              <a:p>
                <a:pPr algn="ctr"/>
                <a:r>
                  <a:rPr lang="en-US" altLang="ko-KR" sz="1400" dirty="0"/>
                  <a:t>(4.4, 4.6)</a:t>
                </a:r>
              </a:p>
              <a:p>
                <a:pPr algn="ctr"/>
                <a:r>
                  <a:rPr lang="en-US" altLang="ko-KR" sz="1400" dirty="0"/>
                  <a:t>(3.4, 6.4)</a:t>
                </a:r>
              </a:p>
              <a:p>
                <a:pPr algn="ctr"/>
                <a:r>
                  <a:rPr lang="en-US" altLang="ko-KR" sz="1400" dirty="0"/>
                  <a:t>(3.1, 3.9)</a:t>
                </a:r>
              </a:p>
              <a:p>
                <a:pPr algn="ctr"/>
                <a:r>
                  <a:rPr lang="en-US" altLang="ko-KR" sz="1400" dirty="0"/>
                  <a:t>(5.5, 4.1)</a:t>
                </a:r>
              </a:p>
              <a:p>
                <a:pPr algn="ctr"/>
                <a:r>
                  <a:rPr lang="en-US" altLang="ko-KR" sz="1400" dirty="0"/>
                  <a:t>(5.2, 4.9)</a:t>
                </a:r>
                <a:endParaRPr lang="ko-KR" altLang="en-US" sz="1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7C26F35-5B10-4684-9D2B-40AC83F86A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30691" y="1690688"/>
                <a:ext cx="1644072" cy="4678204"/>
              </a:xfrm>
              <a:prstGeom prst="rect">
                <a:avLst/>
              </a:prstGeom>
              <a:blipFill>
                <a:blip r:embed="rId3"/>
                <a:stretch>
                  <a:fillRect b="-39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2B8C424-4458-492B-BED6-06BCC7032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6.3 Dimension Reduction Methods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545B3DF-2B22-4BB0-B082-6419A67C7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EB9E-78D9-430A-9E97-6D4CF97E6F25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01724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8882AE-DAAA-4557-B346-6A17F3E37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PCA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8C6E99-4EBB-4627-B5AD-FE023A284C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second principal component</a:t>
            </a:r>
          </a:p>
          <a:p>
            <a:pPr lvl="1"/>
            <a:r>
              <a:rPr lang="en-US" altLang="ko-KR" dirty="0"/>
              <a:t>The direction along which observations vary the second most</a:t>
            </a:r>
          </a:p>
          <a:p>
            <a:pPr lvl="1"/>
            <a:r>
              <a:rPr lang="en-US" altLang="ko-KR" dirty="0"/>
              <a:t>The 1</a:t>
            </a:r>
            <a:r>
              <a:rPr lang="en-US" altLang="ko-KR" baseline="30000" dirty="0"/>
              <a:t>st</a:t>
            </a:r>
            <a:r>
              <a:rPr lang="en-US" altLang="ko-KR" dirty="0"/>
              <a:t> and 2</a:t>
            </a:r>
            <a:r>
              <a:rPr lang="en-US" altLang="ko-KR" baseline="30000" dirty="0"/>
              <a:t>nd</a:t>
            </a:r>
            <a:r>
              <a:rPr lang="en-US" altLang="ko-KR" dirty="0"/>
              <a:t> principal components are orthogonal</a:t>
            </a:r>
          </a:p>
          <a:p>
            <a:r>
              <a:rPr lang="en-US" altLang="ko-KR" dirty="0"/>
              <a:t>And so on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B40FB0F-9BBF-4B65-BC05-E7F99C0D8A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6442" y="3545320"/>
            <a:ext cx="5219700" cy="3086100"/>
          </a:xfrm>
          <a:prstGeom prst="rect">
            <a:avLst/>
          </a:prstGeom>
        </p:spPr>
      </p:pic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892EA6-EE19-4D8C-BC0C-4782CF02A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6.3 Dimension Reduction Methods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AC5B28-FA45-4AFB-AF09-C8E7AFB29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EB9E-78D9-430A-9E97-6D4CF97E6F25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745030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FA85CF-523A-448A-9469-3046D3388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Inner product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511851B-A477-4C12-A884-D24824BED3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altLang="ko-KR" dirty="0"/>
                  <a:t>The projection of a vector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into the direction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altLang="ko-KR" dirty="0"/>
                  <a:t>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altLang="ko-KR" dirty="0"/>
              </a:p>
              <a:p>
                <a:pPr>
                  <a:lnSpc>
                    <a:spcPct val="100000"/>
                  </a:lnSpc>
                </a:pPr>
                <a:r>
                  <a:rPr lang="en-US" altLang="ko-KR" dirty="0"/>
                  <a:t>The norm of the projection is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if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∥=1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511851B-A477-4C12-A884-D24824BED3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42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그림 5">
            <a:extLst>
              <a:ext uri="{FF2B5EF4-FFF2-40B4-BE49-F238E27FC236}">
                <a16:creationId xmlns:a16="http://schemas.microsoft.com/office/drawing/2014/main" id="{0204A427-1D44-4BD8-9C62-4489C0047C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3916" y="3360593"/>
            <a:ext cx="3000375" cy="2295525"/>
          </a:xfrm>
          <a:prstGeom prst="rect">
            <a:avLst/>
          </a:prstGeom>
        </p:spPr>
      </p:pic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8C528A3-B0A3-443A-8CDA-01F83F27B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6.3 Dimension Reduction Methods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C70F209-45F8-4378-9A50-861EEA202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EB9E-78D9-430A-9E97-6D4CF97E6F25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249224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EF521F-DCA5-4451-8703-3D4850F96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Computation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43BAD62-540E-4143-BE41-6C9EEB1FDE2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Observation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ko-KR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𝑛𝑝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altLang="ko-KR" dirty="0"/>
              </a:p>
              <a:p>
                <a:r>
                  <a:rPr lang="en-US" altLang="ko-KR" dirty="0"/>
                  <a:t>Centering for simplicity</a:t>
                </a:r>
              </a:p>
              <a:p>
                <a:pPr lvl="1"/>
                <a:r>
                  <a:rPr lang="en-US" altLang="ko-KR" dirty="0"/>
                  <a:t>Assume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nary>
                    <m:r>
                      <a:rPr lang="en-US" altLang="ko-KR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for all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altLang="ko-KR" dirty="0"/>
              </a:p>
              <a:p>
                <a:pPr lvl="2"/>
                <a:r>
                  <a:rPr lang="en-US" altLang="ko-KR" dirty="0"/>
                  <a:t>or,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≔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mean of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ko-KR" dirty="0"/>
                  <a:t>–</a:t>
                </a:r>
                <a:r>
                  <a:rPr lang="en-US" altLang="ko-KR" dirty="0" err="1"/>
                  <a:t>th</a:t>
                </a:r>
                <a:r>
                  <a:rPr lang="en-US" altLang="ko-KR" dirty="0"/>
                  <a:t> column</a:t>
                </a:r>
              </a:p>
              <a:p>
                <a:endParaRPr lang="ko-KR" altLang="en-US" dirty="0"/>
              </a:p>
              <a:p>
                <a:pPr lvl="2"/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43BAD62-540E-4143-BE41-6C9EEB1FDE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630A593-33DA-4FFB-A9B7-C8BF68A4D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6.3 Dimension Reduction Methods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2511858-3927-4515-BE56-CAB6828B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EB9E-78D9-430A-9E97-6D4CF97E6F25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044200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080882-2925-4C16-8B8E-271EE3AC5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first principal component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A997FAE-D7FF-48B5-A885-D671AD74E3F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Let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altLang="ko-KR" dirty="0"/>
                  <a:t> be a unit vector </a:t>
                </a:r>
              </a:p>
              <a:p>
                <a:r>
                  <a:rPr lang="en-US" altLang="ko-KR" dirty="0"/>
                  <a:t>The projection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into the direction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is of length</a:t>
                </a:r>
                <a:br>
                  <a:rPr lang="en-US" altLang="ko-KR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altLang="ko-KR" dirty="0"/>
              </a:p>
              <a:p>
                <a:r>
                  <a:rPr lang="en-US" altLang="ko-KR" dirty="0"/>
                  <a:t>Goal: 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dirty="0"/>
                  <a:t> which maximizes the variance of</a:t>
                </a:r>
                <a:br>
                  <a:rPr lang="en-US" altLang="ko-KR" dirty="0"/>
                </a:b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br>
                  <a:rPr lang="en-US" altLang="ko-KR" dirty="0"/>
                </a:br>
                <a:r>
                  <a:rPr lang="en-US" altLang="ko-KR" dirty="0"/>
                  <a:t>i.e.</a:t>
                </a:r>
                <a:br>
                  <a:rPr lang="en-US" altLang="ko-KR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ko-KR" i="0"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rgmax</m:t>
                        </m:r>
                      </m:e>
                      <m:li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lim>
                    </m:limLow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A997FAE-D7FF-48B5-A885-D671AD74E3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64AD29C3-939B-4B72-9C1C-B9A1056189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3464" y="3055184"/>
            <a:ext cx="2229457" cy="2809907"/>
          </a:xfrm>
          <a:prstGeom prst="rect">
            <a:avLst/>
          </a:prstGeom>
        </p:spPr>
      </p:pic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6D7B9B-686B-4621-9BC6-64D27AD8F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6.3 Dimension Reduction Methods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A6843E-61F7-4E51-B53A-01D4C7975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EB9E-78D9-430A-9E97-6D4CF97E6F25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4655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C2E3E6-EF62-43E7-8EBC-40C1CB902A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r>
              <a:rPr lang="en-US" altLang="ko-KR" dirty="0"/>
              <a:t>Model Interpretability</a:t>
            </a:r>
          </a:p>
          <a:p>
            <a:pPr lvl="1"/>
            <a:r>
              <a:rPr lang="en-US" altLang="ko-KR" dirty="0"/>
              <a:t>removing irrelevant variables is needs</a:t>
            </a:r>
          </a:p>
          <a:p>
            <a:pPr lvl="1"/>
            <a:r>
              <a:rPr lang="en-US" altLang="ko-KR" dirty="0"/>
              <a:t>feature selection (or variable selection)</a:t>
            </a:r>
          </a:p>
          <a:p>
            <a:r>
              <a:rPr lang="en-US" altLang="ko-KR" dirty="0"/>
              <a:t>Solution</a:t>
            </a:r>
          </a:p>
          <a:p>
            <a:pPr lvl="1"/>
            <a:r>
              <a:rPr lang="en-US" altLang="ko-KR" dirty="0"/>
              <a:t>Subset Selection</a:t>
            </a:r>
          </a:p>
          <a:p>
            <a:pPr lvl="1"/>
            <a:r>
              <a:rPr lang="en-US" altLang="ko-KR" dirty="0"/>
              <a:t>Shrinkage</a:t>
            </a:r>
          </a:p>
          <a:p>
            <a:pPr lvl="1"/>
            <a:r>
              <a:rPr lang="en-US" altLang="ko-KR" dirty="0"/>
              <a:t>Dimension Reduction</a:t>
            </a:r>
            <a:endParaRPr lang="ko-KR" altLang="en-US" dirty="0"/>
          </a:p>
        </p:txBody>
      </p: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0E6CBC64-02F9-41C5-8357-49F8D20B8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6. Linear Model Selection and Regularization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EEB4010-4D99-448A-89CF-90089067C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EB9E-78D9-430A-9E97-6D4CF97E6F2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336005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06B68AA-27FD-4882-96A4-8DBDE06015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365125"/>
                <a:ext cx="10515600" cy="5811838"/>
              </a:xfrm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ko-KR" b="0" dirty="0"/>
                  <a:t> has zero mean,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ko-KR" dirty="0"/>
              </a:p>
              <a:p>
                <a:pPr>
                  <a:lnSpc>
                    <a:spcPct val="100000"/>
                  </a:lnSpc>
                </a:pPr>
                <a:r>
                  <a:rPr lang="en-US" altLang="ko-KR" dirty="0"/>
                  <a:t>The variance is </a:t>
                </a:r>
                <a:br>
                  <a:rPr lang="en-US" altLang="ko-KR" b="0" i="0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=∑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𝑋𝑤</m:t>
                    </m:r>
                  </m:oMath>
                </a14:m>
                <a:endParaRPr lang="en-US" altLang="ko-KR" dirty="0"/>
              </a:p>
              <a:p>
                <a:pPr>
                  <a:lnSpc>
                    <a:spcPct val="100000"/>
                  </a:lnSpc>
                </a:pPr>
                <a:r>
                  <a:rPr lang="en-US" altLang="ko-KR" dirty="0"/>
                  <a:t>Note that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𝑛𝑝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altLang="ko-KR" dirty="0"/>
              </a:p>
              <a:p>
                <a:pPr>
                  <a:lnSpc>
                    <a:spcPct val="100000"/>
                  </a:lnSpc>
                </a:pPr>
                <a:r>
                  <a:rPr lang="en-US" altLang="ko-KR" dirty="0"/>
                  <a:t>Hence </a:t>
                </a:r>
                <a:br>
                  <a:rPr lang="en-US" altLang="ko-KR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argmax</m:t>
                        </m:r>
                      </m:e>
                      <m:li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𝑤</m:t>
                        </m:r>
                      </m:lim>
                    </m:limLow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𝑋𝑤</m:t>
                    </m:r>
                  </m:oMath>
                </a14:m>
                <a:endParaRPr lang="en-US" altLang="ko-KR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is symmetric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is the eigenvector corresponding to the largest eigenvalue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06B68AA-27FD-4882-96A4-8DBDE06015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65125"/>
                <a:ext cx="10515600" cy="5811838"/>
              </a:xfrm>
              <a:blipFill>
                <a:blip r:embed="rId2"/>
                <a:stretch>
                  <a:fillRect l="-1043" t="-11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52D25B3E-6250-4C4B-B8C8-E5B7F07CC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6.3 Dimension Reduction Methods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D5DAB66-12A4-4E7D-9588-DE1F3BFA3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EB9E-78D9-430A-9E97-6D4CF97E6F25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198990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5ED825-0E3F-4161-8CEA-1FD1C784D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other principal component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1D44331-5C6D-4930-9ED3-CD41092A1DE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The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ko-KR" dirty="0"/>
                  <a:t>-</a:t>
                </a:r>
                <a:r>
                  <a:rPr lang="en-US" altLang="ko-KR" dirty="0" err="1"/>
                  <a:t>th</a:t>
                </a:r>
                <a:r>
                  <a:rPr lang="en-US" altLang="ko-KR" dirty="0"/>
                  <a:t> principal component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is the eigenvector corresponding to the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ko-KR" dirty="0"/>
                  <a:t>-</a:t>
                </a:r>
                <a:r>
                  <a:rPr lang="en-US" altLang="ko-KR" dirty="0" err="1"/>
                  <a:t>th</a:t>
                </a:r>
                <a:r>
                  <a:rPr lang="en-US" altLang="ko-KR" dirty="0"/>
                  <a:t> eigenvalue in order</a:t>
                </a:r>
                <a:endParaRPr lang="ko-KR" altLang="en-US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1D44331-5C6D-4930-9ED3-CD41092A1D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E1C051D-9DF1-4F16-AB65-F4969870C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6.3 Dimension Reduction Methods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0B262BA-CABE-4FFF-A021-53D109573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EB9E-78D9-430A-9E97-6D4CF97E6F25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398255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EFB86F-0537-48E1-A2FD-500D4CDF2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Code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35C8E3-782D-473C-BCAD-0517E606A3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Find eigenvalues and eigenvectors</a:t>
            </a:r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Sorting</a:t>
            </a:r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Print</a:t>
            </a:r>
          </a:p>
          <a:p>
            <a:endParaRPr lang="ko-KR" altLang="en-US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CE105B5-E066-4C49-B31F-6E09833CE9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6234" y="2145614"/>
            <a:ext cx="6076950" cy="178117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A17A1CE-5FEB-4932-B997-65C335F16E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2414" y="4221378"/>
            <a:ext cx="4286250" cy="75247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A85BAD1-136C-4B85-89BA-3FFF9BAAC1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2414" y="5509870"/>
            <a:ext cx="3276600" cy="54292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97322B5-CF02-4E56-BA0F-4CD761CD07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3421" y="5509869"/>
            <a:ext cx="3819525" cy="542925"/>
          </a:xfrm>
          <a:prstGeom prst="rect">
            <a:avLst/>
          </a:prstGeom>
        </p:spPr>
      </p:pic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B10B75-B7F9-4873-92A0-55BA96297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6.3 Dimension Reduction Methods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939CD3-9B32-428E-A892-DA0101214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EB9E-78D9-430A-9E97-6D4CF97E6F25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539453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E4D8F9-CA2C-401D-8FA0-EFC1C3DA3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New predictors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60FD2BB-E620-4271-84AB-017F221FFF9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/>
              </a:p>
              <a:p>
                <a:r>
                  <a:rPr lang="ko-KR" altLang="en-US" dirty="0"/>
                  <a:t> 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60FD2BB-E620-4271-84AB-017F221FFF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7327A958-D04C-4F2F-9C20-A91527A7AF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6146" y="4273261"/>
            <a:ext cx="3362325" cy="9715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DF38D66-B81E-4F95-A8F8-B374116AD4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8509" y="3635290"/>
            <a:ext cx="4726420" cy="267661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98133F0-A404-4FBE-B183-FC419F4BB6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97454" y="414253"/>
            <a:ext cx="2657475" cy="3086100"/>
          </a:xfrm>
          <a:prstGeom prst="rect">
            <a:avLst/>
          </a:prstGeom>
        </p:spPr>
      </p:pic>
      <p:sp>
        <p:nvSpPr>
          <p:cNvPr id="7" name="바닥글 개체 틀 6">
            <a:extLst>
              <a:ext uri="{FF2B5EF4-FFF2-40B4-BE49-F238E27FC236}">
                <a16:creationId xmlns:a16="http://schemas.microsoft.com/office/drawing/2014/main" id="{61AEEF43-4267-47EA-927E-046B701E1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6.3 Dimension Reduction Methods</a:t>
            </a:r>
            <a:endParaRPr lang="ko-KR" altLang="en-US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F792FAC3-37AB-43C8-9DC3-D052341BF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EB9E-78D9-430A-9E97-6D4CF97E6F25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905584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488DD1-9AE4-4472-A8C6-D1FB06031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Principal Components Regression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07C0BD-939E-41DF-B90D-B96193FA7B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Principal components regression(PCR)</a:t>
            </a:r>
          </a:p>
          <a:p>
            <a:pPr lvl="1"/>
            <a:r>
              <a:rPr lang="en-US" altLang="ko-KR" dirty="0"/>
              <a:t>Standardization</a:t>
            </a:r>
          </a:p>
          <a:p>
            <a:pPr lvl="2"/>
            <a:r>
              <a:rPr lang="en-US" altLang="ko-KR" dirty="0"/>
              <a:t>Variance of each predictor to be 1</a:t>
            </a:r>
          </a:p>
          <a:p>
            <a:pPr lvl="1"/>
            <a:r>
              <a:rPr lang="en-US" altLang="ko-KR" dirty="0"/>
              <a:t>New predictor selection</a:t>
            </a:r>
          </a:p>
          <a:p>
            <a:pPr lvl="1"/>
            <a:r>
              <a:rPr lang="en-US" altLang="ko-KR" dirty="0"/>
              <a:t>Cross-validation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1369D03-0719-4006-A8B1-323C38B41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6.3 Dimension Reduction Methods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9A24589-001A-4183-924E-E4D932B87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EB9E-78D9-430A-9E97-6D4CF97E6F25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048718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1849F2-F652-4372-BDD0-D80AB532E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6.3.2 Partial Least Squares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1EEB72-EEEE-41DC-9795-ED0E26D3FE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Partial Least Square(PLS)</a:t>
            </a:r>
          </a:p>
          <a:p>
            <a:pPr lvl="1"/>
            <a:r>
              <a:rPr lang="en-US" altLang="ko-KR" dirty="0"/>
              <a:t>find directions that help explain both the response and the predictors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B06ADF0-CB04-421D-9ED1-30736B5BA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6.3 Dimension Reduction Methods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641860F-7F35-4295-A3ED-2DFB6C2E7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EB9E-78D9-430A-9E97-6D4CF97E6F25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339002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C1A226-D41C-4212-839C-655723A9B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6.4 Considerations in High Dimensions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199A6F5-0B2C-4B62-8B47-36B8BF645EB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High dimension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or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ko-KR" dirty="0"/>
              </a:p>
              <a:p>
                <a:pPr lvl="1"/>
                <a:r>
                  <a:rPr lang="en-US" altLang="ko-KR" dirty="0"/>
                  <a:t>Overfitting problem</a:t>
                </a:r>
              </a:p>
              <a:p>
                <a:pPr lvl="1"/>
                <a:r>
                  <a:rPr lang="en-US" altLang="ko-KR" dirty="0"/>
                  <a:t>Model is flexible – variable</a:t>
                </a:r>
              </a:p>
              <a:p>
                <a:r>
                  <a:rPr lang="en-US" altLang="ko-KR" dirty="0"/>
                  <a:t>Example</a:t>
                </a:r>
              </a:p>
              <a:p>
                <a:pPr lvl="1"/>
                <a:r>
                  <a:rPr lang="en-US" altLang="ko-KR" dirty="0"/>
                  <a:t>DNA or SNPs(single nucleotide polymorphisms)</a:t>
                </a:r>
              </a:p>
              <a:p>
                <a:pPr lvl="1"/>
                <a:r>
                  <a:rPr lang="en-US" altLang="ko-KR" dirty="0"/>
                  <a:t>Bag-of-words model</a:t>
                </a:r>
              </a:p>
              <a:p>
                <a:pPr lvl="2"/>
                <a:r>
                  <a:rPr lang="en-US" altLang="ko-KR" dirty="0"/>
                  <a:t>search engine </a:t>
                </a:r>
                <a:r>
                  <a:rPr lang="en-US" altLang="ko-KR" dirty="0">
                    <a:sym typeface="Wingdings" panose="05000000000000000000" pitchFamily="2" charset="2"/>
                  </a:rPr>
                  <a:t> marketing</a:t>
                </a:r>
                <a:endParaRPr lang="en-US" altLang="ko-KR" dirty="0"/>
              </a:p>
              <a:p>
                <a:r>
                  <a:rPr lang="en-US" altLang="ko-KR" dirty="0"/>
                  <a:t>Solution</a:t>
                </a:r>
              </a:p>
              <a:p>
                <a:pPr lvl="1"/>
                <a:r>
                  <a:rPr lang="en-US" altLang="ko-KR" dirty="0"/>
                  <a:t>Regularization or shrinkage</a:t>
                </a:r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199A6F5-0B2C-4B62-8B47-36B8BF645E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17F17FD-793C-4B6E-9DC3-8A9634119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6.4 Considerations in High Dimensions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2752181-E2E1-4C9E-87CD-1F6B8064A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EB9E-78D9-430A-9E97-6D4CF97E6F25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3379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7A0A5D-CB41-448A-8C9D-88596F4A1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6.1 Subset Selection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B9C658-1B85-4EB0-A5F7-F483BAA79D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6.1.1 Best Subset Selection</a:t>
            </a:r>
          </a:p>
          <a:p>
            <a:r>
              <a:rPr lang="en-US" altLang="ko-KR" dirty="0"/>
              <a:t>6.1.2 Stepwise Selection </a:t>
            </a:r>
          </a:p>
          <a:p>
            <a:r>
              <a:rPr lang="en-US" altLang="ko-KR" dirty="0"/>
              <a:t>6.1.3 Choosing the Optimal Model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E66A298-5648-4650-B4D2-23789B107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6.1 Subset Selection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BBF6A6F-363B-45A1-BF6F-2D5FF72FB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EB9E-78D9-430A-9E97-6D4CF97E6F2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1319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3C2E37-72EF-4578-821F-233E36771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6.1.1 Best Subset Selection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3D3FABAE-784B-4B25-849C-370C752A1B4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selecting the best model from among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en-US" altLang="ko-KR" dirty="0"/>
                  <a:t> possibilities</a:t>
                </a:r>
              </a:p>
              <a:p>
                <a:pPr lvl="1"/>
                <a:r>
                  <a:rPr lang="en-US" altLang="ko-KR" dirty="0"/>
                  <a:t>select the best subset of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3D3FABAE-784B-4B25-849C-370C752A1B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A6FF122-4A9B-44C2-B7E6-C222A713E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6.1 Subset Selection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9403960-D184-448F-93C8-0B61F7ED0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EB9E-78D9-430A-9E97-6D4CF97E6F2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8458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3D3FABAE-784B-4B25-849C-370C752A1B4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365125"/>
                <a:ext cx="10515600" cy="5811838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dirty="0"/>
                  <a:t>Algoritm 6.1 Best subset selection</a:t>
                </a:r>
              </a:p>
              <a:p>
                <a:pPr lvl="1"/>
                <a:r>
                  <a:rPr lang="en-US" altLang="ko-KR" dirty="0"/>
                  <a:t>1.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ℳ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dirty="0"/>
                  <a:t> denote the null model</a:t>
                </a:r>
              </a:p>
              <a:p>
                <a:pPr lvl="1"/>
                <a:r>
                  <a:rPr lang="en-US" altLang="ko-KR" dirty="0"/>
                  <a:t>2. For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=1,…,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ko-KR" dirty="0"/>
                  <a:t>,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ℳ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ko-KR" dirty="0"/>
                  <a:t> be the best among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ko-KR" dirty="0"/>
                  <a:t> models</a:t>
                </a:r>
                <a:br>
                  <a:rPr lang="en-US" altLang="ko-KR" dirty="0"/>
                </a:br>
                <a:r>
                  <a:rPr lang="en-US" altLang="ko-KR" dirty="0"/>
                  <a:t>	 with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ko-KR" dirty="0"/>
                  <a:t> predictors</a:t>
                </a:r>
              </a:p>
              <a:p>
                <a:pPr lvl="1"/>
                <a:r>
                  <a:rPr lang="en-US" altLang="ko-KR" dirty="0"/>
                  <a:t>3. Select a single best model from among</a:t>
                </a:r>
                <a:r>
                  <a:rPr lang="en-US" altLang="ko-KR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ℳ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ℳ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ℳ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dirty="0"/>
                  <a:t> predicts the sample mean as response for each observation</a:t>
                </a:r>
              </a:p>
              <a:p>
                <a:r>
                  <a:rPr lang="en-US" altLang="ko-KR" dirty="0"/>
                  <a:t>In step2,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ℳ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ko-KR" dirty="0"/>
                  <a:t> is the model with the smallest RSS (largest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dirty="0"/>
                  <a:t>)</a:t>
                </a:r>
              </a:p>
              <a:p>
                <a:r>
                  <a:rPr lang="en-US" altLang="ko-KR" dirty="0"/>
                  <a:t>In step3, cross-validated prediction error,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altLang="ko-KR" dirty="0"/>
                  <a:t>(AIC), BIC, or adjusted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dirty="0"/>
                  <a:t> are used to select the best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3D3FABAE-784B-4B25-849C-370C752A1B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65125"/>
                <a:ext cx="10515600" cy="5811838"/>
              </a:xfrm>
              <a:blipFill>
                <a:blip r:embed="rId2"/>
                <a:stretch>
                  <a:fillRect l="-1043" t="-18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A04BC793-94FB-4490-8AA2-A9AF1AE36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6.1 Subset Selection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AE30489-263B-460D-B1B0-BCA924A39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EB9E-78D9-430A-9E97-6D4CF97E6F25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0847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EC5C37-D1C9-4CDA-942A-7E1499A3C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4751DB-19FA-408A-822F-DA0AE38B9C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CACD504-D949-4A7B-9CFA-1ED8583732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3137" y="1294534"/>
            <a:ext cx="7705725" cy="3714750"/>
          </a:xfrm>
          <a:prstGeom prst="rect">
            <a:avLst/>
          </a:prstGeom>
        </p:spPr>
      </p:pic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E78D34-8521-4E98-B8A1-CFAA82430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6.1 Subset Selection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A5201C-2D09-41FB-B08E-CCDCC3E17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EB9E-78D9-430A-9E97-6D4CF97E6F25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64902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C05460-2BD0-4E4E-8B9B-C10D2A91D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6.1.2 Stepwise Selection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49611EE5-5C4D-40A4-9540-E95E48A115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best subset selection cannot be applied with very large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en-US" altLang="ko-KR" dirty="0"/>
                  <a:t> possibilities</a:t>
                </a:r>
              </a:p>
              <a:p>
                <a:pPr lvl="1"/>
                <a:r>
                  <a:rPr lang="en-US" altLang="ko-KR" dirty="0"/>
                  <a:t>computationally infeasible for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≥40</m:t>
                    </m:r>
                  </m:oMath>
                </a14:m>
                <a:endParaRPr lang="en-US" altLang="ko-KR" dirty="0"/>
              </a:p>
              <a:p>
                <a:r>
                  <a:rPr lang="en-US" altLang="ko-KR" dirty="0"/>
                  <a:t>stepwise selection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49611EE5-5C4D-40A4-9540-E95E48A115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B0B20A2-3865-4920-9BC0-8F82018CE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6.1 Subset Selection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A5A84B5-A129-416B-B45A-1A37982BC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EB9E-78D9-430A-9E97-6D4CF97E6F25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38802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5932</TotalTime>
  <Words>1766</Words>
  <Application>Microsoft Office PowerPoint</Application>
  <PresentationFormat>와이드스크린</PresentationFormat>
  <Paragraphs>304</Paragraphs>
  <Slides>46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46</vt:i4>
      </vt:variant>
    </vt:vector>
  </HeadingPairs>
  <TitlesOfParts>
    <vt:vector size="51" baseType="lpstr">
      <vt:lpstr>맑은 고딕</vt:lpstr>
      <vt:lpstr>Cambria Math</vt:lpstr>
      <vt:lpstr>Arial</vt:lpstr>
      <vt:lpstr>Wingdings</vt:lpstr>
      <vt:lpstr>Office 테마</vt:lpstr>
      <vt:lpstr>Statistical Learning </vt:lpstr>
      <vt:lpstr>6. Linear Model Selection and   Regularization</vt:lpstr>
      <vt:lpstr>Linear model with least square estimate</vt:lpstr>
      <vt:lpstr>PowerPoint 프레젠테이션</vt:lpstr>
      <vt:lpstr>6.1 Subset Selection</vt:lpstr>
      <vt:lpstr>6.1.1 Best Subset Selection</vt:lpstr>
      <vt:lpstr>PowerPoint 프레젠테이션</vt:lpstr>
      <vt:lpstr>PowerPoint 프레젠테이션</vt:lpstr>
      <vt:lpstr>6.1.2 Stepwise Selection</vt:lpstr>
      <vt:lpstr>Forward Stepwise Selection</vt:lpstr>
      <vt:lpstr>Backward Stepwise Selection</vt:lpstr>
      <vt:lpstr>Hybrid Approaches</vt:lpstr>
      <vt:lpstr>6.1.3 Choosing the Optimal Model</vt:lpstr>
      <vt:lpstr>C_p </vt:lpstr>
      <vt:lpstr>AIC(Akaike information criterion)</vt:lpstr>
      <vt:lpstr>BIC(Bayesian information criterion)</vt:lpstr>
      <vt:lpstr>Adjusted R^2</vt:lpstr>
      <vt:lpstr>Validation and Cross-Validation</vt:lpstr>
      <vt:lpstr>Trends</vt:lpstr>
      <vt:lpstr>6.2 Shrinkage Methods</vt:lpstr>
      <vt:lpstr>6.2.1 Ridge Regression</vt:lpstr>
      <vt:lpstr>Example</vt:lpstr>
      <vt:lpstr>PowerPoint 프레젠테이션</vt:lpstr>
      <vt:lpstr>PowerPoint 프레젠테이션</vt:lpstr>
      <vt:lpstr>6.2.2 The Lasso</vt:lpstr>
      <vt:lpstr>Example</vt:lpstr>
      <vt:lpstr>PowerPoint 프레젠테이션</vt:lpstr>
      <vt:lpstr>Another formulation</vt:lpstr>
      <vt:lpstr>PowerPoint 프레젠테이션</vt:lpstr>
      <vt:lpstr>PowerPoint 프레젠테이션</vt:lpstr>
      <vt:lpstr>6.2.3 Selecting the Tuning Parameter</vt:lpstr>
      <vt:lpstr>6.3 Dimension Reduction Methods</vt:lpstr>
      <vt:lpstr>PowerPoint 프레젠테이션</vt:lpstr>
      <vt:lpstr>6.3.1 Principal Components Regression</vt:lpstr>
      <vt:lpstr>PCA</vt:lpstr>
      <vt:lpstr>PCA</vt:lpstr>
      <vt:lpstr>Inner product</vt:lpstr>
      <vt:lpstr>Computation</vt:lpstr>
      <vt:lpstr>The first principal component</vt:lpstr>
      <vt:lpstr>PowerPoint 프레젠테이션</vt:lpstr>
      <vt:lpstr>The other principal component</vt:lpstr>
      <vt:lpstr>Code</vt:lpstr>
      <vt:lpstr>New predictors</vt:lpstr>
      <vt:lpstr>Principal Components Regression</vt:lpstr>
      <vt:lpstr>6.3.2 Partial Least Squares</vt:lpstr>
      <vt:lpstr>6.4 Considerations in High Dimensions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Statistical Learning</dc:title>
  <dc:creator>kpark</dc:creator>
  <cp:lastModifiedBy>kpark</cp:lastModifiedBy>
  <cp:revision>296</cp:revision>
  <dcterms:created xsi:type="dcterms:W3CDTF">2020-04-01T07:48:41Z</dcterms:created>
  <dcterms:modified xsi:type="dcterms:W3CDTF">2020-06-26T07:25:43Z</dcterms:modified>
</cp:coreProperties>
</file>