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3"/>
  </p:notesMasterIdLst>
  <p:sldIdLst>
    <p:sldId id="256" r:id="rId2"/>
    <p:sldId id="313" r:id="rId3"/>
    <p:sldId id="316" r:id="rId4"/>
    <p:sldId id="317" r:id="rId5"/>
    <p:sldId id="315" r:id="rId6"/>
    <p:sldId id="314" r:id="rId7"/>
    <p:sldId id="318" r:id="rId8"/>
    <p:sldId id="319" r:id="rId9"/>
    <p:sldId id="321" r:id="rId10"/>
    <p:sldId id="322" r:id="rId11"/>
    <p:sldId id="323" r:id="rId12"/>
    <p:sldId id="326" r:id="rId13"/>
    <p:sldId id="324" r:id="rId14"/>
    <p:sldId id="327" r:id="rId15"/>
    <p:sldId id="325" r:id="rId16"/>
    <p:sldId id="329" r:id="rId17"/>
    <p:sldId id="328" r:id="rId18"/>
    <p:sldId id="330" r:id="rId19"/>
    <p:sldId id="331" r:id="rId20"/>
    <p:sldId id="334" r:id="rId21"/>
    <p:sldId id="333" r:id="rId22"/>
    <p:sldId id="332" r:id="rId23"/>
    <p:sldId id="335" r:id="rId24"/>
    <p:sldId id="337" r:id="rId25"/>
    <p:sldId id="336" r:id="rId26"/>
    <p:sldId id="340" r:id="rId27"/>
    <p:sldId id="344" r:id="rId28"/>
    <p:sldId id="338" r:id="rId29"/>
    <p:sldId id="339" r:id="rId30"/>
    <p:sldId id="341" r:id="rId31"/>
    <p:sldId id="342" r:id="rId32"/>
    <p:sldId id="345" r:id="rId33"/>
    <p:sldId id="343" r:id="rId34"/>
    <p:sldId id="346" r:id="rId35"/>
    <p:sldId id="347" r:id="rId36"/>
    <p:sldId id="348" r:id="rId37"/>
    <p:sldId id="349" r:id="rId38"/>
    <p:sldId id="350" r:id="rId39"/>
    <p:sldId id="351" r:id="rId40"/>
    <p:sldId id="352" r:id="rId41"/>
    <p:sldId id="353" r:id="rId42"/>
  </p:sldIdLst>
  <p:sldSz cx="12192000" cy="6858000"/>
  <p:notesSz cx="6858000" cy="9144000"/>
  <p:embeddedFontLst>
    <p:embeddedFont>
      <p:font typeface="Cambria Math" panose="02040503050406030204" pitchFamily="18" charset="0"/>
      <p:regular r:id="rId44"/>
    </p:embeddedFont>
    <p:embeddedFont>
      <p:font typeface="맑은 고딕" panose="020B0503020000020004" pitchFamily="50" charset="-127"/>
      <p:regular r:id="rId45"/>
      <p:bold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D7AEA-53FD-49E5-8A61-833FB6BC5C79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F8D25-4F48-4412-9F08-50D97F7AD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4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B22BC-A855-4D69-983F-9A48D6CCB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1ADD74-693E-4BDE-A3FC-FEAD33515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BEB92-EB69-41CB-B854-1F7704AC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BDEF4C-4AAE-4101-B8CE-C06B1B9D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15F983-C375-4D0C-BCE4-0EA810BC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52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12C4A-AED0-408E-BE4A-C9F1409B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3BB78E-D7A3-41FB-86E3-BB1155659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667F3-5D13-4DD2-8919-72444523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78975-7D85-4A84-A1C5-E8C0D1B05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69E64-ABB2-42C3-AF9F-78E99C58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13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1573CE-9E89-4584-8EB7-8E9CC637F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9BE4D0-8343-4A20-850D-F708675AE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B7D69-22B2-4CF9-A668-68C0A836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50A65-1779-479C-88F5-A1FD0372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32F5AE-3262-436A-BF95-27FCBA97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58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4CF91-B019-42B0-8D61-2FD915F5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F874C-C27B-40F7-9EF3-794143F03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38E76-B93F-48DA-BC53-2E533081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C3C9B-5915-4ECD-9EB2-20230590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0E5E6-9711-4924-925C-37324CE5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03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2D8D6-9BE8-47A2-B073-9FB28910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365926-9DDD-4629-84C3-9951A9FFF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51624-D79F-45C7-889A-56C1E36C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E7E2D-81A4-4A96-9B79-7D3AF49B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665BD-D4F9-40F1-A118-BD904F85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7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BF7DA-765A-43FF-8F5E-F2618D3C1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951135-0F53-4ECD-B316-17A4E0457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175BF1-EAA9-4386-97D7-567DB76CB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19E6C8-BDEE-49D2-BCFF-0EED264D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D3EB3A-EBB0-4937-8BFF-CCA0A8F0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484BF9-7B9B-4E01-A894-45E61E74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47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EE09C-19E8-4590-BC7D-8C61B6592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73C6D8-9332-4FE5-9C1A-D3DAEF719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9B4ED0-8947-4C23-9716-1C292595D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4FF077-EDD8-4881-B5BF-86DF1538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63F658-5FF2-4687-A268-B8DD90B92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9D0129-BF9F-4A5A-B2D1-8AD2B4F6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627214-AD33-439E-BF49-4EA14BF2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83C21F-3222-4F85-A900-F2263395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3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B4330-DB32-4EEF-B217-B221FE95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5B946F-B96B-4E2E-BA29-A5F3C7A3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D497CA-8387-483E-8F13-FEF055C8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F88743-DB6D-4B3F-89FC-6410A05E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24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1CB08B-8E3A-4F5B-9F5D-502FC69E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E6EC8D-1389-488A-BB7F-D8ACCEF9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1D3999-BC22-4CA2-8DBA-0D4F0DB6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43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A2D86-1250-49C4-9C75-66A4DB5D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2F25EB-480E-4E91-BBC6-FB5AD7461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C43F62-00C0-454C-914C-DF39A50FC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CC4A33-8B28-49DF-891C-A3382FB5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C5E7EA-6356-4E56-A9BC-0B296170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62167F-5546-48F7-917E-489199EC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96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1AF9F-54D5-4C82-A8F8-2274C98E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2A6E62-B68C-49A4-8B6F-CE3D6B0DE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427A5E-8C41-458F-960A-EC1CC96A8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A6D66-2A01-49AC-8548-354DDE79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7CD076-2C38-44B6-8735-1CAF90E8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2815AE-D74F-46DC-97B3-30DFE50C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9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366BBA-503D-46AF-A556-5F5120AD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954687-2139-4388-B217-29635FFF4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E08C0-DB0B-465C-9AFE-63A66EE70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FF9B9-BE33-412E-9776-2661B9788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52556-1CF9-4BA3-8C9D-6EAD6D45F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59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gorr/Machine-Learning/tree/master/StatisticalLearning" TargetMode="External"/><Relationship Id="rId2" Type="http://schemas.openxmlformats.org/officeDocument/2006/relationships/hyperlink" Target="https://github.com/ggorr/Machine-Learning/tree/master/ISL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31ABD-9ED9-45C8-A095-4FDD5E2D0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Statistical Learning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04A0CD-0F74-464E-879B-03359E372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hlinkClick r:id="" action="ppaction://noaction"/>
            </a:endParaRPr>
          </a:p>
          <a:p>
            <a:endParaRPr lang="en-US" altLang="ko-KR" dirty="0">
              <a:hlinkClick r:id="" action="ppaction://noaction"/>
            </a:endParaRPr>
          </a:p>
          <a:p>
            <a:r>
              <a:rPr lang="en-US" altLang="ko-KR">
                <a:hlinkClick r:id="rId2"/>
              </a:rPr>
              <a:t>https://github.com/ggorr/Machine-Learning/tree/master/</a:t>
            </a:r>
            <a:r>
              <a:rPr lang="en-US" altLang="ko-KR">
                <a:hlinkClick r:id="rId3"/>
              </a:rPr>
              <a:t>ISLR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101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99F13-CF8C-41C8-AAB4-2C23FA6E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 Basis Functions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060599E-5799-4221-A045-61F3DB57E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New variables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Model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Example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Polynomial regression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060599E-5799-4221-A045-61F3DB57E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204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C531F-8D85-493F-9C50-8B8B8651D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7.4 Regression Splines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B3E7B8-7CF6-4CA0-86D6-780555CDE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7.4.1 Piecewise Polynomials</a:t>
            </a:r>
          </a:p>
          <a:p>
            <a:r>
              <a:rPr lang="en-US" altLang="ko-KR" dirty="0"/>
              <a:t>7.4.2 Constraints and Splines</a:t>
            </a:r>
          </a:p>
          <a:p>
            <a:r>
              <a:rPr lang="en-US" altLang="ko-KR" dirty="0"/>
              <a:t>7.4.3 The Spline Basis Representation</a:t>
            </a:r>
          </a:p>
          <a:p>
            <a:r>
              <a:rPr lang="en-US" altLang="ko-KR" dirty="0"/>
              <a:t>7.4.4 Choosing the Number and Locations of the Knots</a:t>
            </a:r>
          </a:p>
          <a:p>
            <a:r>
              <a:rPr lang="en-US" altLang="ko-KR" dirty="0"/>
              <a:t>7.4.5 Comparison to Polynomial Regression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078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7883B-740C-4C89-9127-F7E5DB3D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7.4.1 Piecewise Polynomials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84F76A9-76FC-4978-ABCF-522650F6FC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Knots(=cut points)</a:t>
                </a:r>
                <a:br>
                  <a:rPr lang="en-US" altLang="ko-KR" dirty="0"/>
                </a:b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ko-KR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intervals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</m:t>
                    </m:r>
                    <m:d>
                      <m:dPr>
                        <m:begChr m:val="[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,∞)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Polynomial regression on each interval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84F76A9-76FC-4978-ABCF-522650F6FC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797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7883B-740C-4C89-9127-F7E5DB3D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84F76A9-76FC-4978-ABCF-522650F6FC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Example:</a:t>
                </a:r>
                <a:br>
                  <a:rPr lang="en-US" altLang="ko-KR" dirty="0"/>
                </a:br>
                <a:r>
                  <a:rPr lang="en-US" altLang="ko-KR" dirty="0"/>
                  <a:t>	single knot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Example</a:t>
                </a:r>
                <a:br>
                  <a:rPr lang="en-US" altLang="ko-KR" dirty="0"/>
                </a:br>
                <a:r>
                  <a:rPr lang="en-US" altLang="ko-KR" dirty="0"/>
                  <a:t>	A step function is a piecewise polynomial with degree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84F76A9-76FC-4978-ABCF-522650F6FC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31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AE2A0-64C0-445E-B909-2BF8C0346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AA381-0DAC-4264-9FD9-20DF0DBA9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249195-203B-4291-8B45-B2B0F5573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1724025"/>
            <a:ext cx="40195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94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249C9-7325-4ED8-8B80-1834FA1A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7.4.2 Constraints and Splines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D00157-1301-4957-B80D-0A436AD63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E8E119-B449-4E3D-9CAC-0E2B473A5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665" y="2011938"/>
            <a:ext cx="4162425" cy="3609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3C4D81-E7C3-4079-852F-A0B58C39A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170" y="2050039"/>
            <a:ext cx="40195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21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E2AD7-D237-4E0C-810B-94D895F5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Degree</a:t>
            </a:r>
            <a:r>
              <a:rPr lang="ko-KR" altLang="en-US" dirty="0"/>
              <a:t> </a:t>
            </a:r>
            <a:r>
              <a:rPr lang="en-US" altLang="ko-KR" dirty="0"/>
              <a:t>Of Freedom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96F78A-24C3-4EA6-A9C7-A7C9848A87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Degree of freedom = # of variables</a:t>
                </a:r>
              </a:p>
              <a:p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Example:</a:t>
                </a:r>
                <a:br>
                  <a:rPr lang="en-US" altLang="ko-KR" dirty="0"/>
                </a:br>
                <a:r>
                  <a:rPr lang="en-US" altLang="ko-KR" dirty="0"/>
                  <a:t>	Two cubic polynomials with single knot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	Degree of freedom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96F78A-24C3-4EA6-A9C7-A7C9848A87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103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469D09E-EC4C-47B5-8477-91A6DBC6A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183" y="2952705"/>
            <a:ext cx="4352636" cy="37749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96F78A-24C3-4EA6-A9C7-A7C9848A87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Example</a:t>
                </a:r>
                <a:br>
                  <a:rPr lang="en-US" altLang="ko-KR" dirty="0"/>
                </a:br>
                <a:r>
                  <a:rPr lang="en-US" altLang="ko-KR" dirty="0"/>
                  <a:t>	Two cubic polynomials with single knot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sz="24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br>
                  <a:rPr lang="en-US" altLang="ko-KR" sz="2400" dirty="0"/>
                </a:br>
                <a:r>
                  <a:rPr lang="en-US" altLang="ko-KR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sz="24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br>
                  <a:rPr lang="en-US" altLang="ko-KR" sz="2400" dirty="0"/>
                </a:br>
                <a:r>
                  <a:rPr lang="en-US" altLang="ko-KR" dirty="0"/>
                  <a:t>	Constraint: continuous</a:t>
                </a:r>
                <a:br>
                  <a:rPr lang="en-US" altLang="ko-KR" dirty="0"/>
                </a:b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	Degree of freedom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8−1=7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96F78A-24C3-4EA6-A9C7-A7C9848A87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  <a:blipFill>
                <a:blip r:embed="rId3"/>
                <a:stretch>
                  <a:fillRect l="-1043" t="-1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099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6E2C9E-0E4C-4A4A-8495-6D92B3730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097" y="3271044"/>
            <a:ext cx="4019550" cy="3533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96F78A-24C3-4EA6-A9C7-A7C9848A87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Example</a:t>
                </a:r>
                <a:br>
                  <a:rPr lang="en-US" altLang="ko-KR" dirty="0"/>
                </a:br>
                <a:r>
                  <a:rPr lang="en-US" altLang="ko-KR" dirty="0"/>
                  <a:t>	Two cubic polynomials with single knot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br>
                  <a:rPr lang="en-US" altLang="ko-KR" dirty="0"/>
                </a:br>
                <a:r>
                  <a:rPr lang="en-US" altLang="ko-KR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sz="24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br>
                  <a:rPr lang="en-US" altLang="ko-KR" sz="2400" dirty="0"/>
                </a:br>
                <a:r>
                  <a:rPr lang="en-US" altLang="ko-KR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sz="24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br>
                  <a:rPr lang="en-US" altLang="ko-KR" sz="2400" dirty="0"/>
                </a:br>
                <a:r>
                  <a:rPr lang="en-US" altLang="ko-KR" dirty="0"/>
                  <a:t>	Constraint: smooth</a:t>
                </a:r>
                <a:br>
                  <a:rPr lang="en-US" altLang="ko-KR" dirty="0"/>
                </a:br>
                <a:r>
                  <a:rPr lang="en-US" altLang="ko-KR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		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400" dirty="0"/>
                      <m:t>	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altLang="ko-KR" sz="2400" dirty="0"/>
                </a:br>
                <a:r>
                  <a:rPr lang="en-US" altLang="ko-KR" sz="2400" dirty="0"/>
                  <a:t>				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br>
                  <a:rPr lang="en-US" altLang="ko-KR" sz="2400" dirty="0"/>
                </a:br>
                <a:r>
                  <a:rPr lang="en-US" altLang="ko-KR" dirty="0"/>
                  <a:t>	Degree of freedom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8−3=5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96F78A-24C3-4EA6-A9C7-A7C9848A87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  <a:blipFill>
                <a:blip r:embed="rId3"/>
                <a:stretch>
                  <a:fillRect l="-1043" t="-1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455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48395-32AD-4AA1-B4D9-E74E35D1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Cubic Spline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812218-8991-4A42-9D91-2BBAC3F279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Piecewise cubic polynomials</a:t>
                </a:r>
              </a:p>
              <a:p>
                <a:r>
                  <a:rPr lang="en-US" altLang="ko-KR" dirty="0"/>
                  <a:t>Continuity</a:t>
                </a:r>
              </a:p>
              <a:p>
                <a:pPr lvl="1"/>
                <a:r>
                  <a:rPr lang="en-US" altLang="ko-KR" dirty="0"/>
                  <a:t>Continuous, 1</a:t>
                </a:r>
                <a:r>
                  <a:rPr lang="en-US" altLang="ko-KR" baseline="30000" dirty="0"/>
                  <a:t>st</a:t>
                </a:r>
                <a:r>
                  <a:rPr lang="en-US" altLang="ko-KR" dirty="0"/>
                  <a:t> derivative is continuous, 2</a:t>
                </a:r>
                <a:r>
                  <a:rPr lang="en-US" altLang="ko-KR" baseline="30000" dirty="0"/>
                  <a:t>nd</a:t>
                </a:r>
                <a:r>
                  <a:rPr lang="en-US" altLang="ko-KR" dirty="0"/>
                  <a:t> derivative is continuous</a:t>
                </a:r>
              </a:p>
              <a:p>
                <a:r>
                  <a:rPr lang="en-US" altLang="ko-KR" dirty="0"/>
                  <a:t>Degree of freedom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812218-8991-4A42-9D91-2BBAC3F279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79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20E91-3B8A-4A58-8ED8-8C48CC0C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7 Moving Beyond Linearity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F30A15-FBC8-4EDB-A0F1-C3CDC56BC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7.1 Polynomial Regression</a:t>
            </a:r>
          </a:p>
          <a:p>
            <a:r>
              <a:rPr lang="en-US" altLang="ko-KR" dirty="0"/>
              <a:t>7.2 Step Functions</a:t>
            </a:r>
          </a:p>
          <a:p>
            <a:r>
              <a:rPr lang="en-US" altLang="ko-KR" dirty="0"/>
              <a:t>7.3 Basis Functions</a:t>
            </a:r>
          </a:p>
          <a:p>
            <a:r>
              <a:rPr lang="en-US" altLang="ko-KR" dirty="0"/>
              <a:t>7.4 Regression Splines </a:t>
            </a:r>
          </a:p>
          <a:p>
            <a:r>
              <a:rPr lang="en-US" altLang="ko-KR" dirty="0"/>
              <a:t>7.5 Smoothing Splines</a:t>
            </a:r>
          </a:p>
          <a:p>
            <a:r>
              <a:rPr lang="en-US" altLang="ko-KR" dirty="0"/>
              <a:t>7.6 Local Regression</a:t>
            </a:r>
          </a:p>
          <a:p>
            <a:r>
              <a:rPr lang="en-US" altLang="ko-KR" dirty="0"/>
              <a:t>7.7 Generalized Additive Models</a:t>
            </a:r>
          </a:p>
          <a:p>
            <a:r>
              <a:rPr lang="en-US" altLang="ko-KR" dirty="0"/>
              <a:t>7.8 Lab: Non-linear Modeling</a:t>
            </a:r>
          </a:p>
          <a:p>
            <a:r>
              <a:rPr lang="en-US" altLang="ko-KR" dirty="0"/>
              <a:t>7.9 Exercises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840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A4E5B-3B87-4D37-86CD-FE01B5EB3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Spline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0264E30-F5C9-4F2C-8D2C-647EDA3CF0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Piecewise linear</a:t>
                </a:r>
              </a:p>
              <a:p>
                <a:r>
                  <a:rPr lang="en-US" altLang="ko-KR" dirty="0"/>
                  <a:t>Continuity</a:t>
                </a:r>
              </a:p>
              <a:p>
                <a:pPr lvl="1"/>
                <a:r>
                  <a:rPr lang="en-US" altLang="ko-KR" dirty="0"/>
                  <a:t>Continuous</a:t>
                </a:r>
              </a:p>
              <a:p>
                <a:r>
                  <a:rPr lang="en-US" altLang="ko-KR" dirty="0"/>
                  <a:t>Degree of freedom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0264E30-F5C9-4F2C-8D2C-647EDA3CF0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DD65A36C-5EB6-430F-A178-46CE5C263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160" y="1912071"/>
            <a:ext cx="40862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51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48395-32AD-4AA1-B4D9-E74E35D1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812218-8991-4A42-9D91-2BBAC3F279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Piecewise degree-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polynomials</a:t>
                </a:r>
              </a:p>
              <a:p>
                <a:r>
                  <a:rPr lang="en-US" altLang="ko-KR" dirty="0"/>
                  <a:t>Continuous derivatives up to degree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Degree of freedom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812218-8991-4A42-9D91-2BBAC3F279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516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A1179-BC00-46D4-8DC3-317CA408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7.4.3 The Spline Basis Representation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A790513-2A4B-4B3C-9DEE-F83A8238C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Cubic spline with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knots has degree of freedom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Can a cubic spline be modeled as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br>
                  <a:rPr lang="en-US" altLang="ko-KR" sz="2400" dirty="0"/>
                </a:br>
                <a:r>
                  <a:rPr lang="en-US" altLang="ko-KR" dirty="0"/>
                  <a:t>for some basis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A790513-2A4B-4B3C-9DEE-F83A8238C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291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11898-AF89-499C-8633-F4F437D2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Answer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D143214-13CE-4010-9116-8EDD6DE3C3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Truncated power basis function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 &amp;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mr>
                      <m:m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𝑜𝑡h𝑒𝑟𝑤𝑖𝑠𝑒</m:t>
                          </m:r>
                        </m:e>
                      </m:mr>
                    </m:m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Model</a:t>
                </a:r>
                <a:br>
                  <a:rPr lang="en-US" altLang="ko-KR" dirty="0"/>
                </a:b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br>
                  <a:rPr lang="en-US" altLang="ko-KR" sz="2400" b="0" i="1" dirty="0">
                    <a:latin typeface="Cambria Math" panose="02040503050406030204" pitchFamily="18" charset="0"/>
                  </a:rPr>
                </a:br>
                <a:r>
                  <a:rPr lang="en-US" altLang="ko-KR" sz="2400" b="0" i="1" dirty="0"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br>
                  <a:rPr lang="en-US" altLang="ko-KR" sz="2400" dirty="0"/>
                </a:br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D143214-13CE-4010-9116-8EDD6DE3C3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393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E2AD7-D237-4E0C-810B-94D895F5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Proof in the case of degree 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96F78A-24C3-4EA6-A9C7-A7C9848A87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2400" dirty="0"/>
                  <a:t>Two cubic polynomials</a:t>
                </a:r>
                <a:br>
                  <a:rPr lang="en-US" altLang="ko-KR" sz="2400" dirty="0"/>
                </a:br>
                <a:r>
                  <a:rPr lang="en-US" altLang="ko-KR" sz="24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br>
                  <a:rPr lang="en-US" altLang="ko-KR" sz="2400" dirty="0"/>
                </a:br>
                <a:r>
                  <a:rPr lang="en-US" altLang="ko-KR" sz="24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br>
                  <a:rPr lang="en-US" altLang="ko-KR" sz="2400" dirty="0"/>
                </a:br>
                <a:r>
                  <a:rPr lang="en-US" altLang="ko-KR" sz="2400" dirty="0"/>
                  <a:t>Let</a:t>
                </a:r>
                <a:br>
                  <a:rPr lang="en-US" altLang="ko-KR" sz="2400" dirty="0"/>
                </a:br>
                <a:r>
                  <a:rPr lang="en-US" altLang="ko-KR" sz="24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02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br>
                  <a:rPr lang="en-US" altLang="ko-KR" sz="2000" b="0" i="1" dirty="0">
                    <a:latin typeface="Cambria Math" panose="02040503050406030204" pitchFamily="18" charset="0"/>
                  </a:rPr>
                </a:br>
                <a:r>
                  <a:rPr lang="en-US" altLang="ko-KR" sz="2400" b="0" dirty="0">
                    <a:latin typeface="Cambria Math" panose="02040503050406030204" pitchFamily="18" charset="0"/>
                  </a:rPr>
                  <a:t>with</a:t>
                </a:r>
                <a:br>
                  <a:rPr lang="en-US" altLang="ko-KR" sz="2400" dirty="0"/>
                </a:br>
                <a:r>
                  <a:rPr lang="en-US" altLang="ko-KR" sz="24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altLang="ko-KR" sz="2400" dirty="0"/>
                </a:br>
                <a:r>
                  <a:rPr lang="en-US" altLang="ko-KR" sz="2400" dirty="0"/>
                  <a:t>Then</a:t>
                </a:r>
                <a:br>
                  <a:rPr lang="en-US" altLang="ko-KR" sz="2400" dirty="0"/>
                </a:br>
                <a:r>
                  <a:rPr lang="en-US" altLang="ko-KR" sz="2400" dirty="0"/>
                  <a:t>		   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br>
                  <a:rPr lang="en-US" altLang="ko-KR" sz="2400" dirty="0"/>
                </a:br>
                <a:r>
                  <a:rPr lang="en-US" altLang="ko-KR" sz="2400" dirty="0"/>
                  <a:t>for some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96F78A-24C3-4EA6-A9C7-A7C9848A87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F15CA6A-772F-4165-8D38-57BAB989A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945" y="4001294"/>
            <a:ext cx="35052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46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FE44B8E-2F1E-4849-AFDF-D62FADB8D7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400" dirty="0"/>
                  <a:t>	Equivalently</a:t>
                </a:r>
              </a:p>
              <a:p>
                <a:pPr marL="0" indent="0">
                  <a:buNone/>
                </a:pPr>
                <a:r>
                  <a:rPr lang="en-US" altLang="ko-KR" sz="240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br>
                  <a:rPr lang="en-US" altLang="ko-KR" sz="2400" b="0" dirty="0"/>
                </a:br>
                <a:r>
                  <a:rPr lang="en-US" altLang="ko-KR" sz="2400" b="0" dirty="0"/>
                  <a:t>			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br>
                  <a:rPr lang="en-US" altLang="ko-KR" sz="2400" dirty="0"/>
                </a:b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	Thus we have a model of the form</a:t>
                </a:r>
              </a:p>
              <a:p>
                <a:pPr marL="0" indent="0">
                  <a:buNone/>
                </a:pPr>
                <a:r>
                  <a:rPr lang="en-US" altLang="ko-KR" sz="2400" dirty="0"/>
                  <a:t>	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FE44B8E-2F1E-4849-AFDF-D62FADB8D7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  <a:blipFill>
                <a:blip r:embed="rId2"/>
                <a:stretch>
                  <a:fillRect t="-1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330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918E385-E64F-4253-96C3-80A75640A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707" y="2528887"/>
            <a:ext cx="5924550" cy="42386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050AF0A-C382-4B01-86A4-7EA4E806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Natural Spline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94EC60E-EC06-4756-AC6E-44B09BE6E0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 regression spline with boundary constraints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linear at the boundary</a:t>
                </a:r>
                <a:br>
                  <a:rPr lang="en-US" altLang="ko-KR" dirty="0"/>
                </a:br>
                <a:r>
                  <a:rPr lang="en-US" altLang="ko-KR" dirty="0"/>
                  <a:t>that is, linear 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94EC60E-EC06-4756-AC6E-44B09BE6E0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171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E08DB-3A0D-4778-82F1-8BF48133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of Natural Spline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B579B8-09B8-4D04-92E2-C41DE17D19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Let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Model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B579B8-09B8-4D04-92E2-C41DE17D19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204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9C9A3-285D-46FD-9474-C371C103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7.4.4 Choosing the Number and Locations of the Knots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825471-6F37-4C7C-A402-759B838E9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337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4826D-8CB3-41A1-AB11-ED47122C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7.4.5 Comparison to Polynomial Regression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F82DF-1B35-4968-8E46-9446451AD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5AC22B-2912-49A7-86C8-261367627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480" y="1825625"/>
            <a:ext cx="60102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7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08D13-E7FB-4C72-A1A1-9C14C25F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 Polynomial Regression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FD3305F-64F6-4C4B-B0D0-0CA494D84E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Polynomial regression of degree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br>
                  <a:rPr lang="en-US" altLang="ko-KR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nn-NO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FD3305F-64F6-4C4B-B0D0-0CA494D84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081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04CCF-E552-4BB8-8574-EB0496E8F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7.5 Smoothing Splines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04F9AC8-14C6-4219-9A0A-4E266FE09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7.5.1 An Overview of Smoothing Splines </a:t>
                </a:r>
              </a:p>
              <a:p>
                <a:r>
                  <a:rPr lang="en-US" altLang="ko-KR" dirty="0"/>
                  <a:t>7.5.2 Choosing the Smoothing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altLang="ko-KR" b="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04F9AC8-14C6-4219-9A0A-4E266FE09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7392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D5669-9B85-4D81-B831-286A95AE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7.5.1 An Overview of Smoothing Splines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D71C62E-C0DA-4BBD-AE54-66863EFA5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Fitting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Find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that minimizes</a:t>
                </a:r>
                <a:br>
                  <a:rPr lang="en-US" altLang="ko-KR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Smoothing spline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Find g(x) that minimizes “</a:t>
                </a:r>
                <a:r>
                  <a:rPr lang="en-US" altLang="ko-KR" dirty="0" err="1"/>
                  <a:t>Loss+Penalty</a:t>
                </a:r>
                <a:r>
                  <a:rPr lang="en-US" altLang="ko-KR" dirty="0"/>
                  <a:t>”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D71C62E-C0DA-4BBD-AE54-66863EFA5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190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BFC3-8034-48FB-BAE5-FC963F03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Avoiding Knot Selection Problem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8D94241-08F9-4DC4-840A-A4B3ED8186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Using the maximal set of knots with all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Overfitting is controlled by regularization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8D94241-08F9-4DC4-840A-A4B3ED8186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590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EEE34-260A-4C15-8110-006B0350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Smoothing spline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FA6A062-1815-4E54-A5B7-058B7FEE8A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Solution: a natural cubic spline with knots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!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See: </a:t>
                </a:r>
                <a:r>
                  <a:rPr lang="en-US" altLang="ko-KR" i="1" dirty="0"/>
                  <a:t>T. Hastie, R. </a:t>
                </a:r>
                <a:r>
                  <a:rPr lang="en-US" altLang="ko-KR" i="1" dirty="0" err="1"/>
                  <a:t>Tibshirani</a:t>
                </a:r>
                <a:r>
                  <a:rPr lang="en-US" altLang="ko-KR" i="1" dirty="0"/>
                  <a:t> and J Friedman</a:t>
                </a:r>
                <a:r>
                  <a:rPr lang="en-US" altLang="ko-KR" dirty="0"/>
                  <a:t>, The Elements of Statistical Learning Data Mining, Inference, and Prediction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Model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where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FA6A062-1815-4E54-A5B7-058B7FEE8A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063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1AA1276-1AD2-4413-AAD5-142E570031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Let</a:t>
                </a:r>
                <a:br>
                  <a:rPr lang="en-US" altLang="ko-KR" dirty="0"/>
                </a:b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Loss + Penalty</a:t>
                </a:r>
                <a:br>
                  <a:rPr lang="en-US" altLang="ko-KR" dirty="0"/>
                </a:b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RS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=∫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Solution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1AA1276-1AD2-4413-AAD5-142E57003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  <a:blipFill>
                <a:blip r:embed="rId2"/>
                <a:stretch>
                  <a:fillRect l="-1043" t="-1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6698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277FDB27-8DB9-4ABC-8B45-62D6018434A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ko-KR" dirty="0"/>
                  <a:t>7.5.2 Choosing the Smoothing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br>
                  <a:rPr lang="en-US" altLang="ko-KR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277FDB27-8DB9-4ABC-8B45-62D601843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78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21CAA-FF15-430D-9147-944E404BF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Cross validation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1236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3D412-4C00-458C-BA96-6C0D9E05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7.6 Local Regression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4621DFB-DC38-4D7A-9C66-20F6E913C8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Local regression</a:t>
                </a:r>
              </a:p>
              <a:p>
                <a:pPr lvl="1"/>
                <a:r>
                  <a:rPr lang="en-US" altLang="ko-KR" dirty="0"/>
                  <a:t>Computing the fit at each target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b="0" dirty="0"/>
                  <a:t> using nearby training observations</a:t>
                </a:r>
              </a:p>
              <a:p>
                <a:r>
                  <a:rPr lang="en-US" altLang="ko-KR" dirty="0"/>
                  <a:t>Memory-based procedure</a:t>
                </a:r>
              </a:p>
              <a:p>
                <a:pPr lvl="1"/>
                <a:r>
                  <a:rPr lang="en-US" altLang="ko-KR" dirty="0"/>
                  <a:t>we need all the training data each time we wish to compute a prediction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4621DFB-DC38-4D7A-9C66-20F6E913C8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7285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2038A-4E6C-4C56-B733-EB18C971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30BB22-2719-4349-9070-C5252D80D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Goal: find estimate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1. Gather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 points whose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are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2. Assign a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to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in this neighborhood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ko-KR" dirty="0"/>
                  <a:t>the point furthest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has weight zero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ko-KR" dirty="0"/>
                  <a:t>the closest has the highest weight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ko-KR" dirty="0"/>
                  <a:t>All but these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 nearest neighbors get weight zero.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3. Fit a weighted least squares regression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ko-KR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that minimize</a:t>
                </a:r>
                <a:br>
                  <a:rPr lang="en-US" altLang="ko-KR" dirty="0"/>
                </a:br>
                <a:r>
                  <a:rPr lang="en-US" altLang="ko-KR" dirty="0"/>
                  <a:t>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4. The fitted value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is given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30BB22-2719-4349-9070-C5252D80DE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767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C1E21-6169-4832-AF23-2B4CECCB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C2C26-B8AC-43A9-A965-4B4989015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076829-A9B2-4441-9B79-0C8ABBC95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2147887"/>
            <a:ext cx="57054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400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EFC3F-A2BE-4DB0-8446-530F004E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7.7 Generalized Additive Models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248949-6264-4B39-AB95-00D403EC7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Generalized additive models (GAMs)</a:t>
            </a:r>
          </a:p>
          <a:p>
            <a:pPr lvl="1"/>
            <a:r>
              <a:rPr lang="en-US" altLang="ko-KR" dirty="0"/>
              <a:t>a general framework for generalized additive model extending a standard linear model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811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08D13-E7FB-4C72-A1A1-9C14C25F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FD3305F-64F6-4C4B-B0D0-0CA494D84E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n-NO" altLang="ko-KR" dirty="0"/>
                  <a:t>Data</a:t>
                </a:r>
              </a:p>
              <a:p>
                <a:endParaRPr lang="nn-NO" altLang="ko-KR" dirty="0"/>
              </a:p>
              <a:p>
                <a:pPr lvl="1"/>
                <a:endParaRPr lang="nn-NO" altLang="ko-KR" dirty="0"/>
              </a:p>
              <a:p>
                <a:r>
                  <a:rPr lang="nn-NO" altLang="ko-KR" dirty="0"/>
                  <a:t>predictors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nn-NO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nn-NO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nn-NO" altLang="ko-KR" dirty="0"/>
                      <m:t>,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nn-NO" altLang="ko-KR" dirty="0"/>
              </a:p>
              <a:p>
                <a:pPr>
                  <a:lnSpc>
                    <a:spcPct val="100000"/>
                  </a:lnSpc>
                </a:pPr>
                <a:r>
                  <a:rPr lang="nn-NO" altLang="ko-KR" dirty="0"/>
                  <a:t>solution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nn-NO" altLang="ko-KR" dirty="0"/>
                  <a:t> where</a:t>
                </a:r>
                <a:br>
                  <a:rPr lang="nn-NO" altLang="ko-KR" dirty="0"/>
                </a:br>
                <a:r>
                  <a:rPr lang="nn-NO" altLang="ko-KR" dirty="0"/>
                  <a:t>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1.1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1.1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4.9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4.9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nn-NO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.8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nn-NO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FD3305F-64F6-4C4B-B0D0-0CA494D84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124504BB-90E7-43B5-8B3D-CFB351EF65F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62544" y="2354505"/>
              <a:ext cx="8128002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44853144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29756017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49914281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914477526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6607223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9808840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1.1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1.9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3.2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4.1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4.9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8745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0.8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0.9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1.5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4.8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3.5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634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124504BB-90E7-43B5-8B3D-CFB351EF65F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62544" y="2354505"/>
              <a:ext cx="8128002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44853144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29756017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49914281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914477526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6607223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9808840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48" t="-8197" r="-49955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1.1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1.9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3.2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4.1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4.9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8745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48" t="-108197" r="-49955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0.8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0.9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1.5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4.8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3.5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6349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12176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0343B-C86E-46B6-9D72-47432A37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7.7.1 GAMs for Regression Problems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E47E0E5-0EE8-40AB-9C8E-24CEA2EEA0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Model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E47E0E5-0EE8-40AB-9C8E-24CEA2EEA0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2707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697C9-5A20-4297-AA9E-4B445FA6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7.7.2 GAMs for Classification Problems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0C0B637-BB59-4626-91FC-006824B945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Model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0C0B637-BB59-4626-91FC-006824B945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08D13-E7FB-4C72-A1A1-9C14C25F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FD3305F-64F6-4C4B-B0D0-0CA494D84E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nn-NO" altLang="ko-KR" dirty="0"/>
                  <a:t>Probability from data</a:t>
                </a:r>
              </a:p>
              <a:p>
                <a:pPr lvl="1"/>
                <a:endParaRPr lang="nn-NO" altLang="ko-KR" dirty="0"/>
              </a:p>
              <a:p>
                <a:endParaRPr lang="nn-NO" altLang="ko-KR" dirty="0"/>
              </a:p>
              <a:p>
                <a:pPr>
                  <a:lnSpc>
                    <a:spcPct val="100000"/>
                  </a:lnSpc>
                </a:pPr>
                <a:r>
                  <a:rPr lang="nn-NO" altLang="ko-KR" dirty="0"/>
                  <a:t>Equation</a:t>
                </a:r>
                <a:br>
                  <a:rPr lang="nn-NO" altLang="ko-KR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&gt;2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den>
                    </m:f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  where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&gt;2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nn-NO" altLang="ko-KR" dirty="0"/>
              </a:p>
              <a:p>
                <a:pPr>
                  <a:lnSpc>
                    <a:spcPct val="100000"/>
                  </a:lnSpc>
                </a:pPr>
                <a:r>
                  <a:rPr lang="nn-NO" altLang="ko-KR" dirty="0"/>
                  <a:t>One may find the maximum likelihood solution in Chapter 4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FD3305F-64F6-4C4B-B0D0-0CA494D84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124504BB-90E7-43B5-8B3D-CFB351EF65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6295279"/>
                  </p:ext>
                </p:extLst>
              </p:nvPr>
            </p:nvGraphicFramePr>
            <p:xfrm>
              <a:off x="1662544" y="2354505"/>
              <a:ext cx="8128001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727201">
                      <a:extLst>
                        <a:ext uri="{9D8B030D-6E8A-4147-A177-3AD203B41FA5}">
                          <a16:colId xmlns:a16="http://schemas.microsoft.com/office/drawing/2014/main" val="2448531448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2297560175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1499142819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3914477526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266072238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9808840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1.1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1.9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3.2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4.1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4.9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8745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&gt;2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526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124504BB-90E7-43B5-8B3D-CFB351EF65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6295279"/>
                  </p:ext>
                </p:extLst>
              </p:nvPr>
            </p:nvGraphicFramePr>
            <p:xfrm>
              <a:off x="1662544" y="2354505"/>
              <a:ext cx="8128001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727201">
                      <a:extLst>
                        <a:ext uri="{9D8B030D-6E8A-4147-A177-3AD203B41FA5}">
                          <a16:colId xmlns:a16="http://schemas.microsoft.com/office/drawing/2014/main" val="2448531448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2297560175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1499142819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3914477526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266072238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9808840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52" t="-8197" r="-37077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1.1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1.9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3.2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4.1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4.9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8745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52" t="-108197" r="-37077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526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8299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08D13-E7FB-4C72-A1A1-9C14C25F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FD3305F-64F6-4C4B-B0D0-0CA494D84E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Polynomial regression of degree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nn-NO" altLang="ko-KR" dirty="0"/>
              </a:p>
              <a:p>
                <a:endParaRPr lang="nn-NO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FD3305F-64F6-4C4B-B0D0-0CA494D84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F6C9DB96-18E4-4648-9964-2E933253D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305" y="2583815"/>
            <a:ext cx="7637145" cy="412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4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C7061-02A5-4F3C-AF0A-6DCDFCFC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 Step Functions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8D0A0-ECB8-48D3-99E8-FF066F74E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Divide and average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C7F9F5-8509-4820-BCC1-040BE7FC4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771" y="1990869"/>
            <a:ext cx="41814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7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2FDE909-A6B4-4AFE-8201-4038F96A5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Cutpoints</a:t>
                </a:r>
                <a:br>
                  <a:rPr lang="en-US" altLang="ko-KR" dirty="0"/>
                </a:b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ko-KR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intervals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</m:t>
                    </m:r>
                    <m:d>
                      <m:dPr>
                        <m:begChr m:val="[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,∞)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New variables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           ⋮</m:t>
                    </m:r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ko-KR" dirty="0"/>
                  <a:t> is the indicator function i.e.</a:t>
                </a:r>
                <a:br>
                  <a:rPr lang="en-US" altLang="ko-KR" dirty="0"/>
                </a:br>
                <a:r>
                  <a:rPr lang="en-US" altLang="ko-KR" dirty="0"/>
                  <a:t>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true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false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2FDE909-A6B4-4AFE-8201-4038F96A5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  <a:blipFill>
                <a:blip r:embed="rId2"/>
                <a:stretch>
                  <a:fillRect l="-1043" t="-1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609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FC59-3E9C-45A5-8526-A4A3DCBD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Estimation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F5B9E96-AE53-4DC3-9B8E-CA0BB71149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Use least square to fit the model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Note</a:t>
                </a:r>
                <a:br>
                  <a:rPr lang="en-US" altLang="ko-KR" dirty="0"/>
                </a:br>
                <a:r>
                  <a:rPr lang="en-US" altLang="ko-KR" dirty="0"/>
                  <a:t>	only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	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Matrix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/>
                  <a:t> is sparse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F5B9E96-AE53-4DC3-9B8E-CA0BB71149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41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6663</TotalTime>
  <Words>1560</Words>
  <Application>Microsoft Office PowerPoint</Application>
  <PresentationFormat>와이드스크린</PresentationFormat>
  <Paragraphs>164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5" baseType="lpstr">
      <vt:lpstr>맑은 고딕</vt:lpstr>
      <vt:lpstr>Cambria Math</vt:lpstr>
      <vt:lpstr>Arial</vt:lpstr>
      <vt:lpstr>Office 테마</vt:lpstr>
      <vt:lpstr>Statistical Learning </vt:lpstr>
      <vt:lpstr>7 Moving Beyond Linearity</vt:lpstr>
      <vt:lpstr>7.1 Polynomial Regression</vt:lpstr>
      <vt:lpstr>Example</vt:lpstr>
      <vt:lpstr>Example</vt:lpstr>
      <vt:lpstr>Example</vt:lpstr>
      <vt:lpstr>7.2 Step Functions</vt:lpstr>
      <vt:lpstr>PowerPoint 프레젠테이션</vt:lpstr>
      <vt:lpstr>Estimation</vt:lpstr>
      <vt:lpstr>7.3 Basis Functions</vt:lpstr>
      <vt:lpstr>7.4 Regression Splines</vt:lpstr>
      <vt:lpstr>7.4.1 Piecewise Polynomials</vt:lpstr>
      <vt:lpstr>Examples</vt:lpstr>
      <vt:lpstr>PowerPoint 프레젠테이션</vt:lpstr>
      <vt:lpstr>7.4.2 Constraints and Splines</vt:lpstr>
      <vt:lpstr>Degree Of Freedom</vt:lpstr>
      <vt:lpstr>PowerPoint 프레젠테이션</vt:lpstr>
      <vt:lpstr>PowerPoint 프레젠테이션</vt:lpstr>
      <vt:lpstr>Cubic Spline</vt:lpstr>
      <vt:lpstr>Linear Spline</vt:lpstr>
      <vt:lpstr>Spline</vt:lpstr>
      <vt:lpstr>7.4.3 The Spline Basis Representation</vt:lpstr>
      <vt:lpstr>Answer</vt:lpstr>
      <vt:lpstr>Proof in the case of degree 3</vt:lpstr>
      <vt:lpstr>PowerPoint 프레젠테이션</vt:lpstr>
      <vt:lpstr>Natural Spline</vt:lpstr>
      <vt:lpstr>Model of Natural Spline</vt:lpstr>
      <vt:lpstr>7.4.4 Choosing the Number and Locations of the Knots</vt:lpstr>
      <vt:lpstr>7.4.5 Comparison to Polynomial Regression</vt:lpstr>
      <vt:lpstr>7.5 Smoothing Splines</vt:lpstr>
      <vt:lpstr>7.5.1 An Overview of Smoothing Splines</vt:lpstr>
      <vt:lpstr>Avoiding Knot Selection Problem</vt:lpstr>
      <vt:lpstr>Smoothing spline</vt:lpstr>
      <vt:lpstr>PowerPoint 프레젠테이션</vt:lpstr>
      <vt:lpstr>7.5.2 Choosing the Smoothing Parameter λ </vt:lpstr>
      <vt:lpstr>7.6 Local Regression</vt:lpstr>
      <vt:lpstr>Algorithm</vt:lpstr>
      <vt:lpstr>PowerPoint 프레젠테이션</vt:lpstr>
      <vt:lpstr>7.7 Generalized Additive Models</vt:lpstr>
      <vt:lpstr>7.7.1 GAMs for Regression Problems</vt:lpstr>
      <vt:lpstr>7.7.2 GAMs for Classification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</dc:title>
  <dc:creator>kpark</dc:creator>
  <cp:lastModifiedBy>kpark</cp:lastModifiedBy>
  <cp:revision>340</cp:revision>
  <dcterms:created xsi:type="dcterms:W3CDTF">2020-04-01T07:48:41Z</dcterms:created>
  <dcterms:modified xsi:type="dcterms:W3CDTF">2020-06-26T07:26:03Z</dcterms:modified>
</cp:coreProperties>
</file>