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73" r:id="rId14"/>
    <p:sldId id="262" r:id="rId15"/>
    <p:sldId id="263" r:id="rId16"/>
    <p:sldId id="259" r:id="rId17"/>
    <p:sldId id="277" r:id="rId18"/>
    <p:sldId id="274" r:id="rId19"/>
    <p:sldId id="281" r:id="rId20"/>
    <p:sldId id="279" r:id="rId21"/>
    <p:sldId id="278" r:id="rId22"/>
    <p:sldId id="280" r:id="rId23"/>
    <p:sldId id="282" r:id="rId24"/>
    <p:sldId id="275" r:id="rId25"/>
    <p:sldId id="284" r:id="rId26"/>
    <p:sldId id="276" r:id="rId27"/>
    <p:sldId id="285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7AEA-53FD-49E5-8A61-833FB6BC5C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8D25-4F48-4412-9F08-50D97F7AD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585FF-132A-4012-A322-FBB8C27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Pruning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960D58-E1DF-4A39-BB31-D96781296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Large(complex) tree</a:t>
                </a:r>
              </a:p>
              <a:p>
                <a:pPr lvl="1"/>
                <a:r>
                  <a:rPr lang="en-US" altLang="ko-KR" dirty="0"/>
                  <a:t>Overfitting</a:t>
                </a:r>
              </a:p>
              <a:p>
                <a:pPr lvl="1"/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regions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observations</a:t>
                </a:r>
              </a:p>
              <a:p>
                <a:r>
                  <a:rPr lang="en-US" altLang="ko-KR" dirty="0"/>
                  <a:t>Finding small tree with low variance and low bias</a:t>
                </a:r>
              </a:p>
              <a:p>
                <a:r>
                  <a:rPr lang="en-US" altLang="ko-KR" dirty="0"/>
                  <a:t>Strategy</a:t>
                </a:r>
              </a:p>
              <a:p>
                <a:pPr lvl="1"/>
                <a:r>
                  <a:rPr lang="en-US" altLang="ko-KR" dirty="0"/>
                  <a:t>Start with very large tree</a:t>
                </a:r>
              </a:p>
              <a:p>
                <a:pPr lvl="1"/>
                <a:r>
                  <a:rPr lang="en-US" altLang="ko-KR" dirty="0"/>
                  <a:t>Prune to obtain a subtree</a:t>
                </a:r>
              </a:p>
              <a:p>
                <a:r>
                  <a:rPr lang="en-US" altLang="ko-KR" dirty="0"/>
                  <a:t>Algorithm</a:t>
                </a:r>
              </a:p>
              <a:p>
                <a:pPr lvl="1"/>
                <a:r>
                  <a:rPr lang="en-US" altLang="ko-KR" dirty="0"/>
                  <a:t>Cost complexity pruning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960D58-E1DF-4A39-BB31-D96781296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2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2B91-11B6-4CCE-91D3-DD2C94D3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8.1.2 Classification Trees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4891D-D865-4650-8A9A-8B03DAA7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tree</a:t>
            </a:r>
          </a:p>
          <a:p>
            <a:pPr lvl="1"/>
            <a:r>
              <a:rPr lang="en-US" altLang="ko-KR" dirty="0"/>
              <a:t>responses are qualitative</a:t>
            </a:r>
          </a:p>
          <a:p>
            <a:r>
              <a:rPr lang="en-US" altLang="ko-KR" dirty="0"/>
              <a:t>Decision</a:t>
            </a:r>
          </a:p>
          <a:p>
            <a:pPr lvl="1"/>
            <a:r>
              <a:rPr lang="en-US" altLang="ko-KR" dirty="0"/>
              <a:t>the most commonly occurring class in each region</a:t>
            </a:r>
          </a:p>
        </p:txBody>
      </p:sp>
    </p:spTree>
    <p:extLst>
      <p:ext uri="{BB962C8B-B14F-4D97-AF65-F5344CB8AC3E}">
        <p14:creationId xmlns:p14="http://schemas.microsoft.com/office/powerpoint/2010/main" val="34322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27EA8-5DE8-4B19-B944-10522077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4">
                <a:extLst>
                  <a:ext uri="{FF2B5EF4-FFF2-40B4-BE49-F238E27FC236}">
                    <a16:creationId xmlns:a16="http://schemas.microsoft.com/office/drawing/2014/main" id="{B94235A7-FE47-40A3-B4C5-2508C99C2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0249310"/>
                  </p:ext>
                </p:extLst>
              </p:nvPr>
            </p:nvGraphicFramePr>
            <p:xfrm>
              <a:off x="1965037" y="1779870"/>
              <a:ext cx="8407399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4309">
                      <a:extLst>
                        <a:ext uri="{9D8B030D-6E8A-4147-A177-3AD203B41FA5}">
                          <a16:colId xmlns:a16="http://schemas.microsoft.com/office/drawing/2014/main" val="130336522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909532665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37944459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071658284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450584610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58623305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469775036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748917232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59319816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1894029378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645897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52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0.8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 dirty="0">
                              <a:latin typeface="+mj-lt"/>
                            </a:rPr>
                            <a:t>0.9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02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341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4">
                <a:extLst>
                  <a:ext uri="{FF2B5EF4-FFF2-40B4-BE49-F238E27FC236}">
                    <a16:creationId xmlns:a16="http://schemas.microsoft.com/office/drawing/2014/main" id="{B94235A7-FE47-40A3-B4C5-2508C99C2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0249310"/>
                  </p:ext>
                </p:extLst>
              </p:nvPr>
            </p:nvGraphicFramePr>
            <p:xfrm>
              <a:off x="1965037" y="1779870"/>
              <a:ext cx="8407399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4309">
                      <a:extLst>
                        <a:ext uri="{9D8B030D-6E8A-4147-A177-3AD203B41FA5}">
                          <a16:colId xmlns:a16="http://schemas.microsoft.com/office/drawing/2014/main" val="130336522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909532665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37944459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071658284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450584610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58623305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469775036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748917232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59319816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1894029378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645897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00" t="-8197" r="-10056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897619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52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00" t="-106452" r="-10056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452" r="-89761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1.0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>
                              <a:latin typeface="+mj-lt"/>
                            </a:rPr>
                            <a:t>0.8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 dirty="0">
                              <a:latin typeface="+mj-lt"/>
                            </a:rPr>
                            <a:t>0.9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02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00" t="-209836" r="-10056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9836" r="-89761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600" t="-209836" r="-8048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206" t="-209836" r="-69841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2400" t="-209836" r="-604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98413" t="-209836" r="-49920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3200" t="-209836" r="-4032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7619" t="-209836" r="-30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04000" t="-209836" r="-2024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96825" t="-209836" r="-10079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800" t="-209836" r="-1600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3410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C8F9CA5-D182-492E-93CA-A2BAC2B5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895094"/>
            <a:ext cx="5283874" cy="3962906"/>
          </a:xfrm>
        </p:spPr>
      </p:pic>
    </p:spTree>
    <p:extLst>
      <p:ext uri="{BB962C8B-B14F-4D97-AF65-F5344CB8AC3E}">
        <p14:creationId xmlns:p14="http://schemas.microsoft.com/office/powerpoint/2010/main" val="16996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C5C2-610E-4031-8F8A-49E9034F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B87C07-13A1-42D1-A32C-B46926AB8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classification error rate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ko-KR" dirty="0"/>
                  <a:t>: the proportion of the class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in the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not sufficiently sensitive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Gini index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measure of node purity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Cross-entropy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B87C07-13A1-42D1-A32C-B46926AB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72BD7DB-84CA-407B-A984-9D7C6C51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68" y="3241958"/>
            <a:ext cx="4798781" cy="35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A743-E0A4-47E0-A87B-5CBD28A0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8.1.3 Trees Versus Linear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8503-47BF-44AA-8C80-DD5D66BA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 Example</a:t>
            </a:r>
          </a:p>
          <a:p>
            <a:pPr lvl="1"/>
            <a:r>
              <a:rPr lang="en-US" altLang="ko-KR" dirty="0"/>
              <a:t>two classes green and yellow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EF961-24A3-43A5-8E66-A1B78F73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67" y="1454940"/>
            <a:ext cx="5514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2B5EB-A886-4D4C-8BB8-6C787AF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8.1.4 Advantages and Disadvantages of Trees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25995-D43E-44B9-A9CC-E006094E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Trees are</a:t>
            </a:r>
          </a:p>
          <a:p>
            <a:pPr lvl="1"/>
            <a:r>
              <a:rPr lang="en-US" altLang="ko-KR" dirty="0"/>
              <a:t>easy to explain</a:t>
            </a:r>
          </a:p>
          <a:p>
            <a:pPr lvl="1"/>
            <a:r>
              <a:rPr lang="en-US" altLang="ko-KR" dirty="0"/>
              <a:t>similar to human decision-making</a:t>
            </a:r>
          </a:p>
          <a:p>
            <a:pPr lvl="2"/>
            <a:r>
              <a:rPr lang="en-US" altLang="ko-KR" dirty="0"/>
              <a:t>some people believe it!!!</a:t>
            </a:r>
          </a:p>
          <a:p>
            <a:pPr lvl="1"/>
            <a:r>
              <a:rPr lang="en-US" altLang="ko-KR" dirty="0"/>
              <a:t>not accurate relative to other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61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542-905E-4FC3-9724-36FE9AE4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Bagging, Random Forests, 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F2D1A-BF4A-4D3F-AA3A-F90F64BB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8.2.1 Bagging </a:t>
            </a:r>
          </a:p>
          <a:p>
            <a:r>
              <a:rPr lang="en-US" altLang="ko-KR" dirty="0"/>
              <a:t>8.2.2 Random Forests </a:t>
            </a:r>
          </a:p>
          <a:p>
            <a:r>
              <a:rPr lang="en-US" altLang="ko-KR" dirty="0"/>
              <a:t>8.2.3 Boosting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5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03A55-3ACC-4778-B2D6-3F1BB936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8.2.1 Bagging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12164-0116-4333-BF7C-E30C99FA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Bootstrap aggregating = bagging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Motivation</a:t>
            </a:r>
          </a:p>
          <a:p>
            <a:pPr lvl="2">
              <a:lnSpc>
                <a:spcPct val="100000"/>
              </a:lnSpc>
            </a:pPr>
            <a:r>
              <a:rPr lang="en-US" altLang="ko-KR" sz="2400" dirty="0"/>
              <a:t>Decision tree suffer from high variance</a:t>
            </a:r>
          </a:p>
          <a:p>
            <a:pPr lvl="2">
              <a:lnSpc>
                <a:spcPct val="100000"/>
              </a:lnSpc>
            </a:pPr>
            <a:r>
              <a:rPr lang="en-US" altLang="ko-KR" sz="2400" dirty="0"/>
              <a:t>Averaging a set of observations reduces variance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Approach</a:t>
            </a:r>
          </a:p>
          <a:p>
            <a:pPr lvl="2">
              <a:lnSpc>
                <a:spcPct val="100000"/>
              </a:lnSpc>
            </a:pPr>
            <a:r>
              <a:rPr lang="en-US" altLang="ko-KR" sz="2400" dirty="0"/>
              <a:t>Averaging estimates of bootstrapped training data sets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Note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Bootstrap uses repeated samples with </a:t>
            </a:r>
            <a:r>
              <a:rPr lang="en-US" altLang="ko-KR" dirty="0">
                <a:solidFill>
                  <a:srgbClr val="00B0F0"/>
                </a:solidFill>
              </a:rPr>
              <a:t>replacement</a:t>
            </a:r>
          </a:p>
        </p:txBody>
      </p:sp>
    </p:spTree>
    <p:extLst>
      <p:ext uri="{BB962C8B-B14F-4D97-AF65-F5344CB8AC3E}">
        <p14:creationId xmlns:p14="http://schemas.microsoft.com/office/powerpoint/2010/main" val="19408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03A55-3ACC-4778-B2D6-3F1BB936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in Regression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812164-0116-4333-BF7C-E30C99FA1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find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bootstrapped training data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averaging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bag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 is the number of bootstrapped training data sets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812164-0116-4333-BF7C-E30C99FA1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00DB0-E7AA-4C99-92B5-5F1E8EF5A1E7}"/>
                  </a:ext>
                </a:extLst>
              </p:cNvPr>
              <p:cNvSpPr txBox="1"/>
              <p:nvPr/>
            </p:nvSpPr>
            <p:spPr>
              <a:xfrm>
                <a:off x="1332346" y="2913817"/>
                <a:ext cx="1773381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.0,1.2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1.9,2.0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1.4,1.8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observations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00DB0-E7AA-4C99-92B5-5F1E8EF5A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46" y="2913817"/>
                <a:ext cx="1773381" cy="1685205"/>
              </a:xfrm>
              <a:prstGeom prst="rect">
                <a:avLst/>
              </a:prstGeom>
              <a:blipFill>
                <a:blip r:embed="rId10"/>
                <a:stretch>
                  <a:fillRect l="-3103" b="-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C31020-A4B8-4FD7-B499-B2EBC2729486}"/>
                  </a:ext>
                </a:extLst>
              </p:cNvPr>
              <p:cNvSpPr txBox="1"/>
              <p:nvPr/>
            </p:nvSpPr>
            <p:spPr>
              <a:xfrm>
                <a:off x="4419600" y="1510144"/>
                <a:ext cx="3034146" cy="85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.0,1.2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1.4,1.8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C31020-A4B8-4FD7-B499-B2EBC272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10144"/>
                <a:ext cx="3034146" cy="8542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3C68F-1F41-4EF0-91F0-B9256D5DE69C}"/>
                  </a:ext>
                </a:extLst>
              </p:cNvPr>
              <p:cNvSpPr txBox="1"/>
              <p:nvPr/>
            </p:nvSpPr>
            <p:spPr>
              <a:xfrm>
                <a:off x="4419600" y="2752435"/>
                <a:ext cx="3034146" cy="85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3C68F-1F41-4EF0-91F0-B9256D5D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2435"/>
                <a:ext cx="3034146" cy="8542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EB06F7-D830-4560-B363-21E944F08CF1}"/>
                  </a:ext>
                </a:extLst>
              </p:cNvPr>
              <p:cNvSpPr txBox="1"/>
              <p:nvPr/>
            </p:nvSpPr>
            <p:spPr>
              <a:xfrm>
                <a:off x="4419600" y="5140035"/>
                <a:ext cx="3034146" cy="85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,1.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2"/>
                          </m:r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EB06F7-D830-4560-B363-21E944F0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40035"/>
                <a:ext cx="3034146" cy="854208"/>
              </a:xfrm>
              <a:prstGeom prst="rect">
                <a:avLst/>
              </a:prstGeom>
              <a:blipFill>
                <a:blip r:embed="rId1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7A3E4-F77B-4357-86D3-67853A0EB32C}"/>
                  </a:ext>
                </a:extLst>
              </p:cNvPr>
              <p:cNvSpPr txBox="1"/>
              <p:nvPr/>
            </p:nvSpPr>
            <p:spPr>
              <a:xfrm>
                <a:off x="4419600" y="3791526"/>
                <a:ext cx="3034146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7A3E4-F77B-4357-86D3-67853A0E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91526"/>
                <a:ext cx="3034146" cy="693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4DA69-6C32-46B6-9F20-817EFFD3563A}"/>
                  </a:ext>
                </a:extLst>
              </p:cNvPr>
              <p:cNvSpPr txBox="1"/>
              <p:nvPr/>
            </p:nvSpPr>
            <p:spPr>
              <a:xfrm>
                <a:off x="9531928" y="3630906"/>
                <a:ext cx="886690" cy="484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bag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4DA69-6C32-46B6-9F20-817EFFD3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28" y="3630906"/>
                <a:ext cx="886690" cy="484300"/>
              </a:xfrm>
              <a:prstGeom prst="rect">
                <a:avLst/>
              </a:prstGeom>
              <a:blipFill>
                <a:blip r:embed="rId15"/>
                <a:stretch>
                  <a:fillRect l="-2069" t="-6329" r="-6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B6DB86-6C84-45FA-AE6F-EBEB63C83BD7}"/>
              </a:ext>
            </a:extLst>
          </p:cNvPr>
          <p:cNvCxnSpPr>
            <a:endCxn id="5" idx="1"/>
          </p:cNvCxnSpPr>
          <p:nvPr/>
        </p:nvCxnSpPr>
        <p:spPr>
          <a:xfrm flipV="1">
            <a:off x="2946400" y="1937248"/>
            <a:ext cx="1473200" cy="169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EE8BDC-5B30-4831-BEFD-EBFAAD984128}"/>
              </a:ext>
            </a:extLst>
          </p:cNvPr>
          <p:cNvCxnSpPr>
            <a:endCxn id="6" idx="1"/>
          </p:cNvCxnSpPr>
          <p:nvPr/>
        </p:nvCxnSpPr>
        <p:spPr>
          <a:xfrm flipV="1">
            <a:off x="2955636" y="3179539"/>
            <a:ext cx="1463964" cy="45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954857-687B-4409-A99F-C5065074800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46400" y="3630906"/>
            <a:ext cx="1473200" cy="193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1410CE6-C0B0-486A-A0DF-4D3594219D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53746" y="1937248"/>
            <a:ext cx="2078182" cy="1935808"/>
          </a:xfrm>
          <a:prstGeom prst="bentConnector3">
            <a:avLst>
              <a:gd name="adj1" fmla="val 23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9473462-A397-4DE9-BCAB-1F675AE07D7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453746" y="3873056"/>
            <a:ext cx="2078182" cy="1694083"/>
          </a:xfrm>
          <a:prstGeom prst="bentConnector3">
            <a:avLst>
              <a:gd name="adj1" fmla="val 24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3D83A-123B-417D-B776-65C9B6DF796F}"/>
              </a:ext>
            </a:extLst>
          </p:cNvPr>
          <p:cNvSpPr txBox="1"/>
          <p:nvPr/>
        </p:nvSpPr>
        <p:spPr>
          <a:xfrm>
            <a:off x="8265654" y="3502987"/>
            <a:ext cx="100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average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DCA81D7-67FF-4E09-A16E-14518817D16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453746" y="3179539"/>
            <a:ext cx="2078182" cy="693517"/>
          </a:xfrm>
          <a:prstGeom prst="bentConnector3">
            <a:avLst>
              <a:gd name="adj1" fmla="val 23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7C9274-8E4D-43A4-B20F-9332B77DFAF6}"/>
              </a:ext>
            </a:extLst>
          </p:cNvPr>
          <p:cNvSpPr txBox="1"/>
          <p:nvPr/>
        </p:nvSpPr>
        <p:spPr>
          <a:xfrm>
            <a:off x="4025572" y="783503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bootstrapped</a:t>
            </a:r>
          </a:p>
          <a:p>
            <a:r>
              <a:rPr lang="en-US" altLang="ko-KR" dirty="0"/>
              <a:t>training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4E68-6200-4C05-B56A-585DDD3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br>
              <a:rPr lang="en-US" altLang="ko-KR" dirty="0"/>
            </a:br>
            <a:r>
              <a:rPr lang="en-US" altLang="ko-KR" dirty="0"/>
              <a:t>Tree-Based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CB865-3557-4023-8591-F2B981E6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 The Basics of Decision Trees</a:t>
            </a:r>
          </a:p>
          <a:p>
            <a:r>
              <a:rPr lang="en-US" altLang="ko-KR" dirty="0"/>
              <a:t>8.2 Bagging, Random Forests, Boosting</a:t>
            </a:r>
          </a:p>
          <a:p>
            <a:r>
              <a:rPr lang="en-US" altLang="ko-KR" dirty="0"/>
              <a:t>8.3 Lab: Decision Tree</a:t>
            </a:r>
          </a:p>
          <a:p>
            <a:r>
              <a:rPr lang="en-US" altLang="ko-KR" dirty="0"/>
              <a:t>8.4 Exercises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54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1181-5AB4-4EE5-AD82-8C6E784D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with Decision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4BD9-D7E6-4CF1-93A5-3BF3B6F4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Complex tree</a:t>
            </a:r>
          </a:p>
          <a:p>
            <a:pPr lvl="1"/>
            <a:r>
              <a:rPr lang="en-US" altLang="ko-KR" dirty="0"/>
              <a:t>High variance</a:t>
            </a:r>
          </a:p>
          <a:p>
            <a:r>
              <a:rPr lang="en-US" altLang="ko-KR" dirty="0"/>
              <a:t>Bagging</a:t>
            </a:r>
          </a:p>
          <a:p>
            <a:pPr lvl="1"/>
            <a:r>
              <a:rPr lang="en-US" altLang="ko-KR" dirty="0"/>
              <a:t>Averaging without pruning</a:t>
            </a:r>
          </a:p>
          <a:p>
            <a:pPr lvl="1"/>
            <a:r>
              <a:rPr lang="en-US" altLang="ko-KR" dirty="0"/>
              <a:t>Reduces variance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24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7D04-A3F8-49DF-BF01-4BB4515B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in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D4134-7EBA-45B1-93A7-AB91BBB1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Majority vote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76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DF48F-D1A4-4729-9796-234853CD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Out-of-bag Error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627A2F-F7FC-4215-B2BC-9D3C9425E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/>
                  <a:t> be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bootstrapped training data set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said to be out-of-bag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not used in training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Test output</a:t>
                </a:r>
              </a:p>
              <a:p>
                <a:pPr lvl="1"/>
                <a:r>
                  <a:rPr lang="en-US" altLang="ko-KR" dirty="0"/>
                  <a:t>regression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 dirty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average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classification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ote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627A2F-F7FC-4215-B2BC-9D3C9425E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4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2FEFB-D95F-456A-8B73-72FB0175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Importance Measures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4EB63-7FA7-45D9-9B4B-286CA33F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average of Gini indices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28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75F9-4C36-4640-8B6C-D8761360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8.2.2 Random Forests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02A594-B243-41BC-A916-189CA545A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Bagging</a:t>
                </a:r>
              </a:p>
              <a:p>
                <a:pPr lvl="1"/>
                <a:r>
                  <a:rPr lang="en-US" altLang="ko-KR" dirty="0"/>
                  <a:t>Strong predictors splits tree</a:t>
                </a:r>
              </a:p>
              <a:p>
                <a:pPr lvl="1"/>
                <a:r>
                  <a:rPr lang="en-US" altLang="ko-KR" dirty="0"/>
                  <a:t>All of the bagged trees will look quite similar to each other</a:t>
                </a:r>
              </a:p>
              <a:p>
                <a:pPr lvl="1"/>
                <a:r>
                  <a:rPr lang="en-US" altLang="ko-KR" dirty="0"/>
                  <a:t>Variance will not be decreased via average</a:t>
                </a:r>
              </a:p>
              <a:p>
                <a:r>
                  <a:rPr lang="en-US" altLang="ko-KR" dirty="0"/>
                  <a:t>Random Forest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 sort of bagging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For each time a split in a tree, a random sample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predictors are chosen from the full set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predictors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02A594-B243-41BC-A916-189CA545A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19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269E-5BFB-4328-A0E7-06462D2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13A5AB-C460-48A2-ABB7-315CB1BE1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Choose a random sample from observations</a:t>
                </a:r>
              </a:p>
              <a:p>
                <a:pPr lvl="1"/>
                <a:r>
                  <a:rPr lang="en-US" altLang="ko-KR" dirty="0"/>
                  <a:t>Build tree</a:t>
                </a:r>
              </a:p>
              <a:p>
                <a:pPr lvl="2"/>
                <a:r>
                  <a:rPr lang="en-US" altLang="ko-KR" dirty="0"/>
                  <a:t>Choose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predictors</a:t>
                </a:r>
              </a:p>
              <a:p>
                <a:pPr lvl="2"/>
                <a:r>
                  <a:rPr lang="en-US" altLang="ko-KR" dirty="0"/>
                  <a:t>Split a branch</a:t>
                </a:r>
              </a:p>
              <a:p>
                <a:pPr lvl="2"/>
                <a:r>
                  <a:rPr lang="en-US" altLang="ko-KR" dirty="0"/>
                  <a:t>Choose another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predictors</a:t>
                </a:r>
              </a:p>
              <a:p>
                <a:pPr lvl="2"/>
                <a:r>
                  <a:rPr lang="en-US" altLang="ko-KR" dirty="0"/>
                  <a:t>Split a branch</a:t>
                </a:r>
              </a:p>
              <a:p>
                <a:pPr lvl="2"/>
                <a:r>
                  <a:rPr lang="en-US" altLang="ko-KR" dirty="0"/>
                  <a:t>and so on</a:t>
                </a:r>
              </a:p>
              <a:p>
                <a:pPr lvl="1"/>
                <a:r>
                  <a:rPr lang="en-US" altLang="ko-KR" dirty="0"/>
                  <a:t>Find the prediction function</a:t>
                </a:r>
              </a:p>
              <a:p>
                <a:r>
                  <a:rPr lang="en-US" altLang="ko-KR" dirty="0"/>
                  <a:t>Repeat the process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 times</a:t>
                </a:r>
              </a:p>
              <a:p>
                <a:r>
                  <a:rPr lang="en-US" altLang="ko-KR" dirty="0"/>
                  <a:t>Average prediction functions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13A5AB-C460-48A2-ABB7-315CB1BE1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6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7A2F-5893-4B9E-B741-94F8C68F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8.2.3 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C6D54-8BD6-471D-8387-D809F136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</a:p>
          <a:p>
            <a:pPr lvl="1"/>
            <a:r>
              <a:rPr lang="en-US" altLang="ko-KR" dirty="0"/>
              <a:t>A sort of decision tree</a:t>
            </a:r>
          </a:p>
          <a:p>
            <a:pPr lvl="1"/>
            <a:r>
              <a:rPr lang="en-US" altLang="ko-KR" dirty="0"/>
              <a:t>the trees are grown sequentially</a:t>
            </a:r>
          </a:p>
          <a:p>
            <a:pPr lvl="2"/>
            <a:r>
              <a:rPr lang="en-US" altLang="ko-KR" dirty="0"/>
              <a:t>each tree is grown using information from previously grown trees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8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AEFD-8D4A-424C-B850-4E54FE37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7D24-E4D3-41DD-B17D-A62C155B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265AA-FFD0-4411-AF1E-C1F2C330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04787"/>
            <a:ext cx="8201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D7FE0-D7C0-43E4-8062-043D7CCD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The Basics of Decision Trees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9DDF4-72F3-4191-8B44-B308D981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8.1.1 Regression Trees </a:t>
            </a:r>
          </a:p>
          <a:p>
            <a:r>
              <a:rPr lang="en-US" altLang="ko-KR" dirty="0"/>
              <a:t>8.1.2 Classification Trees</a:t>
            </a:r>
          </a:p>
          <a:p>
            <a:r>
              <a:rPr lang="en-US" altLang="ko-KR" dirty="0"/>
              <a:t>8.1.3 Trees Versus Linear Models</a:t>
            </a:r>
          </a:p>
          <a:p>
            <a:r>
              <a:rPr lang="en-US" altLang="ko-KR" dirty="0"/>
              <a:t>8.1.4 Advantages and Disadvantages of Trees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3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27EA8-5DE8-4B19-B944-10522077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8.1.1 Regression Trees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DF8C220-663A-4C44-9383-3801AA98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17" y="2981572"/>
            <a:ext cx="4681738" cy="3511303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4">
                <a:extLst>
                  <a:ext uri="{FF2B5EF4-FFF2-40B4-BE49-F238E27FC236}">
                    <a16:creationId xmlns:a16="http://schemas.microsoft.com/office/drawing/2014/main" id="{B94235A7-FE47-40A3-B4C5-2508C99C2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5369307"/>
                  </p:ext>
                </p:extLst>
              </p:nvPr>
            </p:nvGraphicFramePr>
            <p:xfrm>
              <a:off x="1965037" y="1779870"/>
              <a:ext cx="8407399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4309">
                      <a:extLst>
                        <a:ext uri="{9D8B030D-6E8A-4147-A177-3AD203B41FA5}">
                          <a16:colId xmlns:a16="http://schemas.microsoft.com/office/drawing/2014/main" val="130336522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909532665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37944459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071658284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450584610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58623305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469775036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748917232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59319816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1894029378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645897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52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02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2.7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341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4">
                <a:extLst>
                  <a:ext uri="{FF2B5EF4-FFF2-40B4-BE49-F238E27FC236}">
                    <a16:creationId xmlns:a16="http://schemas.microsoft.com/office/drawing/2014/main" id="{B94235A7-FE47-40A3-B4C5-2508C99C2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5369307"/>
                  </p:ext>
                </p:extLst>
              </p:nvPr>
            </p:nvGraphicFramePr>
            <p:xfrm>
              <a:off x="1965037" y="1779870"/>
              <a:ext cx="8407399" cy="1112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4309">
                      <a:extLst>
                        <a:ext uri="{9D8B030D-6E8A-4147-A177-3AD203B41FA5}">
                          <a16:colId xmlns:a16="http://schemas.microsoft.com/office/drawing/2014/main" val="130336522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909532665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37944459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071658284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450584610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3586233057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469775036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748917232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593198163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1894029378"/>
                        </a:ext>
                      </a:extLst>
                    </a:gridCol>
                    <a:gridCol w="764309">
                      <a:extLst>
                        <a:ext uri="{9D8B030D-6E8A-4147-A177-3AD203B41FA5}">
                          <a16:colId xmlns:a16="http://schemas.microsoft.com/office/drawing/2014/main" val="2645897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0" t="-1639" r="-10056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897619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600" t="-1639" r="-8048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206" t="-1639" r="-698413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2400" t="-1639" r="-604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413" t="-1639" r="-499206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03200" t="-1639" r="-4032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97619" t="-1639" r="-300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4000" t="-1639" r="-2024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96825" t="-1639" r="-100794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800" t="-1639" r="-1600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524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0" t="-100000" r="-10056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89761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600" t="-100000" r="-8048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206" t="-100000" r="-69841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2400" t="-100000" r="-604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413" t="-100000" r="-49920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03200" t="-100000" r="-4032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97619" t="-1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4000" t="-100000" r="-2024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96825" t="-100000" r="-10079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800" t="-100000" r="-1600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02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0" t="-203279" r="-10056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279" r="-89761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600" t="-203279" r="-8048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206" t="-203279" r="-69841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2400" t="-203279" r="-604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413" t="-203279" r="-49920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03200" t="-203279" r="-4032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97619" t="-203279" r="-30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4000" t="-203279" r="-2024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96825" t="-203279" r="-10079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800" t="-203279" r="-1600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341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93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79C7-A268-44D7-9B5D-C8B5671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E6017B-E6BA-416D-B12B-BB79CB7EB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Means: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2.267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E6017B-E6BA-416D-B12B-BB79CB7EB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80EFA25-CECF-4B78-A892-518D8FC6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1F49E-E82B-46C9-B50C-88C7C552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F158D-A07A-4EBB-A5F4-06F378F7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B3D77-46C9-4A87-984D-A9CF6534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1852612"/>
            <a:ext cx="3667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2B2B-2654-4AA6-99FC-4DB1D632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DCCB3-9C15-4CDA-BC51-B1417EE18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Divide the predictor space into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Prediction:</a:t>
                </a:r>
                <a:br>
                  <a:rPr lang="en-US" altLang="ko-KR" dirty="0"/>
                </a:br>
                <a:r>
                  <a:rPr lang="en-US" altLang="ko-KR" dirty="0"/>
                  <a:t>	The mean in the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Goal:</a:t>
                </a:r>
                <a:br>
                  <a:rPr lang="en-US" altLang="ko-KR" dirty="0"/>
                </a:br>
                <a:r>
                  <a:rPr lang="en-US" altLang="ko-KR" dirty="0"/>
                  <a:t>	Minimize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DCCB3-9C15-4CDA-BC51-B1417EE18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8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0418-F791-4F2B-8F05-C3DC10D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Regions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F355C4-4854-471A-A2FC-15FBF323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Let</a:t>
                </a:r>
                <a:br>
                  <a:rPr lang="en-US" altLang="ko-KR" sz="2400" dirty="0"/>
                </a:br>
                <a:r>
                  <a:rPr lang="en-US" altLang="ko-KR" sz="240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200" dirty="0"/>
              </a:p>
              <a:p>
                <a:r>
                  <a:rPr lang="en-US" altLang="ko-KR" sz="2400" dirty="0"/>
                  <a:t>Seek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that minimize the value</a:t>
                </a:r>
                <a:br>
                  <a:rPr lang="en-US" altLang="ko-KR" sz="2400" dirty="0"/>
                </a:b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Repeat this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F355C4-4854-471A-A2FC-15FBF323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854C2D7-147C-43C1-ADD2-9F2FE999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" y="4377769"/>
            <a:ext cx="2926086" cy="21945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8575E8-BBC0-488D-AD97-2E5AD56D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73" y="1555752"/>
            <a:ext cx="2926086" cy="2194565"/>
          </a:xfrm>
          <a:prstGeom prst="rect">
            <a:avLst/>
          </a:prstGeom>
        </p:spPr>
      </p:pic>
      <p:sp>
        <p:nvSpPr>
          <p:cNvPr id="14" name="화살표: 톱니 모양의 오른쪽 13">
            <a:extLst>
              <a:ext uri="{FF2B5EF4-FFF2-40B4-BE49-F238E27FC236}">
                <a16:creationId xmlns:a16="http://schemas.microsoft.com/office/drawing/2014/main" id="{61C0746B-8DDC-4BDC-9265-9405C5AD6A39}"/>
              </a:ext>
            </a:extLst>
          </p:cNvPr>
          <p:cNvSpPr/>
          <p:nvPr/>
        </p:nvSpPr>
        <p:spPr>
          <a:xfrm>
            <a:off x="2756913" y="5370229"/>
            <a:ext cx="570587" cy="2710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톱니 모양의 오른쪽 15">
            <a:extLst>
              <a:ext uri="{FF2B5EF4-FFF2-40B4-BE49-F238E27FC236}">
                <a16:creationId xmlns:a16="http://schemas.microsoft.com/office/drawing/2014/main" id="{2AC13FBD-6FA1-44DE-B62D-F769A06EC236}"/>
              </a:ext>
            </a:extLst>
          </p:cNvPr>
          <p:cNvSpPr/>
          <p:nvPr/>
        </p:nvSpPr>
        <p:spPr>
          <a:xfrm rot="-5400000">
            <a:off x="10522702" y="3949312"/>
            <a:ext cx="570587" cy="2863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F27E4A-1AED-4653-93BB-C7DBB8C7C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01" y="4377770"/>
            <a:ext cx="2926086" cy="21945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A856D0-5CE4-48D4-85C1-F6951412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18" y="4377770"/>
            <a:ext cx="2926086" cy="2194565"/>
          </a:xfrm>
          <a:prstGeom prst="rect">
            <a:avLst/>
          </a:prstGeom>
        </p:spPr>
      </p:pic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F4DC964B-48E0-41CE-BD4C-7A0FB851CE96}"/>
              </a:ext>
            </a:extLst>
          </p:cNvPr>
          <p:cNvSpPr/>
          <p:nvPr/>
        </p:nvSpPr>
        <p:spPr>
          <a:xfrm>
            <a:off x="6045045" y="5339513"/>
            <a:ext cx="570587" cy="2710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A1848-3180-4482-A81D-F50C205D7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883" y="4602383"/>
            <a:ext cx="258603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5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0C72-3F27-4263-934C-1DF893B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D0AD8-D160-44A1-B81C-4EE40CD5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9A5EA-C949-4D0C-80E7-A976C83D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1" y="2288021"/>
            <a:ext cx="2657475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47468B-87DF-42B4-94C7-76B7B4E2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17" y="2288021"/>
            <a:ext cx="2505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683</Words>
  <Application>Microsoft Office PowerPoint</Application>
  <PresentationFormat>와이드스크린</PresentationFormat>
  <Paragraphs>194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Cambria Math</vt:lpstr>
      <vt:lpstr>Arial</vt:lpstr>
      <vt:lpstr>Office 테마</vt:lpstr>
      <vt:lpstr>Statistical Learning </vt:lpstr>
      <vt:lpstr>8 Tree-Based Methods</vt:lpstr>
      <vt:lpstr>8.1 The Basics of Decision Trees</vt:lpstr>
      <vt:lpstr>8.1.1 Regression Trees </vt:lpstr>
      <vt:lpstr>PowerPoint 프레젠테이션</vt:lpstr>
      <vt:lpstr>PowerPoint 프레젠테이션</vt:lpstr>
      <vt:lpstr>Regression Tree</vt:lpstr>
      <vt:lpstr>Finding Regions</vt:lpstr>
      <vt:lpstr>PowerPoint 프레젠테이션</vt:lpstr>
      <vt:lpstr>Tree Pruning</vt:lpstr>
      <vt:lpstr>8.1.2 Classification Trees</vt:lpstr>
      <vt:lpstr>Example</vt:lpstr>
      <vt:lpstr>RSS</vt:lpstr>
      <vt:lpstr>8.1.3 Trees Versus Linear Models</vt:lpstr>
      <vt:lpstr>8.1.4 Advantages and Disadvantages of Trees</vt:lpstr>
      <vt:lpstr>8.2 Bagging, Random Forests, Boosting</vt:lpstr>
      <vt:lpstr>8.2.1 Bagging </vt:lpstr>
      <vt:lpstr>Bagging in Regression </vt:lpstr>
      <vt:lpstr>PowerPoint 프레젠테이션</vt:lpstr>
      <vt:lpstr>Bagging with Decision Tree</vt:lpstr>
      <vt:lpstr>Bagging in Classification</vt:lpstr>
      <vt:lpstr>Out-of-bag Error Estimation</vt:lpstr>
      <vt:lpstr>Variable Importance Measures</vt:lpstr>
      <vt:lpstr>8.2.2 Random Forests </vt:lpstr>
      <vt:lpstr>Random Forest Algorithm</vt:lpstr>
      <vt:lpstr>8.2.3 Boosting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376</cp:revision>
  <dcterms:created xsi:type="dcterms:W3CDTF">2020-04-01T07:48:41Z</dcterms:created>
  <dcterms:modified xsi:type="dcterms:W3CDTF">2020-06-26T07:26:26Z</dcterms:modified>
</cp:coreProperties>
</file>