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D7AEA-53FD-49E5-8A61-833FB6BC5C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F8D25-4F48-4412-9F08-50D97F7AD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4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B22BC-A855-4D69-983F-9A48D6CCB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ADD74-693E-4BDE-A3FC-FEAD3351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BEB92-EB69-41CB-B854-1F7704AC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DEF4C-4AAE-4101-B8CE-C06B1B9D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5F983-C375-4D0C-BCE4-0EA810BC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2C4A-AED0-408E-BE4A-C9F1409B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BB78E-D7A3-41FB-86E3-BB115565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667F3-5D13-4DD2-8919-72444523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78975-7D85-4A84-A1C5-E8C0D1B0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E64-ABB2-42C3-AF9F-78E99C58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573CE-9E89-4584-8EB7-8E9CC637F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BE4D0-8343-4A20-850D-F708675A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B7D69-22B2-4CF9-A668-68C0A836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50A65-1779-479C-88F5-A1FD0372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2F5AE-3262-436A-BF95-27FCBA97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4CF91-B019-42B0-8D61-2FD915F5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F874C-C27B-40F7-9EF3-794143F0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38E76-B93F-48DA-BC53-2E533081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C3C9B-5915-4ECD-9EB2-20230590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0E5E6-9711-4924-925C-37324CE5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3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D8D6-9BE8-47A2-B073-9FB28910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65926-9DDD-4629-84C3-9951A9FF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1624-D79F-45C7-889A-56C1E36C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E7E2D-81A4-4A96-9B79-7D3AF49B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665BD-D4F9-40F1-A118-BD904F85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BF7DA-765A-43FF-8F5E-F2618D3C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51135-0F53-4ECD-B316-17A4E045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75BF1-EAA9-4386-97D7-567DB76C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9E6C8-BDEE-49D2-BCFF-0EED264D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3EB3A-EBB0-4937-8BFF-CCA0A8F0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84BF9-7B9B-4E01-A894-45E61E74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09C-19E8-4590-BC7D-8C61B659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C6D8-9332-4FE5-9C1A-D3DAEF71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B4ED0-8947-4C23-9716-1C292595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FF077-EDD8-4881-B5BF-86DF1538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3F658-5FF2-4687-A268-B8DD90B92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D0129-BF9F-4A5A-B2D1-8AD2B4F6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627214-AD33-439E-BF49-4EA14BF2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3C21F-3222-4F85-A900-F2263395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B4330-DB32-4EEF-B217-B221FE95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B946F-B96B-4E2E-BA29-A5F3C7A3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497CA-8387-483E-8F13-FEF055C8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88743-DB6D-4B3F-89FC-6410A05E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1CB08B-8E3A-4F5B-9F5D-502FC69E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6EC8D-1389-488A-BB7F-D8ACCEF9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D3999-BC22-4CA2-8DBA-0D4F0DB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A2D86-1250-49C4-9C75-66A4DB5D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F25EB-480E-4E91-BBC6-FB5AD746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43F62-00C0-454C-914C-DF39A50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C4A33-8B28-49DF-891C-A3382FB5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5E7EA-6356-4E56-A9BC-0B296170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2167F-5546-48F7-917E-489199EC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1AF9F-54D5-4C82-A8F8-2274C98E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A6E62-B68C-49A4-8B6F-CE3D6B0D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27A5E-8C41-458F-960A-EC1CC96A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A6D66-2A01-49AC-8548-354DDE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CD076-2C38-44B6-8735-1CAF90E8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815AE-D74F-46DC-97B3-30DFE50C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9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66BBA-503D-46AF-A556-5F5120AD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54687-2139-4388-B217-29635FFF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E08C0-DB0B-465C-9AFE-63A66EE70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FF9B9-BE33-412E-9776-2661B9788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52556-1CF9-4BA3-8C9D-6EAD6D45F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9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StatisticalLearning" TargetMode="External"/><Relationship Id="rId2" Type="http://schemas.openxmlformats.org/officeDocument/2006/relationships/hyperlink" Target="https://github.com/ggorr/Machine-Learning/tree/master/ISL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1ABD-9ED9-45C8-A095-4FDD5E2D0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Statistical Learning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4A0CD-0F74-464E-879B-03359E372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hlinkClick r:id="" action="ppaction://noaction"/>
            </a:endParaRPr>
          </a:p>
          <a:p>
            <a:endParaRPr lang="en-US" altLang="ko-KR" dirty="0">
              <a:hlinkClick r:id="" action="ppaction://noaction"/>
            </a:endParaRPr>
          </a:p>
          <a:p>
            <a:r>
              <a:rPr lang="en-US" altLang="ko-KR">
                <a:hlinkClick r:id="rId2"/>
              </a:rPr>
              <a:t>https://github.com/ggorr/Machine-Learning/tree/master/</a:t>
            </a:r>
            <a:r>
              <a:rPr lang="en-US" altLang="ko-KR">
                <a:hlinkClick r:id="rId3"/>
              </a:rPr>
              <a:t>ISLR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101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58DFA-F011-4FB3-A59A-3DE6693E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 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DF7E9-B2F3-4F5B-8639-D3998FA1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8745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Support vector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training observations that are equidistant from the maximal margin hyperplane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Hyperplane in the right figure has 3 support vectors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791BB-2777-42E7-8E68-67B927B3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55" y="2586978"/>
            <a:ext cx="4174836" cy="41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F3E9E-CE0B-4B0C-8285-408C0C0D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9.1.4 Construction of the Maximal Margin Classifier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C53D8F-C974-4475-9B6E-243610EF99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Optimization problem: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axi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mize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subject to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dirty="0"/>
                  <a:t>and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C53D8F-C974-4475-9B6E-243610EF99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7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64FC3-70FB-4126-B5FF-6B4DC002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9.1.5 The Non-separable 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0C3A6-4D2B-4F9E-98F7-3ACC42C6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3945" cy="4351338"/>
          </a:xfrm>
        </p:spPr>
        <p:txBody>
          <a:bodyPr/>
          <a:lstStyle/>
          <a:p>
            <a:r>
              <a:rPr lang="en-US" altLang="ko-KR" dirty="0"/>
              <a:t>Support vector classifier.</a:t>
            </a:r>
          </a:p>
          <a:p>
            <a:pPr lvl="1"/>
            <a:r>
              <a:rPr lang="en-US" altLang="ko-KR" dirty="0"/>
              <a:t>Find a hyperplane that almost separates the classes</a:t>
            </a:r>
          </a:p>
          <a:p>
            <a:pPr lvl="1"/>
            <a:r>
              <a:rPr lang="en-US" altLang="ko-KR" dirty="0"/>
              <a:t>Using a soft margin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60865E-3585-432C-B8C7-7E13BA8D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648" y="1929606"/>
            <a:ext cx="45148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5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C4969-8C74-4E83-9CAF-C23ACE30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 Support Vector Classifiers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A68AB-C134-4714-A742-202A2BEB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9.2.1 Overview of the Support Vector Classifier</a:t>
            </a:r>
          </a:p>
          <a:p>
            <a:r>
              <a:rPr lang="en-US" altLang="ko-KR" dirty="0"/>
              <a:t>9.2.2 Details of the Support Vector Classifier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92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1AF7-EA4A-471B-B845-DA44447F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9.2.1 Overview of the Support Vector Classifier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BAF4B-7350-42A6-BD00-7F6ADAC9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9323" cy="4351338"/>
          </a:xfrm>
        </p:spPr>
        <p:txBody>
          <a:bodyPr/>
          <a:lstStyle/>
          <a:p>
            <a:r>
              <a:rPr lang="en-US" altLang="ko-KR" dirty="0"/>
              <a:t>the maximal margin hyperplane</a:t>
            </a:r>
          </a:p>
          <a:p>
            <a:pPr lvl="1"/>
            <a:r>
              <a:rPr lang="en-US" altLang="ko-KR" dirty="0"/>
              <a:t>Sometimes, it has only a tiny margin</a:t>
            </a:r>
          </a:p>
          <a:p>
            <a:pPr lvl="1"/>
            <a:r>
              <a:rPr lang="en-US" altLang="ko-KR" dirty="0"/>
              <a:t>Extremely sensitive to a change in a single observation</a:t>
            </a:r>
          </a:p>
          <a:p>
            <a:pPr lvl="1"/>
            <a:r>
              <a:rPr lang="en-US" altLang="ko-KR" dirty="0"/>
              <a:t>Sensitive to error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9EEB24-9006-412F-85F3-B3AF2F00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450" y="2623039"/>
            <a:ext cx="39147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4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4139E-E94A-4556-8CE7-93A47E6B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 vector classifier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B3A20-881E-45CF-846B-E4C36C75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support vector classifier</a:t>
            </a:r>
            <a:br>
              <a:rPr lang="en-US" altLang="ko-KR" dirty="0"/>
            </a:br>
            <a:r>
              <a:rPr lang="en-US" altLang="ko-KR" dirty="0"/>
              <a:t>	= soft margin classifier</a:t>
            </a:r>
          </a:p>
          <a:p>
            <a:pPr lvl="1"/>
            <a:r>
              <a:rPr lang="en-US" altLang="ko-KR" dirty="0"/>
              <a:t>Based on a hyperplane that may not perfectly separate the two classes</a:t>
            </a:r>
          </a:p>
          <a:p>
            <a:pPr lvl="1"/>
            <a:r>
              <a:rPr lang="en-US" altLang="ko-KR" dirty="0"/>
              <a:t>Greater robustness to individual observations</a:t>
            </a:r>
          </a:p>
          <a:p>
            <a:pPr lvl="1"/>
            <a:r>
              <a:rPr lang="en-US" altLang="ko-KR" dirty="0"/>
              <a:t>Better classification of most of the training observations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04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8D9F4-4A8E-4D08-8BC9-DFA2655B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9.2.2 Details of the Support Vector Classifier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3E12DF-28C6-4DEE-A2F2-C3E58349C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Optimization problem: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maximize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subject to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				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dirty="0"/>
                  <a:t>and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3E12DF-28C6-4DEE-A2F2-C3E58349C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31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84E68-6200-4C05-B56A-585DDD35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br>
              <a:rPr lang="en-US" altLang="ko-KR" dirty="0"/>
            </a:br>
            <a:r>
              <a:rPr lang="en-US" altLang="ko-KR" dirty="0"/>
              <a:t>Support Vector Machines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CB865-3557-4023-8591-F2B981E6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9.1 Maximal Margin Classifier</a:t>
            </a:r>
          </a:p>
          <a:p>
            <a:r>
              <a:rPr lang="en-US" altLang="ko-KR" dirty="0"/>
              <a:t>9.2 Support Vector Classifiers</a:t>
            </a:r>
          </a:p>
          <a:p>
            <a:r>
              <a:rPr lang="en-US" altLang="ko-KR" dirty="0"/>
              <a:t>9.3 Support Vector Machines </a:t>
            </a:r>
          </a:p>
          <a:p>
            <a:r>
              <a:rPr lang="en-US" altLang="ko-KR" dirty="0"/>
              <a:t>9.4 SVMs with More than Two Classes</a:t>
            </a:r>
          </a:p>
          <a:p>
            <a:r>
              <a:rPr lang="en-US" altLang="ko-KR" dirty="0"/>
              <a:t>9.5 Relationship to Logistic Regression</a:t>
            </a:r>
          </a:p>
          <a:p>
            <a:r>
              <a:rPr lang="en-US" altLang="ko-KR" dirty="0"/>
              <a:t>9.6 Lab: Support Vector Machines </a:t>
            </a:r>
          </a:p>
          <a:p>
            <a:r>
              <a:rPr lang="en-US" altLang="ko-KR" dirty="0"/>
              <a:t>9.7 Exercises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54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5EF70-69D4-4521-B4CE-25297A5A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 Maximal Margin Classifier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E66CD-F42C-4E4B-9B69-46BF9C05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9.1.1 What Is a Hyperplane?</a:t>
            </a:r>
          </a:p>
          <a:p>
            <a:r>
              <a:rPr lang="en-US" altLang="ko-KR" dirty="0"/>
              <a:t>9.1.2 Classification Using a Separating Hyperplane</a:t>
            </a:r>
          </a:p>
          <a:p>
            <a:r>
              <a:rPr lang="en-US" altLang="ko-KR" dirty="0"/>
              <a:t>9.1.3 The Maximal Margin Classifier</a:t>
            </a:r>
          </a:p>
          <a:p>
            <a:r>
              <a:rPr lang="en-US" altLang="ko-KR" dirty="0"/>
              <a:t>9.1.4 Construction of the Maximal Margin Classifier</a:t>
            </a:r>
          </a:p>
          <a:p>
            <a:r>
              <a:rPr lang="en-US" altLang="ko-KR" dirty="0"/>
              <a:t>9.1.5 The Non-separable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23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16DA8-5B19-4BD6-9614-2A4E0585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9.1.1 What Is a Hyperplane?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A2C35A-7FC2-4004-B93C-1C03897170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 hyperplane in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-dimensional space</a:t>
                </a:r>
              </a:p>
              <a:p>
                <a:pPr lvl="1"/>
                <a:r>
                  <a:rPr lang="en-US" altLang="ko-KR" dirty="0"/>
                  <a:t>A flat affine subspace of dimension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/>
                  <a:t>-dimension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 line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-dimension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A2C35A-7FC2-4004-B93C-1C0389717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82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C9A10-431F-4BD4-BB3D-3014B3D3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75F67E-65DF-4259-BA4E-555E8995A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 hyperplane divides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-dimensional space into two halves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75F67E-65DF-4259-BA4E-555E8995A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1AE3ACE-3F9B-4E20-BF2B-CCE718B4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412" y="2405062"/>
            <a:ext cx="4144946" cy="37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1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5BABE-0352-4E32-8BB8-84D1DF4D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9.1.2 Classification Using a Separating Hyperplane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E8D704-3697-467D-AD06-8C154A48D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Training observations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∈{−1, 1}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Test observation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E8D704-3697-467D-AD06-8C154A48D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8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65E67-B203-4227-A94B-ACEBB4E8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Separating hyperplane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1F3FD8-8CF4-4A0E-BC53-DEC76438B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Separating hyperplane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A hyperplane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satisfies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Equivalently,</a:t>
                </a:r>
                <a:br>
                  <a:rPr lang="en-US" altLang="ko-KR" dirty="0"/>
                </a:br>
                <a:r>
                  <a:rPr lang="en-US" altLang="ko-KR" dirty="0"/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1F3FD8-8CF4-4A0E-BC53-DEC76438B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AAACBFD-5F8B-4780-9639-C02E50088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413" y="2809875"/>
            <a:ext cx="40576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7C8E8-F38F-48F1-A331-A673875D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C8256B-7C54-4691-81DC-AB5B123809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Let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1    </m:t>
                            </m:r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−1   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C8256B-7C54-4691-81DC-AB5B12380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FE6F2A9-4C85-4D80-A4E0-84903667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2849441"/>
            <a:ext cx="39719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6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E1E5B-A3BA-41FB-9FA4-CAA37F1C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9.1.3 The Maximal Margin Classifier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9D84C-9940-4DED-A0FD-CCF2831A9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2564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Margin</a:t>
            </a:r>
          </a:p>
          <a:p>
            <a:pPr lvl="1"/>
            <a:r>
              <a:rPr lang="en-US" altLang="ko-KR" dirty="0"/>
              <a:t>The minimal perpendicular distance from the observations to the separating  hyperplane</a:t>
            </a:r>
          </a:p>
          <a:p>
            <a:r>
              <a:rPr lang="en-US" altLang="ko-KR" dirty="0"/>
              <a:t>Maximal margin hyperplane</a:t>
            </a:r>
            <a:br>
              <a:rPr lang="en-US" altLang="ko-KR" dirty="0"/>
            </a:br>
            <a:r>
              <a:rPr lang="en-US" altLang="ko-KR" dirty="0"/>
              <a:t>(a.k.a. optimal separating hyperplane)</a:t>
            </a:r>
          </a:p>
          <a:p>
            <a:pPr lvl="1"/>
            <a:r>
              <a:rPr lang="en-US" altLang="ko-KR" dirty="0"/>
              <a:t>The separating hyperplane that is farthest</a:t>
            </a:r>
            <a:br>
              <a:rPr lang="en-US" altLang="ko-KR" dirty="0"/>
            </a:br>
            <a:r>
              <a:rPr lang="en-US" altLang="ko-KR" dirty="0"/>
              <a:t>from the training observations</a:t>
            </a:r>
          </a:p>
          <a:p>
            <a:r>
              <a:rPr lang="en-US" altLang="ko-KR" dirty="0"/>
              <a:t>Maximal margin classifier</a:t>
            </a:r>
          </a:p>
          <a:p>
            <a:pPr lvl="1"/>
            <a:r>
              <a:rPr lang="en-US" altLang="ko-KR" dirty="0"/>
              <a:t>To classify test observation using maximal margin hyperplane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1DE8BA-28AC-4418-8936-3C498535C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018" y="2125160"/>
            <a:ext cx="4174836" cy="41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7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8740</TotalTime>
  <Words>571</Words>
  <Application>Microsoft Office PowerPoint</Application>
  <PresentationFormat>와이드스크린</PresentationFormat>
  <Paragraphs>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Cambria Math</vt:lpstr>
      <vt:lpstr>Arial</vt:lpstr>
      <vt:lpstr>Office 테마</vt:lpstr>
      <vt:lpstr>Statistical Learning </vt:lpstr>
      <vt:lpstr>9 Support Vector Machines</vt:lpstr>
      <vt:lpstr>9.1 Maximal Margin Classifier</vt:lpstr>
      <vt:lpstr>9.1.1 What Is a Hyperplane?</vt:lpstr>
      <vt:lpstr>PowerPoint 프레젠테이션</vt:lpstr>
      <vt:lpstr>9.1.2 Classification Using a Separating Hyperplane</vt:lpstr>
      <vt:lpstr>Separating hyperplane</vt:lpstr>
      <vt:lpstr>PowerPoint 프레젠테이션</vt:lpstr>
      <vt:lpstr>9.1.3 The Maximal Margin Classifier</vt:lpstr>
      <vt:lpstr>Support vector</vt:lpstr>
      <vt:lpstr>9.1.4 Construction of the Maximal Margin Classifier</vt:lpstr>
      <vt:lpstr>9.1.5 The Non-separable Case</vt:lpstr>
      <vt:lpstr>9.2 Support Vector Classifiers</vt:lpstr>
      <vt:lpstr>9.2.1 Overview of the Support Vector Classifier</vt:lpstr>
      <vt:lpstr>support vector classifier</vt:lpstr>
      <vt:lpstr>9.2.2 Details of the Support Vector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</dc:title>
  <dc:creator>kpark</dc:creator>
  <cp:lastModifiedBy>kpark</cp:lastModifiedBy>
  <cp:revision>387</cp:revision>
  <dcterms:created xsi:type="dcterms:W3CDTF">2020-04-01T07:48:41Z</dcterms:created>
  <dcterms:modified xsi:type="dcterms:W3CDTF">2020-06-26T07:26:46Z</dcterms:modified>
</cp:coreProperties>
</file>