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7AEA-53FD-49E5-8A61-833FB6BC5C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F8D25-4F48-4412-9F08-50D97F7AD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22BC-A855-4D69-983F-9A48D6CCB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DD74-693E-4BDE-A3FC-FEAD3351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EB92-EB69-41CB-B854-1F7704AC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DEF4C-4AAE-4101-B8CE-C06B1B9D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5F983-C375-4D0C-BCE4-0EA810BC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2C4A-AED0-408E-BE4A-C9F1409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BB78E-D7A3-41FB-86E3-BB115565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667F3-5D13-4DD2-8919-7244452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78975-7D85-4A84-A1C5-E8C0D1B0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9E64-ABB2-42C3-AF9F-78E99C58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573CE-9E89-4584-8EB7-8E9CC637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BE4D0-8343-4A20-850D-F708675A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B7D69-22B2-4CF9-A668-68C0A836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50A65-1779-479C-88F5-A1FD037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2F5AE-3262-436A-BF95-27FCBA97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8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CF91-B019-42B0-8D61-2FD915F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F874C-C27B-40F7-9EF3-794143F0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38E76-B93F-48DA-BC53-2E533081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C3C9B-5915-4ECD-9EB2-20230590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0E5E6-9711-4924-925C-37324CE5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D8D6-9BE8-47A2-B073-9FB28910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65926-9DDD-4629-84C3-9951A9FF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1624-D79F-45C7-889A-56C1E36C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7E2D-81A4-4A96-9B79-7D3AF49B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665BD-D4F9-40F1-A118-BD904F85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BF7DA-765A-43FF-8F5E-F2618D3C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51135-0F53-4ECD-B316-17A4E045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75BF1-EAA9-4386-97D7-567DB76C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9E6C8-BDEE-49D2-BCFF-0EED264D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3EB3A-EBB0-4937-8BFF-CCA0A8F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84BF9-7B9B-4E01-A894-45E61E7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09C-19E8-4590-BC7D-8C61B659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C6D8-9332-4FE5-9C1A-D3DAEF71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B4ED0-8947-4C23-9716-1C292595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FF077-EDD8-4881-B5BF-86DF1538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3F658-5FF2-4687-A268-B8DD90B92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D0129-BF9F-4A5A-B2D1-8AD2B4F6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627214-AD33-439E-BF49-4EA14BF2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3C21F-3222-4F85-A900-F2263395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B4330-DB32-4EEF-B217-B221FE9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946F-B96B-4E2E-BA29-A5F3C7A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497CA-8387-483E-8F13-FEF055C8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88743-DB6D-4B3F-89FC-6410A05E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4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CB08B-8E3A-4F5B-9F5D-502FC69E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6EC8D-1389-488A-BB7F-D8ACCEF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1D3999-BC22-4CA2-8DBA-0D4F0D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2D86-1250-49C4-9C75-66A4DB5D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F25EB-480E-4E91-BBC6-FB5AD74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43F62-00C0-454C-914C-DF39A50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4A33-8B28-49DF-891C-A3382FB5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5E7EA-6356-4E56-A9BC-0B296170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2167F-5546-48F7-917E-489199EC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AF9F-54D5-4C82-A8F8-2274C98E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A6E62-B68C-49A4-8B6F-CE3D6B0D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27A5E-8C41-458F-960A-EC1CC96A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A6D66-2A01-49AC-8548-354DDE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CD076-2C38-44B6-8735-1CAF90E8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815AE-D74F-46DC-97B3-30DFE50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9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66BBA-503D-46AF-A556-5F5120A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4687-2139-4388-B217-29635FFF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E08C0-DB0B-465C-9AFE-63A66EE70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D679-AC2D-4DB5-8C06-0625E36279AA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FF9B9-BE33-412E-9776-2661B978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52556-1CF9-4BA3-8C9D-6EAD6D45F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EB9E-78D9-430A-9E97-6D4CF97E6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StatisticalLearning" TargetMode="External"/><Relationship Id="rId2" Type="http://schemas.openxmlformats.org/officeDocument/2006/relationships/hyperlink" Target="https://github.com/ggorr/Machine-Learning/tree/master/ISL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1ABD-9ED9-45C8-A095-4FDD5E2D0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Statistical Learning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4A0CD-0F74-464E-879B-03359E372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hlinkClick r:id="" action="ppaction://noaction"/>
            </a:endParaRPr>
          </a:p>
          <a:p>
            <a:endParaRPr lang="en-US" altLang="ko-KR" dirty="0">
              <a:hlinkClick r:id="" action="ppaction://noaction"/>
            </a:endParaRPr>
          </a:p>
          <a:p>
            <a:r>
              <a:rPr lang="en-US" altLang="ko-KR">
                <a:hlinkClick r:id="rId2"/>
              </a:rPr>
              <a:t>https://github.com/ggorr/Machine-Learning/tree/master/</a:t>
            </a:r>
            <a:r>
              <a:rPr lang="en-US" altLang="ko-KR">
                <a:hlinkClick r:id="rId3"/>
              </a:rPr>
              <a:t>ISLR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101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BA374C6-E6B6-4150-82D7-CF2B3CCB5A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Algorithm 10.1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-Means Clustering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BA374C6-E6B6-4150-82D7-CF2B3CCB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AB82FD-4A4A-4F3D-B51E-D7E6F4966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Randomly assign a number, from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, to each observation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Iterate until the cluster assignments stop changing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altLang="ko-KR" dirty="0"/>
                  <a:t>For each of the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clusters, compute the cluster centroid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altLang="ko-KR" dirty="0"/>
                  <a:t>Assign each observation to the cluster whose centroid is closest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AB82FD-4A4A-4F3D-B51E-D7E6F4966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8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AE46C-5CD1-4172-BBE3-3F5F4413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85D18-0BB7-4F11-A6A8-24A6B35E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E4BE3-565D-43FF-816A-763DB99B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85750"/>
            <a:ext cx="67437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29ED-21BB-41E4-9BE2-0F0B1289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832F15B-8722-4E10-ADFC-B33852C7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1" y="1781663"/>
            <a:ext cx="5801784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A4CE89-0240-47A4-AB2E-12E5AA2B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38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3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7A57C-568C-4F83-83B1-8DBFCE6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159C7F-BADE-43BC-BE2C-C3FF28B09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52" y="0"/>
            <a:ext cx="9143998" cy="6857999"/>
          </a:xfrm>
        </p:spPr>
      </p:pic>
    </p:spTree>
    <p:extLst>
      <p:ext uri="{BB962C8B-B14F-4D97-AF65-F5344CB8AC3E}">
        <p14:creationId xmlns:p14="http://schemas.microsoft.com/office/powerpoint/2010/main" val="147337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C2E3-3DF5-481B-8736-77BB880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10.3.2 Hierarchical Clustering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8C1A7D8-D229-4DAF-AEDE-59C148A0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Hierarchical clustering</a:t>
            </a:r>
          </a:p>
          <a:p>
            <a:pPr lvl="1"/>
            <a:r>
              <a:rPr lang="en-US" altLang="ko-KR" dirty="0"/>
              <a:t>Tree based clustering</a:t>
            </a:r>
            <a:endParaRPr lang="ko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81385D6C-7F90-4C1F-BA8C-8C26A2B2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869" y="2062589"/>
            <a:ext cx="5794131" cy="43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C2E3-3DF5-481B-8736-77BB880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10.2 Hierarchical Clustering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83248B-B661-494A-BF3A-71EDC898A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Begin 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observations as clusters</a:t>
                </a:r>
              </a:p>
              <a:p>
                <a:r>
                  <a:rPr lang="en-US" altLang="ko-KR" dirty="0"/>
                  <a:t>Repeat</a:t>
                </a:r>
              </a:p>
              <a:p>
                <a:pPr lvl="1"/>
                <a:r>
                  <a:rPr lang="en-US" altLang="ko-KR" dirty="0"/>
                  <a:t>Fuse two clusters that are least dissimilar(most similar)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783248B-B661-494A-BF3A-71EDC898A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7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C90F-B56D-4B39-93AE-77F753F2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Dissimility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7C0DE-6B3E-4DEB-A816-22A67008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linkage</a:t>
            </a:r>
          </a:p>
          <a:p>
            <a:pPr lvl="1"/>
            <a:r>
              <a:rPr lang="en-US" altLang="ko-KR" dirty="0"/>
              <a:t>Maximal </a:t>
            </a:r>
            <a:r>
              <a:rPr lang="en-US" altLang="ko-KR" dirty="0" err="1"/>
              <a:t>intercluster</a:t>
            </a:r>
            <a:r>
              <a:rPr lang="en-US" altLang="ko-KR" dirty="0"/>
              <a:t> dissimilarity</a:t>
            </a:r>
          </a:p>
          <a:p>
            <a:r>
              <a:rPr lang="en-US" altLang="ko-KR" dirty="0"/>
              <a:t>Single linkage</a:t>
            </a:r>
          </a:p>
          <a:p>
            <a:pPr lvl="1"/>
            <a:r>
              <a:rPr lang="en-US" altLang="ko-KR" dirty="0"/>
              <a:t>Minimal </a:t>
            </a:r>
            <a:r>
              <a:rPr lang="en-US" altLang="ko-KR" dirty="0" err="1"/>
              <a:t>intercluster</a:t>
            </a:r>
            <a:r>
              <a:rPr lang="en-US" altLang="ko-KR" dirty="0"/>
              <a:t> dissimilarity</a:t>
            </a:r>
          </a:p>
          <a:p>
            <a:r>
              <a:rPr lang="en-US" altLang="ko-KR" dirty="0"/>
              <a:t>Average linkage</a:t>
            </a:r>
          </a:p>
          <a:p>
            <a:pPr lvl="1"/>
            <a:r>
              <a:rPr lang="en-US" altLang="ko-KR" dirty="0"/>
              <a:t>Mean </a:t>
            </a:r>
            <a:r>
              <a:rPr lang="en-US" altLang="ko-KR" dirty="0" err="1"/>
              <a:t>intercluster</a:t>
            </a:r>
            <a:r>
              <a:rPr lang="en-US" altLang="ko-KR" dirty="0"/>
              <a:t> dissimilarity</a:t>
            </a:r>
          </a:p>
          <a:p>
            <a:r>
              <a:rPr lang="en-US" altLang="ko-KR" dirty="0"/>
              <a:t>Centroid linkage</a:t>
            </a:r>
          </a:p>
          <a:p>
            <a:pPr lvl="1"/>
            <a:r>
              <a:rPr lang="en-US" altLang="ko-KR" dirty="0"/>
              <a:t>Dissimilarity between centroids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39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D58C-C192-4DFD-BE6C-D986CF86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17FB6-51C3-41A6-AA78-06CCA0CB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E809F-AC36-4308-A2AF-D2A0D81F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27" y="365125"/>
            <a:ext cx="962734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4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F4EE6-FB84-4464-AB19-4B858D02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D749B0-4481-4495-B130-9693850D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53" y="39810"/>
            <a:ext cx="9044030" cy="6783022"/>
          </a:xfrm>
        </p:spPr>
      </p:pic>
    </p:spTree>
    <p:extLst>
      <p:ext uri="{BB962C8B-B14F-4D97-AF65-F5344CB8AC3E}">
        <p14:creationId xmlns:p14="http://schemas.microsoft.com/office/powerpoint/2010/main" val="252116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66EA1A-F654-4882-AA4C-7161B0956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80" y="1588231"/>
            <a:ext cx="580178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F4B0A4-3BD3-44D0-B2D9-C99CCBE30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5" y="1594188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3142E-DE62-4999-A8E7-9CB86230C3F5}"/>
              </a:ext>
            </a:extLst>
          </p:cNvPr>
          <p:cNvSpPr txBox="1"/>
          <p:nvPr/>
        </p:nvSpPr>
        <p:spPr>
          <a:xfrm>
            <a:off x="3396761" y="795309"/>
            <a:ext cx="477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Hierarchical Clustering with average linkage</a:t>
            </a:r>
          </a:p>
          <a:p>
            <a:pPr algn="ctr"/>
            <a:r>
              <a:rPr lang="en-US" altLang="ko-KR" dirty="0"/>
              <a:t>600 observations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4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F4619-958E-4050-9856-AF26233C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br>
              <a:rPr lang="en-US" altLang="ko-KR" dirty="0"/>
            </a:br>
            <a:r>
              <a:rPr lang="en-US" altLang="ko-KR" dirty="0"/>
              <a:t>Unsupervised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A2E3D7-FEA8-4E1A-A528-A2E65DDF7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Unsupervised Learning</a:t>
                </a:r>
              </a:p>
              <a:p>
                <a:pPr lvl="1"/>
                <a:r>
                  <a:rPr lang="en-US" altLang="ko-KR" dirty="0"/>
                  <a:t>Observations</a:t>
                </a:r>
              </a:p>
              <a:p>
                <a:pPr lvl="2"/>
                <a:r>
                  <a:rPr lang="en-US" altLang="ko-KR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Without or unknown response</a:t>
                </a:r>
              </a:p>
              <a:p>
                <a:r>
                  <a:rPr lang="en-US" altLang="ko-KR" dirty="0"/>
                  <a:t>To discover interesting things</a:t>
                </a:r>
              </a:p>
              <a:p>
                <a:pPr lvl="1"/>
                <a:r>
                  <a:rPr lang="en-US" altLang="ko-KR" dirty="0"/>
                  <a:t>PCA</a:t>
                </a:r>
              </a:p>
              <a:p>
                <a:pPr lvl="1"/>
                <a:r>
                  <a:rPr lang="en-US" altLang="ko-KR" dirty="0"/>
                  <a:t>Clustering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A2E3D7-FEA8-4E1A-A528-A2E65DDF7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0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7DE7A-5DE4-47F4-83A6-6BAAB5BF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 Principal Components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79987-24D4-41B8-B6F7-0A45D998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highly variable directions</a:t>
            </a:r>
          </a:p>
          <a:p>
            <a:r>
              <a:rPr lang="en-US" altLang="ko-KR" spc="-100" dirty="0"/>
              <a:t>To find subspaces that are as close as possible to the data cloud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33854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72598-3669-4A3A-B006-7458EEB3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10.2.1 What Are Principal Components?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FC600C-28B7-44BA-9CCA-83067FF1F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The first principal component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The most variable direction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b="0" dirty="0"/>
                  <a:t>The normalized linear combination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’s are normalized, i.e.,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’s are called loadings and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a loading vector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0FC600C-28B7-44BA-9CCA-83067FF1F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835F1-2E84-4C21-A42B-6FE63DC8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69627E5-E3CD-4ADC-94CC-19FBC85F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B95A5-6758-4B91-A6DF-AE63B4BFD654}"/>
              </a:ext>
            </a:extLst>
          </p:cNvPr>
          <p:cNvSpPr txBox="1"/>
          <p:nvPr/>
        </p:nvSpPr>
        <p:spPr>
          <a:xfrm>
            <a:off x="4448908" y="3516923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centroid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F037668-BA08-4854-8BC4-ADC8BE4A00A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970012" y="3886255"/>
            <a:ext cx="1017550" cy="369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E39F4-C18A-42B6-88D1-26DC8604D63F}"/>
                  </a:ext>
                </a:extLst>
              </p:cNvPr>
              <p:cNvSpPr txBox="1"/>
              <p:nvPr/>
            </p:nvSpPr>
            <p:spPr>
              <a:xfrm>
                <a:off x="6910755" y="4615962"/>
                <a:ext cx="46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E39F4-C18A-42B6-88D1-26DC8604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755" y="4615962"/>
                <a:ext cx="462242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223DA2-AD1B-4E80-9308-33E49766187B}"/>
                  </a:ext>
                </a:extLst>
              </p:cNvPr>
              <p:cNvSpPr txBox="1"/>
              <p:nvPr/>
            </p:nvSpPr>
            <p:spPr>
              <a:xfrm>
                <a:off x="4006464" y="2640668"/>
                <a:ext cx="288963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223DA2-AD1B-4E80-9308-33E497661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64" y="2640668"/>
                <a:ext cx="2889637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A70CB8-15F5-47EF-B3C1-B2BA9B54ABF5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451283" y="3031416"/>
            <a:ext cx="817634" cy="1039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8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5643-C0E1-4FC9-88AA-508C5C86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DE0D5-DD56-48F1-BC87-D10556E5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E0029-0EEF-4353-ABF6-5656D479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4" y="2253395"/>
            <a:ext cx="6629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8662F-3859-410D-A8A1-A215B2CB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Clustering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8A5CB-4D1E-4F74-B0D5-9FA25FD6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Are observations similar or different?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114F26-80B8-4F8B-918E-2BA30E31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19" y="3049465"/>
            <a:ext cx="6438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8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B8EE3FB-D6BE-4FA8-B707-DE9B3ACA2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10.3.1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-Means Clustering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B8EE3FB-D6BE-4FA8-B707-DE9B3ACA2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1AFAC0-7A27-49A6-BE7C-2D1073619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To divide observations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-groups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ko-KR" dirty="0"/>
                  <a:t>,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 for some measure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1AFAC0-7A27-49A6-BE7C-2D1073619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4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C096A8-118F-41C7-8531-301307FFC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Squared Euclidean distance measure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∥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C096A8-118F-41C7-8531-301307FFC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4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310</Words>
  <Application>Microsoft Office PowerPoint</Application>
  <PresentationFormat>와이드스크린</PresentationFormat>
  <Paragraphs>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Cambria Math</vt:lpstr>
      <vt:lpstr>Arial</vt:lpstr>
      <vt:lpstr>Office 테마</vt:lpstr>
      <vt:lpstr>Statistical Learning </vt:lpstr>
      <vt:lpstr>10 Unsupervised Learning</vt:lpstr>
      <vt:lpstr>10.2 Principal Components Analysis</vt:lpstr>
      <vt:lpstr>10.2.1 What Are Principal Components?</vt:lpstr>
      <vt:lpstr>PowerPoint 프레젠테이션</vt:lpstr>
      <vt:lpstr>PowerPoint 프레젠테이션</vt:lpstr>
      <vt:lpstr>10.3 Clustering Methods</vt:lpstr>
      <vt:lpstr>10.3.1 K-Means Clustering</vt:lpstr>
      <vt:lpstr>PowerPoint 프레젠테이션</vt:lpstr>
      <vt:lpstr>Algorithm 10.1 K-Means Clustering</vt:lpstr>
      <vt:lpstr>PowerPoint 프레젠테이션</vt:lpstr>
      <vt:lpstr>PowerPoint 프레젠테이션</vt:lpstr>
      <vt:lpstr>PowerPoint 프레젠테이션</vt:lpstr>
      <vt:lpstr>10.3.2 Hierarchical Clustering</vt:lpstr>
      <vt:lpstr>Algorithm 10.2 Hierarchical Clustering</vt:lpstr>
      <vt:lpstr>Dissimility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</dc:title>
  <dc:creator>kpark</dc:creator>
  <cp:lastModifiedBy>kpark</cp:lastModifiedBy>
  <cp:revision>403</cp:revision>
  <dcterms:created xsi:type="dcterms:W3CDTF">2020-04-01T07:48:41Z</dcterms:created>
  <dcterms:modified xsi:type="dcterms:W3CDTF">2020-06-26T07:27:03Z</dcterms:modified>
</cp:coreProperties>
</file>