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75" r:id="rId3"/>
    <p:sldId id="284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0" r:id="rId13"/>
    <p:sldId id="268" r:id="rId14"/>
    <p:sldId id="269" r:id="rId15"/>
    <p:sldId id="270" r:id="rId16"/>
    <p:sldId id="272" r:id="rId17"/>
    <p:sldId id="273" r:id="rId18"/>
    <p:sldId id="308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7" r:id="rId29"/>
    <p:sldId id="286" r:id="rId30"/>
    <p:sldId id="288" r:id="rId31"/>
    <p:sldId id="289" r:id="rId32"/>
    <p:sldId id="291" r:id="rId33"/>
    <p:sldId id="290" r:id="rId34"/>
    <p:sldId id="293" r:id="rId35"/>
    <p:sldId id="299" r:id="rId36"/>
    <p:sldId id="294" r:id="rId37"/>
    <p:sldId id="292" r:id="rId38"/>
    <p:sldId id="309" r:id="rId39"/>
    <p:sldId id="298" r:id="rId40"/>
    <p:sldId id="305" r:id="rId41"/>
    <p:sldId id="301" r:id="rId42"/>
    <p:sldId id="295" r:id="rId43"/>
    <p:sldId id="300" r:id="rId44"/>
    <p:sldId id="302" r:id="rId45"/>
    <p:sldId id="296" r:id="rId46"/>
    <p:sldId id="303" r:id="rId47"/>
    <p:sldId id="306" r:id="rId48"/>
    <p:sldId id="307" r:id="rId49"/>
    <p:sldId id="297" r:id="rId50"/>
    <p:sldId id="304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0CAA0-CD80-4F66-B377-C5C636B3953D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A8146-5641-40BD-B991-691D60338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9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B64B0-049A-4A56-9E9F-3F3C8DFB0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9DB7D2-55ED-4214-B1BA-4EB56C9BA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D3A73-3C2A-4363-9E33-977803CE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73C7-CA31-454E-8D5D-81F1D8007B19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65DAC-FF65-411A-8D3C-6C52C2A0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1CB4C-87FD-4876-A965-249D075F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BCA1F-4337-4A18-BA67-BCB04B37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95278-CF02-4B6D-B43A-CB42AC4A1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5C6F9-8004-4D8F-B6F0-E8368F3D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284D-EB78-4111-841C-AE7FFE99438B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A9154-12BA-4E19-8E64-5CA824DA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530C4-2FD3-4054-88EB-4E4BCE09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1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065139-9084-46A5-AFF3-901364C19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8572CB-B910-48F9-A835-08C531E2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47A6F-497B-4E08-9F9A-56A117F5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27CC-947C-43BE-B31A-A3E426FA3333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4820B-78FC-4C77-A2F9-D6913B96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56CBD-BF7A-491A-9518-ECF478E0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64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FBD87-BEC1-425E-BCDA-A7FD7F7C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3F383-C164-4BA1-AE72-A86EE14C3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E445D-5C7F-44F6-8438-32E68AE9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56A0-C63E-4B7F-873E-870CD8EBB074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1FDFF-C5F6-4624-9102-B8D72030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91AF5-1D15-478E-9EA4-19592D07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1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E77C-6C3E-4B9F-93B8-4A56AE63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8C635-5BD0-4050-A22E-1B6C82739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8E262-F5D1-4A2E-AAC5-39729AB8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70AD-534A-4843-B535-841F69BB0033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A79F4-6A3E-4FCE-883A-157A7E71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2E294-0015-4144-A004-D884AEBC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07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F97C4-3688-40F0-9333-AD34C7ED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4F61A-F14B-4BEE-A246-562646EE8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9E04EE-39A8-44FA-9A89-1364459BB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A8365C-F6C2-40CB-8E25-86B8228E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5160-7F6E-4454-849E-E185E67E1046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CBAD73-A199-4CC9-B54B-C19BD071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3710B-A6E7-4448-B10D-9A70804C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7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886F5-7C81-4EE8-9654-01D63967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7F7F0-4EA8-4CF0-9398-670DFF535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67074-AC75-4EE8-98CA-E201B2A4C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9C2917-553B-4826-AC93-40B3DB23A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863E6E-2479-475E-8858-0F47B6830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7976F2-127B-4958-B51C-329DA7D7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55D3-E6B3-411D-AF35-4B1C0189A072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6CA3C7-DFE2-4551-A832-7CF1B97C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7B777B-BCCE-437C-82BE-3097B450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08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049CF-5078-4F31-897D-3CFFD457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B41A7D-FCF1-47A0-ADEB-5F554EA0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010E-78B1-4A96-81C9-B11E70E56E9F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9B75E1-FCED-438F-B7E5-5A845CAE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0FA2D-BCF1-4355-BB6C-E514BF46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21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EBBD74-5225-4182-A813-3BEC40D9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310B-66BB-4A98-8981-8DFAB78DC351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6E838A-A0AB-4925-85F3-39B1094B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0F4820-4580-4DF0-AE81-FA60B3C5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2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1888B-4369-4F40-9A67-8553178E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5510F-E010-4DEE-9697-FF350C1A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157442-8C69-401F-A25D-F8D0EB26C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C0675-1068-441D-B9EA-FD99DBEC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AA0D-22BD-4EAF-AE72-21914EC5B276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E8DB7-0FE1-4AF4-8141-B514E067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5C4194-893E-4605-A515-AA6139D8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85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CD965-10F6-4654-9AC0-B13D1FF9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9841C4-3DCE-4D9B-8694-4865A1CC1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8749D-DADA-482B-BA31-A50E5D0C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BA31A-075F-4248-A040-DBEA36E3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5E03-2752-410D-9289-FB7F85097B07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A006B-7B10-463E-ACA8-E2A0562C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1FCA7-CF12-4A48-ADB0-6715555C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6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B92B20-3AEE-4E50-A23C-8993EF6A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7709A-07ED-4DDD-9451-38FA4FE1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FF35A-FDCA-4420-AC4C-1AD9DE6D3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C5B1-C3C1-4D45-B5E6-08D29EF87762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D7260-32A0-46BC-B81A-84127E9B0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5FF24-B646-499F-9ACB-4C140E1C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7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Q14EjnOJZc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55B84-2D6A-4CA6-8097-C4952E9DF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강화 학습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Reinforcement Learning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2B3D4-D2F4-4FD9-A3B9-25FF28564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박경수</a:t>
            </a:r>
            <a:endParaRPr lang="en-US" altLang="ko-KR" dirty="0"/>
          </a:p>
          <a:p>
            <a:r>
              <a:rPr lang="ko-KR" altLang="en-US" dirty="0"/>
              <a:t>전주대학교 </a:t>
            </a:r>
            <a:r>
              <a:rPr lang="ko-KR" altLang="en-US" dirty="0" err="1"/>
              <a:t>게임콘텐츠학과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211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AD227-36EE-4357-8C87-71516FCD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각 </a:t>
                </a:r>
                <a:r>
                  <a:rPr lang="en-US" altLang="ko-KR" dirty="0"/>
                  <a:t>time step</a:t>
                </a:r>
                <a:r>
                  <a:rPr lang="ko-KR" altLang="en-US" dirty="0"/>
                  <a:t>에서 한 </a:t>
                </a:r>
                <a:r>
                  <a:rPr lang="en-US" altLang="ko-KR" dirty="0"/>
                  <a:t>episode </a:t>
                </a:r>
                <a:r>
                  <a:rPr lang="ko-KR" altLang="en-US" dirty="0"/>
                  <a:t>동안 얻는 </a:t>
                </a:r>
                <a:r>
                  <a:rPr lang="en-US" altLang="ko-KR" dirty="0"/>
                  <a:t>reward</a:t>
                </a:r>
                <a:r>
                  <a:rPr lang="ko-KR" altLang="en-US" dirty="0"/>
                  <a:t>의 총합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</m:t>
                    </m:r>
                  </m:oMath>
                </a14:m>
                <a:endParaRPr lang="en-US" altLang="ko-KR" b="0" dirty="0"/>
              </a:p>
              <a:p>
                <a:pPr lvl="1"/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4D0A37-F78A-44B2-83FB-43B7DEC4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CB33-DAA0-48A0-B292-0B43FFAD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DA8C85-2C22-4599-95C3-9A6B61A7D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/>
                  <a:t>episode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discount rate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return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b="0" dirty="0"/>
                  <a:t/>
                </a:r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=−5+0.9⋅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+0.81⋅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+0.729⋅30                            </m:t>
                    </m:r>
                  </m:oMath>
                </a14:m>
                <a:r>
                  <a:rPr lang="en-US" altLang="ko-KR" b="0" dirty="0"/>
                  <a:t/>
                </a:r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=8.32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DA8C85-2C22-4599-95C3-9A6B61A7D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C5C2E-42AE-424B-B63C-15A10380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F90FD8-162C-4303-9759-F867F7703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908" y="1825625"/>
            <a:ext cx="2600000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BEE00-D169-4441-B6CA-D06DCEAD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A131B-9D0D-4F28-9BC7-47214CF02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agent</a:t>
            </a:r>
            <a:r>
              <a:rPr lang="ko-KR" altLang="en-US" dirty="0"/>
              <a:t>의 정책</a:t>
            </a:r>
            <a:endParaRPr lang="en-US" altLang="ko-KR" dirty="0"/>
          </a:p>
          <a:p>
            <a:r>
              <a:rPr lang="en-US" altLang="ko-KR" dirty="0"/>
              <a:t>action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선택하는 방법</a:t>
            </a:r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deterministic policy</a:t>
            </a:r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state</a:t>
            </a:r>
            <a:r>
              <a:rPr lang="ko-KR" altLang="en-US" dirty="0"/>
              <a:t>에서 취하는 </a:t>
            </a:r>
            <a:r>
              <a:rPr lang="en-US" altLang="ko-KR" dirty="0"/>
              <a:t>action</a:t>
            </a:r>
            <a:r>
              <a:rPr lang="ko-KR" altLang="en-US" dirty="0"/>
              <a:t>이 결정되어 있음</a:t>
            </a:r>
            <a:endParaRPr lang="en-US" altLang="ko-KR" dirty="0"/>
          </a:p>
          <a:p>
            <a:pPr lvl="1"/>
            <a:r>
              <a:rPr lang="en-US" altLang="ko-KR" dirty="0"/>
              <a:t>stochastic policy</a:t>
            </a:r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state</a:t>
            </a:r>
            <a:r>
              <a:rPr lang="ko-KR" altLang="en-US" dirty="0"/>
              <a:t>에서 확률에 따라 </a:t>
            </a:r>
            <a:r>
              <a:rPr lang="en-US" altLang="ko-KR" dirty="0"/>
              <a:t>action</a:t>
            </a:r>
            <a:r>
              <a:rPr lang="ko-KR" altLang="en-US" dirty="0"/>
              <a:t>을 취함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EAACB2-2900-495B-86B5-2009D168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77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77441-93F7-4B8D-8C38-FE4C1CB0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DE8B3E-0765-44B1-9E1D-6A4E93A53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 smtClean="0"/>
                  <a:t>e.g.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 smtClean="0"/>
                  <a:t>deterministic policy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균일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random policy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/>
                  <a:t>참고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소문자는 변수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대문자는 값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DE8B3E-0765-44B1-9E1D-6A4E93A53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969D2-A165-45D1-B380-E96163FF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79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19A7-DEC8-4A15-B694-166B98AA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89D1AA-393A-463C-B165-6E4C12703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policy</a:t>
                </a:r>
                <a:r>
                  <a:rPr lang="ko-KR" altLang="en-US" dirty="0"/>
                  <a:t>에 의하여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을 선택할 경우 각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의 가치</a:t>
                </a:r>
                <a:endParaRPr lang="en-US" altLang="ko-KR" dirty="0"/>
              </a:p>
              <a:p>
                <a:r>
                  <a:rPr lang="en-US" altLang="ko-KR" dirty="0"/>
                  <a:t>a.k.a. the expected return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the expected value of returns for all possible episodes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 - the state-value function for 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89D1AA-393A-463C-B165-6E4C12703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F9C3E-1173-46E8-903D-1EFCEBCA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DBED9-65E7-4F5A-87C7-4B401D1F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Action-Value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9263F8F-B112-4D96-AFA1-BB592F648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state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의 가치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 - the action-value function for policy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state-value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action-value</a:t>
                </a:r>
                <a:r>
                  <a:rPr lang="ko-KR" altLang="en-US" dirty="0" smtClean="0"/>
                  <a:t>의 관계는</a:t>
                </a:r>
                <a:r>
                  <a:rPr lang="en-US" altLang="ko-KR" dirty="0" smtClean="0"/>
                  <a:t>?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9263F8F-B112-4D96-AFA1-BB592F648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FD1B80-2188-4435-A250-739DFA3D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BB95-3C09-4730-B08D-C529F766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 equation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9E1E66-B4A1-4F7D-87FE-37229587AF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Bellman </a:t>
                </a:r>
                <a:r>
                  <a:rPr lang="en-US" altLang="ko-KR" dirty="0"/>
                  <a:t>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action-value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state-value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action-value</a:t>
                </a:r>
                <a:r>
                  <a:rPr lang="ko-KR" altLang="en-US" dirty="0"/>
                  <a:t>의 관계는</a:t>
                </a:r>
                <a:r>
                  <a:rPr lang="en-US" altLang="ko-KR" dirty="0"/>
                  <a:t>?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9E1E66-B4A1-4F7D-87FE-37229587A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D59416-B16A-4011-8BE9-EA56A5D8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41239-CD16-4A59-ACF2-CF72E257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Tiny World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EF9C32-A6AA-4B68-8B4B-97486B2A0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Bellman equation</a:t>
                </a:r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⋅3⋅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⋅3⋅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Solution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4−3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)(2−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)(2−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=2.95</m:t>
                    </m:r>
                  </m:oMath>
                </a14:m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=2.05</m:t>
                    </m:r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EF9C32-A6AA-4B68-8B4B-97486B2A0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FB3D7-2AD7-4A61-844F-929BCC9A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E932CD-6DEA-4C95-B615-99D708127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06" y="1319496"/>
            <a:ext cx="3391268" cy="202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Bellman Equation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Bellman equation</a:t>
                </a:r>
                <a:r>
                  <a:rPr lang="ko-KR" altLang="en-US" dirty="0" smtClean="0"/>
                  <a:t>을 풀어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 smtClean="0"/>
                  <a:t>s)</a:t>
                </a:r>
                <a:r>
                  <a:rPr lang="ko-KR" altLang="en-US" dirty="0" smtClean="0"/>
                  <a:t>를 모두 구할 수 있다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형태는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 smtClean="0"/>
                  <a:t> 꼴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시간 문제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메모리 문제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5F49C-7133-4CE8-B2C6-E72375B6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Optimal Policy and </a:t>
            </a:r>
            <a:br>
              <a:rPr lang="en-US" altLang="ko-KR" dirty="0"/>
            </a:br>
            <a:r>
              <a:rPr lang="en-US" altLang="ko-KR" dirty="0"/>
              <a:t>    Optimal Value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847F93A-C19C-4BFF-B2C6-4F271BBF91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optimal value function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상태의 최대 가치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ko-KR" b="0" dirty="0" smtClean="0"/>
              </a:p>
              <a:p>
                <a:endParaRPr lang="en-US" altLang="ko-KR" b="0" dirty="0"/>
              </a:p>
              <a:p>
                <a:r>
                  <a:rPr lang="en-US" altLang="ko-KR" dirty="0"/>
                  <a:t>optimal </a:t>
                </a:r>
                <a:r>
                  <a:rPr lang="en-US" altLang="ko-KR" dirty="0" smtClean="0"/>
                  <a:t>policy</a:t>
                </a:r>
              </a:p>
              <a:p>
                <a:pPr lvl="1"/>
                <a:r>
                  <a:rPr lang="ko-KR" altLang="en-US" b="0" dirty="0" smtClean="0"/>
                  <a:t>가장</a:t>
                </a:r>
                <a:r>
                  <a:rPr lang="en-US" altLang="ko-KR" b="0" dirty="0" smtClean="0"/>
                  <a:t> </a:t>
                </a:r>
                <a:r>
                  <a:rPr lang="ko-KR" altLang="en-US" b="0" dirty="0" smtClean="0"/>
                  <a:t>우수한 정책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847F93A-C19C-4BFF-B2C6-4F271BBF9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CB566C-9235-4244-B050-F332747F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964CE-0924-4843-80DE-AAEE4758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DC9BB0-546F-4F2B-A003-4AB5141D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내용 개체 틀 15">
            <a:extLst>
              <a:ext uri="{FF2B5EF4-FFF2-40B4-BE49-F238E27FC236}">
                <a16:creationId xmlns:a16="http://schemas.microsoft.com/office/drawing/2014/main" id="{9923AA0C-57CA-4976-8491-77513B9B2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046" y="3902075"/>
            <a:ext cx="2647950" cy="2590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C18B36-27EF-4C3D-8D96-940E6BF77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0" y="1891651"/>
            <a:ext cx="3638550" cy="1962150"/>
          </a:xfrm>
          <a:prstGeom prst="rect">
            <a:avLst/>
          </a:prstGeom>
        </p:spPr>
      </p:pic>
      <p:pic>
        <p:nvPicPr>
          <p:cNvPr id="11" name="온라인 미디어 10" title="Cart-Pole Reinforcement Learning">
            <a:hlinkClick r:id="" action="ppaction://media"/>
            <a:extLst>
              <a:ext uri="{FF2B5EF4-FFF2-40B4-BE49-F238E27FC236}">
                <a16:creationId xmlns:a16="http://schemas.microsoft.com/office/drawing/2014/main" id="{33448DCB-ADDD-4797-ACC1-4BD6A6564D7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843240" y="1891651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EDFC0-962B-454F-B66E-50B4E398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Evaluation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DD6F1B-F27C-461F-B119-53430F606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주어진 </a:t>
                </a:r>
                <a:r>
                  <a:rPr lang="en-US" altLang="ko-KR" dirty="0" smtClean="0"/>
                  <a:t>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 smtClean="0"/>
                  <a:t>에 대하여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찾아라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Bellman </a:t>
                </a:r>
                <a:r>
                  <a:rPr lang="en-US" altLang="ko-KR" dirty="0" smtClean="0"/>
                  <a:t>equation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풀기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algorithm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⟶⋯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arbitrary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DD6F1B-F27C-461F-B119-53430F606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F34BE1-FEE9-4DCF-803D-42C212F4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8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42968-E20E-4EAD-8F3E-C8030C95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Evaluation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4C5C3D3-8C99-4439-B319-784F7A0740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수학적 배경</a:t>
                </a:r>
                <a:endParaRPr lang="en-US" altLang="ko-KR" dirty="0" smtClean="0"/>
              </a:p>
              <a:p>
                <a:r>
                  <a:rPr lang="en-US" altLang="ko-KR" dirty="0" smtClean="0"/>
                  <a:t>solve </a:t>
                </a:r>
                <a:r>
                  <a:rPr lang="en-US" altLang="ko-KR" dirty="0"/>
                  <a:t>the linear equation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iteration</a:t>
                </a:r>
                <a:endParaRPr lang="en-US" altLang="ko-K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arbitrary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⟶0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4C5C3D3-8C99-4439-B319-784F7A0740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0BC0F9-EC32-48EA-B798-385ED8D6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0BA37-2D63-4C22-8614-E6FFD3F0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BAD49D-19B9-479E-97E4-CBAEE6E10A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Algorithm</a:t>
                </a:r>
              </a:p>
              <a:p>
                <a:pPr lvl="1"/>
                <a:r>
                  <a:rPr lang="en-US" altLang="ko-KR" sz="2000" dirty="0"/>
                  <a:t>input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2000" dirty="0"/>
                  <a:t>, the policy to be evaluated</a:t>
                </a:r>
              </a:p>
              <a:p>
                <a:pPr lvl="1"/>
                <a:r>
                  <a:rPr lang="en-US" altLang="ko-KR" sz="2000" dirty="0"/>
                  <a:t>initialize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for all state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repeat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𝑐𝑜𝑝𝑦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for each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𝑐𝑜𝑝𝑦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	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limLow>
                      <m:limLow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lim>
                    </m:limLow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𝑐𝑜𝑝𝑦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sz="2000" dirty="0"/>
                  <a:t>until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output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BAD49D-19B9-479E-97E4-CBAEE6E10A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7CCB4B-41C6-42F8-84A4-A1A0F4AD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05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2D062-53BA-409F-8CEF-A2F242EB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0C0B52-0C1A-4BB6-98BA-77FD53ED5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Example -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gridworld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0C0B52-0C1A-4BB6-98BA-77FD53ED5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FB3D6-0C50-4B14-8389-5703FF69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5B1D6C-05DF-41B5-96E8-28B51A8EF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691" y="2574558"/>
            <a:ext cx="4795411" cy="17088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03F1B1-2621-4B6A-BD52-FACC259B1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93" y="4596011"/>
            <a:ext cx="7123809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1C4DE-A462-4459-96B6-93C52BD8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Improvement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E35061-5CF8-41F3-A0B3-D8399CD5C8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700" dirty="0" smtClean="0"/>
                  <a:t>주어진 </a:t>
                </a:r>
                <a:r>
                  <a:rPr lang="en-US" altLang="ko-KR" sz="2700" dirty="0" smtClean="0"/>
                  <a:t>state-value function</a:t>
                </a:r>
                <a:r>
                  <a:rPr lang="ko-KR" altLang="en-US" sz="2700" dirty="0" smtClean="0"/>
                  <a:t>에 대하여 가장 우수한 정책을 찾아라</a:t>
                </a:r>
                <a:endParaRPr lang="en-US" altLang="ko-KR" sz="27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</m:e>
                        </m:func>
                      </m:e>
                    </m:func>
                  </m:oMath>
                </a14:m>
                <a:endParaRPr lang="en-US" altLang="ko-KR" b="0" dirty="0" smtClean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E35061-5CF8-41F3-A0B3-D8399CD5C8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D323FE-F942-437A-9596-2266759C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444" y="3623100"/>
            <a:ext cx="3629532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07919-CE4C-4FD0-B481-6DF3EB55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Iteration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4F26B7A-4BD3-4807-BBBB-ABBF0F452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policy evaluation(E)</a:t>
                </a:r>
                <a:r>
                  <a:rPr lang="ko-KR" altLang="en-US" dirty="0" smtClean="0"/>
                  <a:t>과</a:t>
                </a:r>
                <a:r>
                  <a:rPr lang="en-US" altLang="ko-KR" dirty="0" smtClean="0"/>
                  <a:t> policy improvement(I)</a:t>
                </a:r>
                <a:r>
                  <a:rPr lang="ko-KR" altLang="en-US" dirty="0" smtClean="0"/>
                  <a:t>를 반복</a:t>
                </a:r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⋯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4F26B7A-4BD3-4807-BBBB-ABBF0F452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E94B3-2E60-4D0D-82FF-3BCF61AB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487" y="3195222"/>
            <a:ext cx="528711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0222-F55B-4A65-AEBF-9885DA71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2364F61-A4DB-4CC1-BFE4-BF964898F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combination of policy evaluation and policy improvement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⟶⋯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이론적 배경</a:t>
                </a:r>
                <a:r>
                  <a:rPr lang="en-US" altLang="ko-KR" dirty="0" smtClean="0"/>
                  <a:t>???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2364F61-A4DB-4CC1-BFE4-BF964898F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82340D-26F2-41A2-A203-69579FCE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8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0222-F55B-4A65-AEBF-9885DA71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2364F61-A4DB-4CC1-BFE4-BF964898F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gridworld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2364F61-A4DB-4CC1-BFE4-BF964898F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82340D-26F2-41A2-A203-69579FCE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856" y="2663859"/>
            <a:ext cx="7173326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7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033FA-7887-49A2-B3B1-C7D36819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11BDB7-39AF-494C-9B67-9A0891AF9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최적화 문제를 해결하는 것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가장 </a:t>
                </a:r>
                <a:r>
                  <a:rPr lang="ko-KR" altLang="en-US" dirty="0"/>
                  <a:t>우수한 </a:t>
                </a:r>
                <a:r>
                  <a:rPr lang="ko-KR" altLang="en-US" dirty="0" smtClean="0"/>
                  <a:t>정책</a:t>
                </a:r>
                <a:r>
                  <a:rPr lang="en-US" altLang="ko-KR" dirty="0" smtClean="0"/>
                  <a:t>(optimal policy)</a:t>
                </a:r>
                <a:r>
                  <a:rPr lang="ko-KR" altLang="en-US" dirty="0" smtClean="0"/>
                  <a:t> 찾기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policy </a:t>
                </a:r>
                <a:r>
                  <a:rPr lang="en-US" altLang="ko-KR" dirty="0"/>
                  <a:t>iteration</a:t>
                </a:r>
                <a:r>
                  <a:rPr lang="ko-KR" altLang="en-US" dirty="0"/>
                  <a:t>이나 </a:t>
                </a:r>
                <a:r>
                  <a:rPr lang="en-US" altLang="ko-KR" dirty="0"/>
                  <a:t>value </a:t>
                </a:r>
                <a:r>
                  <a:rPr lang="en-US" altLang="ko-KR" dirty="0" smtClean="0"/>
                  <a:t>iteration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사용</a:t>
                </a:r>
                <a:endParaRPr lang="en-US" altLang="ko-KR" dirty="0"/>
              </a:p>
              <a:p>
                <a:r>
                  <a:rPr lang="ko-KR" altLang="en-US" dirty="0"/>
                  <a:t>장점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거의 정확한 값을 계산할 수 있다</a:t>
                </a:r>
                <a:endParaRPr lang="en-US" altLang="ko-KR" dirty="0"/>
              </a:p>
              <a:p>
                <a:r>
                  <a:rPr lang="ko-KR" altLang="en-US" dirty="0"/>
                  <a:t>단점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모든 경우의 수를 생각해야 한다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바둑의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의 수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361!</a:t>
                </a:r>
              </a:p>
              <a:p>
                <a:pPr lvl="2"/>
                <a:r>
                  <a:rPr lang="ko-KR" altLang="en-US" dirty="0"/>
                  <a:t>시간의 한계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메모리의 한계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11BDB7-39AF-494C-9B67-9A0891AF9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76A6FB-1198-4223-9A07-E4841E32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7678-19C5-4D34-8731-C12FB3B6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Methods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D85EDF-5A02-4F96-B1AE-B599D75D6A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problem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 - discount rate</a:t>
                </a:r>
              </a:p>
              <a:p>
                <a:r>
                  <a:rPr lang="en-US" altLang="ko-KR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 smtClean="0"/>
                  <a:t>?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impossible, </a:t>
                </a:r>
                <a:r>
                  <a:rPr lang="en-US" altLang="ko-KR" dirty="0"/>
                  <a:t>in </a:t>
                </a:r>
                <a:r>
                  <a:rPr lang="en-US" altLang="ko-KR" dirty="0" smtClean="0"/>
                  <a:t>general, e.g. </a:t>
                </a:r>
                <a:r>
                  <a:rPr lang="ko-KR" altLang="en-US" dirty="0" smtClean="0"/>
                  <a:t>바둑</a:t>
                </a:r>
                <a:endParaRPr lang="en-US" altLang="ko-KR" dirty="0"/>
              </a:p>
              <a:p>
                <a:r>
                  <a:rPr lang="en-US" altLang="ko-KR" dirty="0" smtClean="0"/>
                  <a:t>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/>
                  <a:t>!</a:t>
                </a:r>
              </a:p>
              <a:p>
                <a:pPr lvl="1"/>
                <a:r>
                  <a:rPr lang="en-US" altLang="ko-KR" dirty="0"/>
                  <a:t>sampling</a:t>
                </a:r>
              </a:p>
              <a:p>
                <a:pPr lvl="1"/>
                <a:r>
                  <a:rPr lang="en-US" altLang="ko-KR" dirty="0"/>
                  <a:t>Monte Carlo method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D85EDF-5A02-4F96-B1AE-B599D75D6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500F15-BAF8-4B98-9C84-861FC99F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E6CA2-2CBF-4994-9F63-E1B69093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AB00E-FFA2-4374-9E96-D96F4233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R. S. Sutton and A. G. </a:t>
            </a:r>
            <a:r>
              <a:rPr lang="en-US" altLang="ko-KR" dirty="0" err="1"/>
              <a:t>Barto</a:t>
            </a:r>
            <a:r>
              <a:rPr lang="en-US" altLang="ko-KR" dirty="0"/>
              <a:t>, Reinforcement Learning: An Introduction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B2CE59-D636-4D62-B7E2-D3B2DA1A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98506-8924-4903-B708-183C39FC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B499A4-F2EC-4D11-B8E1-6C4CD3DBDE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policy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따라 </a:t>
                </a:r>
                <a:r>
                  <a:rPr lang="en-US" altLang="ko-KR" dirty="0"/>
                  <a:t>episode</a:t>
                </a:r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생성한다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계산한다</a:t>
                </a:r>
                <a:endParaRPr lang="en-US" altLang="ko-KR" dirty="0"/>
              </a:p>
              <a:p>
                <a:r>
                  <a:rPr lang="ko-KR" altLang="en-US" b="0" dirty="0"/>
                  <a:t>각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 대하여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dirty="0"/>
                  <a:t>의 근사값을 구한다</a:t>
                </a:r>
                <a:endParaRPr lang="en-US" altLang="ko-KR" dirty="0"/>
              </a:p>
              <a:p>
                <a:r>
                  <a:rPr lang="en-US" altLang="ko-KR" dirty="0"/>
                  <a:t>policy</a:t>
                </a:r>
                <a:r>
                  <a:rPr lang="ko-KR" altLang="en-US" dirty="0"/>
                  <a:t>를 다시 설정한다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episode </a:t>
                </a:r>
                <a:r>
                  <a:rPr lang="ko-KR" altLang="en-US" dirty="0"/>
                  <a:t>복습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2  </m:t>
                            </m:r>
                          </m:sub>
                        </m:sSub>
                      </m:e>
                    </m:groupCh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B499A4-F2EC-4D11-B8E1-6C4CD3DBD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2C40BE-C24A-4825-9325-13DC37E1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0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E64FF-27DF-4DF9-9D1A-E1636C78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DE244AA-349B-4C3A-AA84-1B3D00DB7C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Monte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Carlo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ES(exploring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starts)</a:t>
                </a:r>
              </a:p>
              <a:p>
                <a:pPr lvl="1"/>
                <a:r>
                  <a:rPr lang="en-US" altLang="ko-KR" sz="2000" dirty="0"/>
                  <a:t>initialize, for all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)⟵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arbitrary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)⟵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arbitrary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𝑟𝑒𝑡𝑢𝑟𝑛𝑠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)⟵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empty list</a:t>
                </a:r>
              </a:p>
              <a:p>
                <a:pPr lvl="1"/>
                <a:r>
                  <a:rPr lang="en-US" altLang="ko-KR" sz="2000" dirty="0"/>
                  <a:t>repeat forever</a:t>
                </a:r>
              </a:p>
              <a:p>
                <a:pPr lvl="2"/>
                <a:r>
                  <a:rPr lang="en-US" altLang="ko-KR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generate an episode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following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for each pair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 in the episode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US" altLang="ko-KR" sz="2000" dirty="0"/>
                  <a:t> the return at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b="0" dirty="0"/>
              </a:p>
              <a:p>
                <a:pPr lvl="3"/>
                <a:r>
                  <a:rPr lang="en-US" altLang="ko-KR" sz="2000" b="0" dirty="0"/>
                  <a:t>append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ko-KR" sz="2000" dirty="0"/>
                  <a:t> to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𝑟𝑒𝑡𝑢𝑟𝑛𝑠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𝑟𝑒𝑡𝑢𝑟𝑛𝑠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DE244AA-349B-4C3A-AA84-1B3D00DB7C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478D4-8007-41AC-B9F1-3C186A8B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1B125-2F19-4E14-A788-7F211202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4B19B1-ED84-498A-A687-EE92BAA62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greedy policy</a:t>
                </a:r>
              </a:p>
              <a:p>
                <a:pPr lvl="1"/>
                <a:r>
                  <a:rPr lang="ko-KR" altLang="en-US" dirty="0"/>
                  <a:t>각 </a:t>
                </a:r>
                <a:r>
                  <a:rPr lang="en-US" altLang="ko-KR" dirty="0"/>
                  <a:t>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가장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큰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을 선택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처음 선택된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이 계속 선택될 가능성이 있다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 smtClean="0"/>
                  <a:t>-greedy(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-soft </a:t>
                </a:r>
                <a:r>
                  <a:rPr lang="en-US" altLang="ko-KR" dirty="0" smtClean="0"/>
                  <a:t>greedy) </a:t>
                </a:r>
                <a:r>
                  <a:rPr lang="en-US" altLang="ko-KR" dirty="0"/>
                  <a:t>policy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가장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큰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ko-KR" altLang="en-US" dirty="0"/>
                  <a:t>의 확률로 선택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/>
                  <a:t>을 주고 나머지의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ko-KR" altLang="en-US" dirty="0"/>
                  <a:t>을 더 준다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나머지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ko-KR" altLang="en-US" dirty="0"/>
                  <a:t>의 확률로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4B19B1-ED84-498A-A687-EE92BAA62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B86466-72DC-4EF8-83FB-9811AEC8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682B0-2691-42B4-80FB-7A109DCC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Methods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5C7888-AD8D-42FC-A13E-9E262573C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ko-KR" sz="2400" dirty="0"/>
                  <a:t>on-policy MC control for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400" dirty="0"/>
                  <a:t>-soft policies</a:t>
                </a:r>
              </a:p>
              <a:p>
                <a:pPr lvl="1"/>
                <a:r>
                  <a:rPr lang="en-US" altLang="ko-KR" dirty="0"/>
                  <a:t>initialize, for all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)⟵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arbitrary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)⟵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arbitrary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400" dirty="0"/>
                  <a:t>-soft policy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𝑟𝑒𝑡𝑢𝑟𝑛𝑠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)⟵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empty list</a:t>
                </a:r>
              </a:p>
              <a:p>
                <a:pPr lvl="1"/>
                <a:r>
                  <a:rPr lang="en-US" altLang="ko-KR" dirty="0"/>
                  <a:t>repeat forever</a:t>
                </a:r>
              </a:p>
              <a:p>
                <a:pPr lvl="2"/>
                <a:r>
                  <a:rPr lang="en-US" altLang="ko-KR" sz="2400" dirty="0"/>
                  <a:t>generate an episode following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sz="2400" dirty="0"/>
              </a:p>
              <a:p>
                <a:pPr lvl="2"/>
                <a:r>
                  <a:rPr lang="en-US" altLang="ko-KR" sz="2400" dirty="0"/>
                  <a:t>for each pair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400" dirty="0"/>
                  <a:t> in the episode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US" altLang="ko-KR" sz="2400" dirty="0"/>
                  <a:t> the return at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pPr lvl="3"/>
                <a:r>
                  <a:rPr lang="en-US" altLang="ko-KR" sz="2400" dirty="0"/>
                  <a:t>append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ko-KR" sz="2400" dirty="0"/>
                  <a:t> to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𝑟𝑒𝑡𝑢𝑟𝑛𝑠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)⟵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𝑟𝑒𝑡𝑢𝑟𝑛𝑠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pPr lvl="2"/>
                <a:r>
                  <a:rPr lang="en-US" altLang="ko-KR" sz="2400" dirty="0"/>
                  <a:t>for each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2400" dirty="0"/>
                  <a:t> in the episode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ko-KR" sz="2400" dirty="0"/>
              </a:p>
              <a:p>
                <a:pPr lvl="3"/>
                <a:r>
                  <a:rPr lang="en-US" altLang="ko-KR" sz="2400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7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/|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)| 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/|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)|                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 ≠</m:t>
                            </m:r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5C7888-AD8D-42FC-A13E-9E262573C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290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AAE670-7EF7-449A-A029-2AC4D9B7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3F5A9-232B-4371-8163-DDBAB716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Methods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5A658D-4DE2-4464-ADEE-4D95D9706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단점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𝑟𝑒𝑡𝑢𝑟𝑛𝑠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모두 저장해야 한다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개수를 저장하면 이 문제는 해결 가능하다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⟵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000" b="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𝑐𝑜𝑢𝑛𝑡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dirty="0"/>
                  <a:t>episode</a:t>
                </a:r>
                <a:r>
                  <a:rPr lang="ko-KR" altLang="en-US" dirty="0"/>
                  <a:t>가 끝날 때까지 기다려야 한다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temporal-difference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learning</a:t>
                </a:r>
                <a:r>
                  <a:rPr lang="ko-KR" altLang="en-US" dirty="0"/>
                  <a:t>의 출발점이다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5A658D-4DE2-4464-ADEE-4D95D9706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92332A-CB11-4179-A5AA-BA6ED6E7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85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7D331-E945-4182-8503-78EEDE79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Temporal-Difference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9CB2A-3714-492C-B4E6-391DF7851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</a:t>
            </a:r>
            <a:r>
              <a:rPr lang="en-US" altLang="ko-KR" dirty="0"/>
              <a:t>policy</a:t>
            </a:r>
            <a:r>
              <a:rPr lang="ko-KR" altLang="en-US" dirty="0"/>
              <a:t>에 대한 </a:t>
            </a:r>
            <a:r>
              <a:rPr lang="en-US" altLang="ko-KR" dirty="0"/>
              <a:t>state-value function</a:t>
            </a:r>
            <a:r>
              <a:rPr lang="ko-KR" altLang="en-US" dirty="0"/>
              <a:t>을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r>
              <a:rPr lang="en-US" altLang="ko-KR" dirty="0" smtClean="0"/>
              <a:t>incremental</a:t>
            </a:r>
            <a:endParaRPr lang="en-US" altLang="ko-KR" dirty="0"/>
          </a:p>
          <a:p>
            <a:r>
              <a:rPr lang="en-US" altLang="ko-KR" dirty="0"/>
              <a:t>episode</a:t>
            </a:r>
            <a:r>
              <a:rPr lang="ko-KR" altLang="en-US" dirty="0"/>
              <a:t>를 따라 계산</a:t>
            </a:r>
            <a:endParaRPr lang="en-US" altLang="ko-KR" dirty="0"/>
          </a:p>
          <a:p>
            <a:pPr lvl="1"/>
            <a:r>
              <a:rPr lang="en-US" altLang="ko-KR" dirty="0"/>
              <a:t>Monte Carlo method</a:t>
            </a:r>
            <a:r>
              <a:rPr lang="ko-KR" altLang="en-US" dirty="0"/>
              <a:t>에서 파생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D67FCF-A138-4F43-B830-C728E96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010EC-17B3-4B58-B30D-526316E8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Temporal-Difference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348F1C-0CD3-4FBB-AC06-16028CC81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episode</a:t>
                </a:r>
                <a:r>
                  <a:rPr lang="ko-KR" altLang="en-US" dirty="0"/>
                  <a:t>의 각 단계에서 </a:t>
                </a:r>
                <a:r>
                  <a:rPr lang="en-US" altLang="ko-KR" dirty="0"/>
                  <a:t>state-value function</a:t>
                </a:r>
                <a:r>
                  <a:rPr lang="ko-KR" altLang="en-US" dirty="0"/>
                  <a:t>을 다시 설정</a:t>
                </a:r>
                <a:endParaRPr lang="en-US" altLang="ko-KR" dirty="0"/>
              </a:p>
              <a:p>
                <a:r>
                  <a:rPr lang="en-US" altLang="ko-KR" dirty="0"/>
                  <a:t>TD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 smtClean="0"/>
                  <a:t>)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 smtClean="0"/>
                  <a:t> - step </a:t>
                </a:r>
                <a:r>
                  <a:rPr lang="en-US" altLang="ko-KR" dirty="0"/>
                  <a:t>size (=</a:t>
                </a:r>
                <a:r>
                  <a:rPr lang="en-US" altLang="ko-KR" dirty="0" smtClean="0"/>
                  <a:t>learning rate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348F1C-0CD3-4FBB-AC06-16028CC81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5B70F1-4238-406B-9A42-1CFA8C16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0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85010EC-17B3-4B58-B30D-526316E845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TD(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85010EC-17B3-4B58-B30D-526316E845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348F1C-0CD3-4FBB-AC06-16028CC81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83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Monte Carlo Method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⟵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with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equivalently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를</a:t>
                </a:r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로 대체하면 어떨까</a:t>
                </a:r>
                <a:r>
                  <a:rPr lang="en-US" altLang="ko-KR" dirty="0" smtClean="0"/>
                  <a:t>?</a:t>
                </a:r>
              </a:p>
              <a:p>
                <a:pPr lvl="3"/>
                <a:r>
                  <a:rPr lang="en-US" altLang="ko-KR" dirty="0" smtClean="0"/>
                  <a:t>episode</a:t>
                </a:r>
                <a:r>
                  <a:rPr lang="ko-KR" altLang="en-US" dirty="0"/>
                  <a:t>가 </a:t>
                </a:r>
                <a:r>
                  <a:rPr lang="ko-KR" altLang="en-US" dirty="0" smtClean="0"/>
                  <a:t>종료될 때까지 기다리지 않아도 된다</a:t>
                </a:r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 smtClean="0"/>
                  <a:t>가 상수이면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어떨까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348F1C-0CD3-4FBB-AC06-16028CC81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833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5B70F1-4238-406B-9A42-1CFA8C16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TD(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TD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) –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-step temporal-difference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300" i="1" dirty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3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3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3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3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3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sz="23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3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3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ko-KR" sz="2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ko-KR" sz="23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3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ko-KR" sz="23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sz="2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3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3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3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3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3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3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ko-KR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3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3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3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sz="2300" dirty="0">
                  <a:ea typeface="Cambria Math" panose="02040503050406030204" pitchFamily="18" charset="0"/>
                </a:endParaRPr>
              </a:p>
              <a:p>
                <a:pPr lvl="1"/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84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FE690-C997-4BDC-AEE6-DA88FA89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Temporal-Difference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95319C-4745-472D-B300-2E6E7052F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algorithm for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TD(0)</a:t>
                </a:r>
              </a:p>
              <a:p>
                <a:pPr lvl="1"/>
                <a:r>
                  <a:rPr lang="en-US" altLang="ko-KR" sz="2000" dirty="0"/>
                  <a:t>input – the policy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to be evaluated</a:t>
                </a:r>
              </a:p>
              <a:p>
                <a:pPr lvl="1"/>
                <a:r>
                  <a:rPr lang="en-US" altLang="ko-KR" sz="2000" dirty="0"/>
                  <a:t>initialize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arbitrary, e.g.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repeat forever</a:t>
                </a:r>
              </a:p>
              <a:p>
                <a:pPr lvl="2"/>
                <a:r>
                  <a:rPr lang="en-US" altLang="ko-KR" dirty="0"/>
                  <a:t>initialize a 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repeat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US" altLang="ko-KR" sz="2000" dirty="0"/>
                  <a:t> action given by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2000" dirty="0"/>
                  <a:t> for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sz="20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US" altLang="ko-KR" sz="2000" dirty="0"/>
                  <a:t> reward for action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sz="2000" dirty="0"/>
              </a:p>
              <a:p>
                <a:pPr lvl="3"/>
                <a:r>
                  <a:rPr lang="en-US" altLang="ko-KR" sz="2000" b="0" dirty="0"/>
                  <a:t>s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US" altLang="ko-KR" sz="2000" dirty="0"/>
                  <a:t> state for action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sz="20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0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ko-KR" sz="2000" dirty="0"/>
              </a:p>
              <a:p>
                <a:pPr lvl="2"/>
                <a:r>
                  <a:rPr lang="en-US" altLang="ko-KR" dirty="0"/>
                  <a:t>until s is terminal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95319C-4745-472D-B300-2E6E7052F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76B35D-EF03-4A29-8709-3C0F341A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8A7D6-0A78-44C8-B014-98E5148F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Grid World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B892DDA-4356-467D-951A-558C7D57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이득이 가장 큰 방향은 어디인가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E38058-295B-4CEB-A99F-8A7212D1D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33" y="2622674"/>
            <a:ext cx="3471700" cy="32809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1ECCFA-6507-4B2A-93D7-A07C5E5C0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83" y="2622674"/>
            <a:ext cx="3471700" cy="328094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EA16C-78F9-4971-A1E6-FE9457AB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1A5F2D4-8D6F-479C-B3A7-3652437387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Example – TD(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1A5F2D4-8D6F-479C-B3A7-365243738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D9A5AE3-1C20-4721-9B28-B19F234E7C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4×4 </m:t>
                    </m:r>
                  </m:oMath>
                </a14:m>
                <a:r>
                  <a:rPr lang="en-US" altLang="ko-KR" dirty="0" err="1"/>
                  <a:t>gridworld</a:t>
                </a:r>
                <a:endParaRPr lang="en-US" altLang="ko-KR" b="0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D9A5AE3-1C20-4721-9B28-B19F234E7C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C9621-1EA0-491F-A086-3ED0C52D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16CB91-EA3C-46A8-937C-A16340029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176" y="1870075"/>
            <a:ext cx="4795411" cy="17088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615" y="3713895"/>
            <a:ext cx="7181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7D331-E945-4182-8503-78EEDE79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Sarsa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9CB2A-3714-492C-B4E6-391DF7851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</a:t>
            </a:r>
            <a:r>
              <a:rPr lang="en-US" altLang="ko-KR" dirty="0"/>
              <a:t>policy</a:t>
            </a:r>
            <a:r>
              <a:rPr lang="ko-KR" altLang="en-US" dirty="0"/>
              <a:t>의</a:t>
            </a:r>
            <a:r>
              <a:rPr lang="en-US" altLang="ko-KR" dirty="0"/>
              <a:t> action-value function</a:t>
            </a:r>
            <a:r>
              <a:rPr lang="ko-KR" altLang="en-US" dirty="0"/>
              <a:t>을 계산</a:t>
            </a:r>
            <a:endParaRPr lang="en-US" altLang="ko-KR" dirty="0"/>
          </a:p>
          <a:p>
            <a:r>
              <a:rPr lang="en-US" altLang="ko-KR" dirty="0"/>
              <a:t>on-policy TD control</a:t>
            </a:r>
            <a:endParaRPr lang="en-US" altLang="ko-KR" i="1" dirty="0"/>
          </a:p>
          <a:p>
            <a:pPr lvl="1"/>
            <a:r>
              <a:rPr lang="en-US" altLang="ko-KR" dirty="0"/>
              <a:t>policy</a:t>
            </a:r>
            <a:r>
              <a:rPr lang="ko-KR" altLang="en-US" dirty="0"/>
              <a:t>를 따라 진행한다</a:t>
            </a:r>
            <a:endParaRPr lang="en-US" altLang="ko-KR" dirty="0"/>
          </a:p>
          <a:p>
            <a:r>
              <a:rPr lang="en-US" altLang="ko-KR" dirty="0"/>
              <a:t>incremental</a:t>
            </a:r>
          </a:p>
          <a:p>
            <a:r>
              <a:rPr lang="en-US" altLang="ko-KR" dirty="0"/>
              <a:t>episode</a:t>
            </a:r>
            <a:r>
              <a:rPr lang="ko-KR" altLang="en-US" dirty="0"/>
              <a:t>를 따라 계산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D67FCF-A138-4F43-B830-C728E96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64CD1-431E-4897-A631-FC8BB2CD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Sarsa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64E928D-C126-40A7-AAB0-2D3C12A522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uses the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“</a:t>
                </a:r>
                <a:r>
                  <a:rPr lang="en-US" altLang="ko-KR" dirty="0" err="1" smtClean="0"/>
                  <a:t>sarsa</a:t>
                </a:r>
                <a:r>
                  <a:rPr lang="en-US" altLang="ko-KR" dirty="0" smtClean="0"/>
                  <a:t>”</a:t>
                </a:r>
                <a:r>
                  <a:rPr lang="ko-KR" altLang="en-US" dirty="0" smtClean="0"/>
                  <a:t>라고 부르는 이유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64E928D-C126-40A7-AAB0-2D3C12A522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F55DC2-6424-4DC6-8F4C-3FF8E966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A759F-D9E7-46BE-AE1F-7F7228BD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Sarsa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DE1C45-4875-4471-B74F-18FC9A0815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알고리즘</a:t>
                </a:r>
                <a:endParaRPr lang="en-US" altLang="ko-KR" dirty="0"/>
              </a:p>
              <a:p>
                <a:pPr lvl="1"/>
                <a:r>
                  <a:rPr lang="en-US" altLang="ko-KR" sz="2000" dirty="0"/>
                  <a:t>initialize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for all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repeat</a:t>
                </a:r>
              </a:p>
              <a:p>
                <a:pPr lvl="2"/>
                <a:r>
                  <a:rPr lang="en-US" altLang="ko-KR" dirty="0"/>
                  <a:t>initialize a 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US" altLang="ko-KR" dirty="0"/>
                  <a:t> action given by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repeat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US" altLang="ko-KR" sz="2000" dirty="0"/>
                  <a:t> reward for action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sz="2000" dirty="0"/>
              </a:p>
              <a:p>
                <a:pPr lvl="3"/>
                <a:r>
                  <a:rPr lang="en-US" altLang="ko-KR" sz="2000" dirty="0"/>
                  <a:t>s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US" altLang="ko-KR" sz="2000" dirty="0"/>
                  <a:t> state for action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sz="20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US" altLang="ko-KR" sz="2000" dirty="0"/>
                  <a:t> action given by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2000" dirty="0"/>
                  <a:t> for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ko-KR" sz="20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0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ko-KR" sz="2000" dirty="0"/>
              </a:p>
              <a:p>
                <a:pPr lvl="2"/>
                <a:r>
                  <a:rPr lang="en-US" altLang="ko-KR" dirty="0"/>
                  <a:t>until s is terminal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DE1C45-4875-4471-B74F-18FC9A081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23A5EB-AE33-4E91-8EC0-EEEEF324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7D331-E945-4182-8503-78EEDE79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9CB2A-3714-492C-B4E6-391DF7851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r>
              <a:rPr lang="ko-KR" altLang="en-US" dirty="0"/>
              <a:t>와 상관없이 </a:t>
            </a:r>
            <a:r>
              <a:rPr lang="en-US" altLang="ko-KR" dirty="0"/>
              <a:t>action-value function</a:t>
            </a:r>
            <a:r>
              <a:rPr lang="ko-KR" altLang="en-US" dirty="0"/>
              <a:t>을 계산</a:t>
            </a:r>
            <a:endParaRPr lang="en-US" altLang="ko-KR" dirty="0"/>
          </a:p>
          <a:p>
            <a:r>
              <a:rPr lang="en-US" altLang="ko-KR" dirty="0"/>
              <a:t>off-policy TD control</a:t>
            </a:r>
            <a:endParaRPr lang="en-US" altLang="ko-KR" i="1" dirty="0"/>
          </a:p>
          <a:p>
            <a:pPr lvl="1"/>
            <a:r>
              <a:rPr lang="en-US" altLang="ko-KR" dirty="0" smtClean="0"/>
              <a:t>policy</a:t>
            </a:r>
            <a:r>
              <a:rPr lang="ko-KR" altLang="en-US" dirty="0" smtClean="0"/>
              <a:t>가 없다</a:t>
            </a:r>
            <a:endParaRPr lang="en-US" altLang="ko-KR" dirty="0"/>
          </a:p>
          <a:p>
            <a:r>
              <a:rPr lang="en-US" altLang="ko-KR" dirty="0"/>
              <a:t>incremental</a:t>
            </a:r>
          </a:p>
          <a:p>
            <a:r>
              <a:rPr lang="en-US" altLang="ko-KR" dirty="0"/>
              <a:t>episode</a:t>
            </a:r>
            <a:r>
              <a:rPr lang="ko-KR" altLang="en-US" dirty="0"/>
              <a:t>를 따라 계산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D67FCF-A138-4F43-B830-C728E96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2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229AE-0D6C-4220-88C9-470C8AAC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9FFBD3-C2DF-4837-B445-C8A268E05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 is independent of </a:t>
                </a:r>
                <a:r>
                  <a:rPr lang="en-US" altLang="ko-KR" dirty="0" smtClean="0"/>
                  <a:t>policy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greedy or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-greedy </a:t>
                </a:r>
                <a:r>
                  <a:rPr lang="en-US" altLang="ko-KR" dirty="0" smtClean="0"/>
                  <a:t>policy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9FFBD3-C2DF-4837-B445-C8A268E05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0E63D0-26EB-48D9-8580-EBD028B4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2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A759F-D9E7-46BE-AE1F-7F7228BD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DE1C45-4875-4471-B74F-18FC9A0815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알고리즘</a:t>
                </a:r>
                <a:endParaRPr lang="en-US" altLang="ko-KR" dirty="0"/>
              </a:p>
              <a:p>
                <a:pPr lvl="1"/>
                <a:r>
                  <a:rPr lang="en-US" altLang="ko-KR" sz="2000" dirty="0"/>
                  <a:t>initialize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for all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000" dirty="0"/>
                  <a:t>, arbitrary</a:t>
                </a:r>
              </a:p>
              <a:p>
                <a:pPr lvl="1"/>
                <a:r>
                  <a:rPr lang="en-US" altLang="ko-KR" sz="2000" dirty="0"/>
                  <a:t>repeat</a:t>
                </a:r>
              </a:p>
              <a:p>
                <a:pPr lvl="2"/>
                <a:r>
                  <a:rPr lang="en-US" altLang="ko-KR" dirty="0"/>
                  <a:t>initialize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 arbitrary</a:t>
                </a:r>
              </a:p>
              <a:p>
                <a:pPr lvl="2"/>
                <a:r>
                  <a:rPr lang="en-US" altLang="ko-KR" dirty="0"/>
                  <a:t>repeat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US" altLang="ko-KR" sz="2000" dirty="0"/>
                  <a:t> action for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2000" dirty="0"/>
                  <a:t> using policy derived from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sz="2000" dirty="0"/>
                  <a:t> (e.g.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000" dirty="0"/>
                  <a:t>-greedy)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US" altLang="ko-KR" sz="2000" dirty="0"/>
                  <a:t> reward for action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sz="2000" dirty="0"/>
              </a:p>
              <a:p>
                <a:pPr lvl="3"/>
                <a:r>
                  <a:rPr lang="en-US" altLang="ko-KR" sz="2000" dirty="0"/>
                  <a:t>s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US" altLang="ko-KR" sz="2000" dirty="0"/>
                  <a:t> state for action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0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ko-KR" sz="2000" dirty="0"/>
              </a:p>
              <a:p>
                <a:pPr lvl="2"/>
                <a:r>
                  <a:rPr lang="en-US" altLang="ko-KR" dirty="0"/>
                  <a:t>until s is terminal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DE1C45-4875-4471-B74F-18FC9A081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23A5EB-AE33-4E91-8EC0-EEEEF324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6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D50E7-B2CB-41A2-BD20-113EF485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– Q-Learning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B2E71C-64ED-41B2-90BC-B3C8479EE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gridworld</a:t>
                </a:r>
                <a:r>
                  <a:rPr lang="en-US" altLang="ko-KR" dirty="0"/>
                  <a:t> - stochastic </a:t>
                </a:r>
                <a:r>
                  <a:rPr lang="en-US" altLang="ko-KR" dirty="0" smtClean="0"/>
                  <a:t>environment</a:t>
                </a:r>
              </a:p>
              <a:p>
                <a:pPr lvl="1"/>
                <a:r>
                  <a:rPr lang="ko-KR" altLang="en-US" dirty="0" smtClean="0"/>
                  <a:t>원하는 방향으로 갈 확률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 smtClean="0"/>
                  <a:t>원하지 않는 방향으로 갈 확률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e.g.</a:t>
                </a:r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B2E71C-64ED-41B2-90BC-B3C8479EE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D94EB2-487E-44D0-9D0B-48A681EB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6082B4-DED2-4844-80A3-1043FE42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478" y="3574897"/>
            <a:ext cx="4795411" cy="170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=−1.8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3.9</m:t>
                    </m:r>
                  </m:oMath>
                </a14:m>
                <a:endParaRPr lang="ko-KR" altLang="en-US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3.0</m:t>
                    </m:r>
                  </m:oMath>
                </a14:m>
                <a:endParaRPr lang="ko-KR" altLang="en-US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3.8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086" y="1542257"/>
            <a:ext cx="73247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70D2F-C49C-4120-8BB4-E84FC606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Expected </a:t>
            </a:r>
            <a:r>
              <a:rPr lang="en-US" altLang="ko-KR" dirty="0" err="1"/>
              <a:t>Sarsa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651512-822E-4ED0-A17F-98240B425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dirty="0"/>
                  <a:t>a sort of </a:t>
                </a:r>
                <a:r>
                  <a:rPr lang="en-US" altLang="ko-KR" dirty="0" err="1"/>
                  <a:t>Sarsa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on-policy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policy</a:t>
                </a:r>
                <a:r>
                  <a:rPr lang="ko-KR" altLang="en-US" dirty="0"/>
                  <a:t>에 따라 </a:t>
                </a:r>
                <a:r>
                  <a:rPr lang="ko-KR" altLang="en-US" dirty="0" smtClean="0"/>
                  <a:t>결정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651512-822E-4ED0-A17F-98240B425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8F5CE8-F6B7-4D26-903C-1C8E87A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5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EF181-D2ED-4AD1-91A6-DD0EFF2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134EB-371C-44FC-B81D-ECEA268C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state</a:t>
            </a:r>
          </a:p>
          <a:p>
            <a:pPr lvl="1"/>
            <a:r>
              <a:rPr lang="ko-KR" altLang="en-US" dirty="0"/>
              <a:t>상태</a:t>
            </a:r>
            <a:endParaRPr lang="en-US" altLang="ko-KR" dirty="0"/>
          </a:p>
          <a:p>
            <a:r>
              <a:rPr lang="en-US" altLang="ko-KR" dirty="0"/>
              <a:t>action</a:t>
            </a:r>
          </a:p>
          <a:p>
            <a:pPr lvl="1"/>
            <a:r>
              <a:rPr lang="ko-KR" altLang="en-US" dirty="0"/>
              <a:t>선택 가능한 행동</a:t>
            </a:r>
            <a:endParaRPr lang="en-US" altLang="ko-KR" dirty="0"/>
          </a:p>
          <a:p>
            <a:r>
              <a:rPr lang="en-US" altLang="ko-KR" dirty="0"/>
              <a:t>reward</a:t>
            </a:r>
          </a:p>
          <a:p>
            <a:pPr lvl="1"/>
            <a:r>
              <a:rPr lang="ko-KR" altLang="en-US" dirty="0"/>
              <a:t>일회성 보상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168DA7-8AB0-4F30-83F5-D16333F27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775" y="1938524"/>
            <a:ext cx="3447619" cy="2980952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25BC0-30F0-4549-B558-156DB52A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5659E96-7684-47ED-95DA-80B8E7339E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-step </a:t>
                </a:r>
                <a:r>
                  <a:rPr lang="en-US" altLang="ko-KR" dirty="0" err="1"/>
                  <a:t>Sarsa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5659E96-7684-47ED-95DA-80B8E7339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8779E7-EB82-404C-8CE1-B0AFE9B709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r>
                  <a:rPr lang="en-US" altLang="ko-KR" dirty="0"/>
                  <a:t>a sort of </a:t>
                </a:r>
                <a:r>
                  <a:rPr lang="en-US" altLang="ko-KR" dirty="0" err="1"/>
                  <a:t>Sarsa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on-policy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policy</a:t>
                </a:r>
                <a:r>
                  <a:rPr lang="ko-KR" altLang="en-US" dirty="0"/>
                  <a:t>에 따라 결정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8779E7-EB82-404C-8CE1-B0AFE9B70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4831EC-0A2C-4A3E-8623-4E45FA95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EF181-D2ED-4AD1-91A6-DD0EFF2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Agent-Environment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134EB-371C-44FC-B81D-ECEA268C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agent</a:t>
            </a:r>
          </a:p>
          <a:p>
            <a:pPr lvl="1"/>
            <a:r>
              <a:rPr lang="ko-KR" altLang="en-US" dirty="0"/>
              <a:t>행위자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state</a:t>
            </a:r>
            <a:r>
              <a:rPr lang="ko-KR" altLang="en-US" dirty="0"/>
              <a:t>에서 </a:t>
            </a:r>
            <a:r>
              <a:rPr lang="en-US" altLang="ko-KR" dirty="0"/>
              <a:t>action</a:t>
            </a:r>
            <a:r>
              <a:rPr lang="ko-KR" altLang="en-US" dirty="0"/>
              <a:t> 선택</a:t>
            </a:r>
            <a:endParaRPr lang="en-US" altLang="ko-KR" dirty="0"/>
          </a:p>
          <a:p>
            <a:r>
              <a:rPr lang="en-US" altLang="ko-KR" dirty="0"/>
              <a:t>environment</a:t>
            </a:r>
          </a:p>
          <a:p>
            <a:pPr lvl="1"/>
            <a:r>
              <a:rPr lang="ko-KR" altLang="en-US" dirty="0"/>
              <a:t>환경</a:t>
            </a:r>
            <a:endParaRPr lang="en-US" altLang="ko-KR" dirty="0"/>
          </a:p>
          <a:p>
            <a:pPr lvl="1"/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action</a:t>
            </a:r>
            <a:r>
              <a:rPr lang="ko-KR" altLang="en-US" dirty="0"/>
              <a:t>에 대한 </a:t>
            </a:r>
            <a:r>
              <a:rPr lang="en-US" altLang="ko-KR" dirty="0"/>
              <a:t>reward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action</a:t>
            </a:r>
            <a:r>
              <a:rPr lang="ko-KR" altLang="en-US" dirty="0"/>
              <a:t>에 대하여 다음</a:t>
            </a:r>
            <a:r>
              <a:rPr lang="en-US" altLang="ko-KR" dirty="0"/>
              <a:t> state</a:t>
            </a:r>
            <a:r>
              <a:rPr lang="ko-KR" altLang="en-US" dirty="0"/>
              <a:t> 결정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C6FF94-0C2E-4742-8765-C06E7E24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AB082-0C0D-49CE-A87C-430FD4D3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 – Markov Decision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의사결정을 위한 수학적 모델</a:t>
                </a:r>
                <a:endParaRPr lang="en-US" altLang="ko-KR" dirty="0"/>
              </a:p>
              <a:p>
                <a:r>
                  <a:rPr lang="ko-KR" altLang="en-US" dirty="0"/>
                  <a:t>직전의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action </a:t>
                </a:r>
                <a:r>
                  <a:rPr lang="ko-KR" altLang="en-US" dirty="0"/>
                  <a:t>선택이 다음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reward</a:t>
                </a:r>
                <a:r>
                  <a:rPr lang="ko-KR" altLang="en-US" dirty="0"/>
                  <a:t>를 결정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       </m:t>
                        </m:r>
                      </m:e>
                    </m:groupCh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state</a:t>
                </a:r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action</a:t>
                </a:r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reward</a:t>
                </a:r>
                <a:endParaRPr lang="ko-KR" altLang="en-US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A494F0-7131-4C20-AE2D-E593148A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3583FC-C893-4ED5-BF5C-80CB290E1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629" y="3598284"/>
            <a:ext cx="5590775" cy="214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AB082-0C0D-49CE-A87C-430FD4D3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 – Markov Decision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 - state</a:t>
                </a:r>
                <a:r>
                  <a:rPr lang="ko-KR" altLang="en-US" dirty="0"/>
                  <a:t>의 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action</a:t>
                </a:r>
                <a:r>
                  <a:rPr lang="ko-KR" altLang="en-US" dirty="0"/>
                  <a:t>의 집합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state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취할 수 있는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의 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dirty="0"/>
                  <a:t> - reward</a:t>
                </a:r>
                <a:r>
                  <a:rPr lang="ko-KR" altLang="en-US" dirty="0"/>
                  <a:t>의 집합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- state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</a:t>
                </a:r>
                <a:r>
                  <a:rPr lang="en-US" altLang="ko-KR" dirty="0"/>
                  <a:t>action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취했을 때 얻는 </a:t>
                </a:r>
                <a:r>
                  <a:rPr lang="en-US" altLang="ko-KR" dirty="0"/>
                  <a:t>reward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sz="2300" dirty="0"/>
                  <a:t>state</a:t>
                </a:r>
                <a:r>
                  <a:rPr lang="ko-KR" altLang="en-US" sz="23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z="2300" dirty="0"/>
                  <a:t>에서 </a:t>
                </a:r>
                <a:r>
                  <a:rPr lang="en-US" altLang="ko-KR" sz="2300" dirty="0"/>
                  <a:t>action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300" dirty="0"/>
                  <a:t>를 취했을 때 </a:t>
                </a:r>
                <a:r>
                  <a:rPr lang="en-US" altLang="ko-KR" sz="2300" dirty="0"/>
                  <a:t>state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sz="2300" dirty="0"/>
                  <a:t>이 되고</a:t>
                </a:r>
                <a:r>
                  <a:rPr lang="en-US" altLang="ko-KR" sz="2300" dirty="0"/>
                  <a:t> reward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sz="2300" dirty="0"/>
                  <a:t>을</a:t>
                </a:r>
                <a:r>
                  <a:rPr lang="en-US" altLang="ko-KR" sz="2300" dirty="0"/>
                  <a:t> </a:t>
                </a:r>
                <a:r>
                  <a:rPr lang="ko-KR" altLang="en-US" sz="2300" dirty="0"/>
                  <a:t>얻을 확률</a:t>
                </a:r>
                <a:endParaRPr lang="en-US" altLang="ko-KR" sz="2300" dirty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discount rate, </a:t>
                </a:r>
                <a:r>
                  <a:rPr lang="ko-KR" altLang="en-US" dirty="0"/>
                  <a:t>할인율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미래에 얻을 이익을 현재 가치로 환산하기 위한 비율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A494F0-7131-4C20-AE2D-E593148A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AD227-36EE-4357-8C87-71516FCD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Episode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agent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environment</a:t>
                </a:r>
                <a:r>
                  <a:rPr lang="ko-KR" altLang="en-US" dirty="0"/>
                  <a:t>의 상호작용이 완료되는 과정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2  </m:t>
                            </m:r>
                          </m:sub>
                        </m:sSub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4D0A37-F78A-44B2-83FB-43B7DEC4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6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4574</Words>
  <Application>Microsoft Office PowerPoint</Application>
  <PresentationFormat>와이드스크린</PresentationFormat>
  <Paragraphs>402</Paragraphs>
  <Slides>50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맑은 고딕</vt:lpstr>
      <vt:lpstr>Arial</vt:lpstr>
      <vt:lpstr>Cambria Math</vt:lpstr>
      <vt:lpstr>Office 테마</vt:lpstr>
      <vt:lpstr>강화 학습 Reinforcement Learning</vt:lpstr>
      <vt:lpstr>PowerPoint 프레젠테이션</vt:lpstr>
      <vt:lpstr>참고문헌</vt:lpstr>
      <vt:lpstr>Example - Grid World</vt:lpstr>
      <vt:lpstr>Variables</vt:lpstr>
      <vt:lpstr>Agent-Environment Interface</vt:lpstr>
      <vt:lpstr>MDP – Markov Decision Process</vt:lpstr>
      <vt:lpstr>MDP – Markov Decision Process</vt:lpstr>
      <vt:lpstr>Episode</vt:lpstr>
      <vt:lpstr>Return</vt:lpstr>
      <vt:lpstr>Example</vt:lpstr>
      <vt:lpstr>Policy</vt:lpstr>
      <vt:lpstr>Policy</vt:lpstr>
      <vt:lpstr>State-Value Function</vt:lpstr>
      <vt:lpstr>Action-Value Function</vt:lpstr>
      <vt:lpstr>Bellman equation</vt:lpstr>
      <vt:lpstr>Example - Tiny World</vt:lpstr>
      <vt:lpstr>Bellman Equation</vt:lpstr>
      <vt:lpstr>Optimal Policy and      Optimal Value Function</vt:lpstr>
      <vt:lpstr>Policy Evaluation</vt:lpstr>
      <vt:lpstr>Policy Evaluation</vt:lpstr>
      <vt:lpstr>Policy Evaluation</vt:lpstr>
      <vt:lpstr>Policy Evaluation</vt:lpstr>
      <vt:lpstr>Policy Improvement</vt:lpstr>
      <vt:lpstr>Policy Iteration</vt:lpstr>
      <vt:lpstr>Value Iteration</vt:lpstr>
      <vt:lpstr>Value Iteration</vt:lpstr>
      <vt:lpstr>Dynamic Programming</vt:lpstr>
      <vt:lpstr>Monte Carlo Methods</vt:lpstr>
      <vt:lpstr>Monte Carlo Methods</vt:lpstr>
      <vt:lpstr>Monte Carlo Methods</vt:lpstr>
      <vt:lpstr>Policy</vt:lpstr>
      <vt:lpstr>Monte Carlo Methods</vt:lpstr>
      <vt:lpstr>Monte Carlo Methods</vt:lpstr>
      <vt:lpstr>Temporal-Difference Learning</vt:lpstr>
      <vt:lpstr>Temporal-Difference Learning</vt:lpstr>
      <vt:lpstr>TD(0)</vt:lpstr>
      <vt:lpstr>TD(n)</vt:lpstr>
      <vt:lpstr>Temporal-Difference Learning</vt:lpstr>
      <vt:lpstr>Example – TD(0)</vt:lpstr>
      <vt:lpstr>Sarsa</vt:lpstr>
      <vt:lpstr>Sarsa</vt:lpstr>
      <vt:lpstr>Sarsa</vt:lpstr>
      <vt:lpstr>Q-learning</vt:lpstr>
      <vt:lpstr>Q-learning</vt:lpstr>
      <vt:lpstr>Q-learning</vt:lpstr>
      <vt:lpstr>Example – Q-Learning</vt:lpstr>
      <vt:lpstr>PowerPoint 프레젠테이션</vt:lpstr>
      <vt:lpstr>Expected Sarsa</vt:lpstr>
      <vt:lpstr>n-step Sarsa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강화 학습 Reinforcement Learning</dc:title>
  <dc:creator>kpark</dc:creator>
  <cp:lastModifiedBy>K. Park</cp:lastModifiedBy>
  <cp:revision>122</cp:revision>
  <dcterms:created xsi:type="dcterms:W3CDTF">2020-02-26T08:02:54Z</dcterms:created>
  <dcterms:modified xsi:type="dcterms:W3CDTF">2020-03-06T02:14:59Z</dcterms:modified>
</cp:coreProperties>
</file>