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314" r:id="rId3"/>
    <p:sldId id="288" r:id="rId4"/>
    <p:sldId id="260" r:id="rId5"/>
    <p:sldId id="258" r:id="rId6"/>
    <p:sldId id="259" r:id="rId7"/>
    <p:sldId id="262" r:id="rId8"/>
    <p:sldId id="261" r:id="rId9"/>
    <p:sldId id="257" r:id="rId10"/>
    <p:sldId id="266" r:id="rId11"/>
    <p:sldId id="269" r:id="rId12"/>
    <p:sldId id="270" r:id="rId13"/>
    <p:sldId id="273" r:id="rId14"/>
    <p:sldId id="274" r:id="rId15"/>
    <p:sldId id="275" r:id="rId16"/>
    <p:sldId id="276" r:id="rId17"/>
    <p:sldId id="281" r:id="rId18"/>
    <p:sldId id="277" r:id="rId19"/>
    <p:sldId id="278" r:id="rId20"/>
    <p:sldId id="280" r:id="rId21"/>
    <p:sldId id="271" r:id="rId22"/>
    <p:sldId id="263" r:id="rId23"/>
    <p:sldId id="264" r:id="rId24"/>
    <p:sldId id="283" r:id="rId25"/>
    <p:sldId id="272" r:id="rId26"/>
    <p:sldId id="284" r:id="rId27"/>
    <p:sldId id="285" r:id="rId28"/>
    <p:sldId id="286" r:id="rId29"/>
    <p:sldId id="324" r:id="rId30"/>
    <p:sldId id="323" r:id="rId31"/>
    <p:sldId id="287" r:id="rId32"/>
    <p:sldId id="325" r:id="rId33"/>
    <p:sldId id="327" r:id="rId34"/>
    <p:sldId id="326" r:id="rId35"/>
    <p:sldId id="289" r:id="rId36"/>
    <p:sldId id="290" r:id="rId37"/>
    <p:sldId id="291" r:id="rId38"/>
    <p:sldId id="293" r:id="rId39"/>
    <p:sldId id="295" r:id="rId40"/>
    <p:sldId id="308" r:id="rId41"/>
    <p:sldId id="296" r:id="rId42"/>
    <p:sldId id="309" r:id="rId43"/>
    <p:sldId id="297" r:id="rId44"/>
    <p:sldId id="298" r:id="rId45"/>
    <p:sldId id="299" r:id="rId46"/>
    <p:sldId id="265" r:id="rId47"/>
    <p:sldId id="300" r:id="rId48"/>
    <p:sldId id="301" r:id="rId49"/>
    <p:sldId id="268" r:id="rId50"/>
    <p:sldId id="310" r:id="rId51"/>
    <p:sldId id="302" r:id="rId52"/>
    <p:sldId id="305" r:id="rId53"/>
    <p:sldId id="303" r:id="rId54"/>
    <p:sldId id="306" r:id="rId55"/>
    <p:sldId id="304" r:id="rId56"/>
    <p:sldId id="307" r:id="rId57"/>
    <p:sldId id="312" r:id="rId58"/>
    <p:sldId id="294" r:id="rId59"/>
    <p:sldId id="311" r:id="rId60"/>
    <p:sldId id="313" r:id="rId61"/>
    <p:sldId id="315" r:id="rId62"/>
    <p:sldId id="316" r:id="rId63"/>
    <p:sldId id="317" r:id="rId64"/>
    <p:sldId id="318" r:id="rId65"/>
    <p:sldId id="320" r:id="rId66"/>
    <p:sldId id="328" r:id="rId67"/>
    <p:sldId id="329" r:id="rId68"/>
    <p:sldId id="32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2B1-115A-4F61-B65B-92925480E652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B0F-EB4D-4257-9E54-144851207604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7941-A9B4-48B3-B05D-F760CD889C0F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107-2CFF-4B89-9511-31356EA168D0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DEB0-5263-4FA8-9F10-7801E48EE30A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0EAE-9CFB-4700-AA99-770299A10C7F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FDA4-E057-4707-B1B9-DF0F0277F7A8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2F7-FA39-4071-9CAA-8663A1A1DDE9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E43D-D3D5-41FB-A607-D3DF502E696C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F3D1-7E6E-44E8-9222-406ED971FB95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AD49-6872-4BFE-B97D-A1451D310146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F024-3050-44D3-B7A5-EFF59AEF70F6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OW8m2YGtRg" TargetMode="External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3.png"/><Relationship Id="rId7" Type="http://schemas.openxmlformats.org/officeDocument/2006/relationships/image" Target="../media/image93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91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77.png"/><Relationship Id="rId4" Type="http://schemas.openxmlformats.org/officeDocument/2006/relationships/image" Target="../media/image9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데이터 사이언스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자녀의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651570"/>
                  </p:ext>
                </p:extLst>
              </p:nvPr>
            </p:nvGraphicFramePr>
            <p:xfrm>
              <a:off x="3382849" y="1600200"/>
              <a:ext cx="6615545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0.173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0.300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0.450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0.280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651570"/>
                  </p:ext>
                </p:extLst>
              </p:nvPr>
            </p:nvGraphicFramePr>
            <p:xfrm>
              <a:off x="3382849" y="1600200"/>
              <a:ext cx="6615545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8333" r="-26059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8333" r="-29949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108333" r="-26059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108333" r="-29949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204918" r="-26059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204918" r="-29949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310000" r="-26059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310000" r="-29949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410000" r="-26059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410000" r="-2994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5735781" y="4102762"/>
                <a:ext cx="5098474" cy="159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⋅0.173+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⋅0.156+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⋅0.300=0.1806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0.0016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1" y="4102762"/>
                <a:ext cx="5098474" cy="1590756"/>
              </a:xfrm>
              <a:prstGeom prst="rect">
                <a:avLst/>
              </a:prstGeom>
              <a:blipFill>
                <a:blip r:embed="rId3"/>
                <a:stretch>
                  <a:fillRect l="-1077" t="-1916" b="-4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8BAE161-F6D5-4BE5-836F-2CE6D854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58" y="3550948"/>
            <a:ext cx="3107055" cy="31137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은닉층이 없는 신경망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바이어스</a:t>
                </a:r>
                <a:r>
                  <a:rPr lang="en-US" altLang="ko-KR" dirty="0"/>
                  <a:t>(bias, </a:t>
                </a:r>
                <a:r>
                  <a:rPr lang="ko-KR" altLang="en-US" dirty="0"/>
                  <a:t>편향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출력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2EDB5A-1119-47B8-9DDA-05C771C7713E}"/>
              </a:ext>
            </a:extLst>
          </p:cNvPr>
          <p:cNvGrpSpPr/>
          <p:nvPr/>
        </p:nvGrpSpPr>
        <p:grpSpPr>
          <a:xfrm>
            <a:off x="5844022" y="1803885"/>
            <a:ext cx="5538440" cy="4246696"/>
            <a:chOff x="5844022" y="1803885"/>
            <a:chExt cx="5538440" cy="4246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4742A4-C7AA-44F0-8D3B-59C653E0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022" y="1803885"/>
              <a:ext cx="3994785" cy="4029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B9448-49F0-495F-8AD0-0AA75412C29C}"/>
                </a:ext>
              </a:extLst>
            </p:cNvPr>
            <p:cNvSpPr txBox="1"/>
            <p:nvPr/>
          </p:nvSpPr>
          <p:spPr>
            <a:xfrm>
              <a:off x="8201890" y="4428032"/>
              <a:ext cx="630286" cy="23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출력층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C8FF5C-ED7D-4015-B47B-592A7EA8F5F0}"/>
                </a:ext>
              </a:extLst>
            </p:cNvPr>
            <p:cNvSpPr txBox="1"/>
            <p:nvPr/>
          </p:nvSpPr>
          <p:spPr>
            <a:xfrm>
              <a:off x="6096000" y="5811219"/>
              <a:ext cx="630286" cy="23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입력층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478536" y="2129552"/>
                  <a:ext cx="2707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36" y="2129552"/>
                  <a:ext cx="27072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233412" y="4001294"/>
                  <a:ext cx="2149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412" y="4001294"/>
                  <a:ext cx="214905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27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FF89FF-BF08-4368-BF15-A3F7024439FE}"/>
              </a:ext>
            </a:extLst>
          </p:cNvPr>
          <p:cNvCxnSpPr>
            <a:cxnSpLocks/>
          </p:cNvCxnSpPr>
          <p:nvPr/>
        </p:nvCxnSpPr>
        <p:spPr>
          <a:xfrm flipV="1">
            <a:off x="8349673" y="2498884"/>
            <a:ext cx="0" cy="1325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DB19-A332-4C42-A8CD-F9B57CA2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시그모이드 함수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쌍곡</a:t>
                </a:r>
                <a:r>
                  <a:rPr lang="ko-KR" altLang="en-US" dirty="0"/>
                  <a:t> 탄젠트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Rectifier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AEACD8F-A8B0-4E1E-B7F1-206FCB96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35" y="785575"/>
            <a:ext cx="3448526" cy="2581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788ED-7410-49C4-AA6D-7616407A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82" y="785575"/>
            <a:ext cx="3516630" cy="2581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CBE0CE-CBAF-4A3F-AFFC-DA0182480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973" y="3611562"/>
            <a:ext cx="3318510" cy="250745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F2A33-65F1-449E-9D56-FF2F0E8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9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아들의 키를 가장 잘 근사시키는 바이어스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25233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25233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8333" r="-26059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8333" r="-29949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106557" r="-26059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106557" r="-29949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106557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106557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106557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210000" r="-26059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210000" r="-29949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2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2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2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310000" r="-26059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310000" r="-2994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3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3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3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br>
              <a:rPr lang="en-US" altLang="ko-KR" dirty="0"/>
            </a:br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/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1043" t="-2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57" y="2035907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br>
              <a:rPr lang="en-US" altLang="ko-KR" dirty="0"/>
            </a:br>
            <a:r>
              <a:rPr lang="en-US" altLang="ko-KR" dirty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r>
                  <a:rPr lang="ko-KR" altLang="en-US" dirty="0"/>
                  <a:t> 찾기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작은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실수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변화가 큰 동안 다음을 반복</a:t>
                </a:r>
                <a:endParaRPr lang="en-US" altLang="ko-KR" dirty="0"/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3200" dirty="0" err="1"/>
                  <a:t>학습률</a:t>
                </a:r>
                <a:r>
                  <a:rPr lang="ko-KR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3200" b="0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800" dirty="0"/>
                  <a:t>실험을 반복하여 적당한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값을 찾는다</a:t>
                </a:r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3200" dirty="0"/>
                  <a:t>의 초기값에</a:t>
                </a:r>
                <a:r>
                  <a:rPr lang="en-US" altLang="ko-KR" sz="3200" dirty="0"/>
                  <a:t> </a:t>
                </a:r>
                <a:r>
                  <a:rPr lang="ko-KR" altLang="en-US" sz="3200" dirty="0"/>
                  <a:t>따라 극소점이 다를 수도 있다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610" t="-980" r="-379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4" y="2666137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6520873" y="22352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169594" y="2394395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0B1FE-6DE4-4545-B005-9D8E48E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합성함수의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9CDE3-8EE1-4450-BC47-A53A0F184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두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합성 함수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야코비</a:t>
                </a:r>
                <a:r>
                  <a:rPr lang="ko-KR" altLang="en-US" dirty="0"/>
                  <a:t>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err="1"/>
                  <a:t>그래디언트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열벡터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9CDE3-8EE1-4450-BC47-A53A0F184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A6AA5-6B61-4815-AEC3-89A166C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4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근사값</a:t>
                </a:r>
                <a:br>
                  <a:rPr lang="en-US" altLang="ko-KR" dirty="0"/>
                </a:br>
                <a:r>
                  <a:rPr lang="en-US" altLang="ko-KR" dirty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오차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미분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br>
                  <a:rPr lang="en-US" altLang="ko-KR" b="0" dirty="0">
                    <a:latin typeface="Cambria Math" panose="02040503050406030204" pitchFamily="18" charset="0"/>
                  </a:rPr>
                </a:br>
                <a:r>
                  <a:rPr lang="en-US" altLang="ko-KR" b="0" dirty="0">
                    <a:latin typeface="Cambria Math" panose="02040503050406030204" pitchFamily="18" charset="0"/>
                  </a:rPr>
                  <a:t>				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9675ED-2245-46B2-BDB8-F878DACFC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089514"/>
                  </p:ext>
                </p:extLst>
              </p:nvPr>
            </p:nvGraphicFramePr>
            <p:xfrm>
              <a:off x="4269541" y="681037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9675ED-2245-46B2-BDB8-F878DACFC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089514"/>
                  </p:ext>
                </p:extLst>
              </p:nvPr>
            </p:nvGraphicFramePr>
            <p:xfrm>
              <a:off x="4269541" y="681037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8333" r="-2602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8333" r="-3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8333" r="-2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8333" r="-1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8333" r="-1020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106557" r="-26026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106557" r="-3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106557" r="-2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106557" r="-1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106557" r="-102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210000" r="-26026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210000" r="-3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210000" r="-2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210000" r="-1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210000" r="-102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310000" r="-26026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310000" r="-3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310000" r="-2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310000" r="-1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310000" r="-102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6E8C8-8F49-47F0-B55F-EF2D0CF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3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99C5B-91AE-4B56-93AD-14C77FE73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	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99C5B-91AE-4B56-93AD-14C77FE73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68C2CE-B7DF-4F71-9E85-46AC221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경험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것</a:t>
            </a:r>
            <a:endParaRPr lang="en-US" altLang="ko-KR" dirty="0"/>
          </a:p>
          <a:p>
            <a:pPr lvl="1"/>
            <a:r>
              <a:rPr lang="ko-KR" altLang="en-US" dirty="0"/>
              <a:t>지도 학습 </a:t>
            </a:r>
            <a:r>
              <a:rPr lang="en-US" altLang="ko-KR" dirty="0"/>
              <a:t>/ </a:t>
            </a:r>
            <a:r>
              <a:rPr lang="ko-KR" altLang="en-US" dirty="0"/>
              <a:t>비지도 학습 </a:t>
            </a:r>
            <a:r>
              <a:rPr lang="en-US" altLang="ko-KR" dirty="0"/>
              <a:t>/ </a:t>
            </a:r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행렬 표현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  <a:blipFill>
                <a:blip r:embed="rId2"/>
                <a:stretch>
                  <a:fillRect l="-2088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6FCABB-78D7-4DB6-91EA-DDA9F3FA439F}"/>
              </a:ext>
            </a:extLst>
          </p:cNvPr>
          <p:cNvGrpSpPr>
            <a:grpSpLocks noChangeAspect="1"/>
          </p:cNvGrpSpPr>
          <p:nvPr/>
        </p:nvGrpSpPr>
        <p:grpSpPr>
          <a:xfrm>
            <a:off x="6941560" y="647312"/>
            <a:ext cx="3961807" cy="2781688"/>
            <a:chOff x="5844022" y="1803885"/>
            <a:chExt cx="5963483" cy="4029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79B25A-7F53-46BF-B467-2F4CDCC1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022" y="1803885"/>
              <a:ext cx="3994785" cy="40290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BDE327-8347-4951-B343-BC19018E9682}"/>
                    </a:ext>
                  </a:extLst>
                </p:cNvPr>
                <p:cNvSpPr txBox="1"/>
                <p:nvPr/>
              </p:nvSpPr>
              <p:spPr>
                <a:xfrm>
                  <a:off x="8349672" y="2401835"/>
                  <a:ext cx="1545517" cy="44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BDE327-8347-4951-B343-BC19018E9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672" y="2401835"/>
                  <a:ext cx="1545517" cy="445793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3A299A-9CCD-4B68-989D-9A968C978C85}"/>
                    </a:ext>
                  </a:extLst>
                </p:cNvPr>
                <p:cNvSpPr txBox="1"/>
                <p:nvPr/>
              </p:nvSpPr>
              <p:spPr>
                <a:xfrm>
                  <a:off x="9233413" y="4001294"/>
                  <a:ext cx="2574092" cy="44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3A299A-9CCD-4B68-989D-9A968C978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413" y="4001294"/>
                  <a:ext cx="2574092" cy="445793"/>
                </a:xfrm>
                <a:prstGeom prst="rect">
                  <a:avLst/>
                </a:prstGeom>
                <a:blipFill>
                  <a:blip r:embed="rId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6DA8880F-308B-425C-978D-3563BFC07D01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8312595" y="2884708"/>
              <a:ext cx="846916" cy="77275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84EA9F-A297-4E5B-A121-2DD693B25A19}"/>
                  </a:ext>
                </a:extLst>
              </p:cNvPr>
              <p:cNvSpPr txBox="1"/>
              <p:nvPr/>
            </p:nvSpPr>
            <p:spPr>
              <a:xfrm>
                <a:off x="7384319" y="3877363"/>
                <a:ext cx="2957092" cy="11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84EA9F-A297-4E5B-A121-2DD693B2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319" y="3877363"/>
                <a:ext cx="2957092" cy="11643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C414C4-49DE-4C03-8F3E-971C395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44" y="2772812"/>
            <a:ext cx="4198620" cy="2941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C38A7C-0539-4B42-8766-93513FC4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51" y="2849679"/>
            <a:ext cx="3108389" cy="24603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8035D-63CF-469C-B2CC-6112335F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있는 순방향 신경망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D9CEF-7941-44CB-978F-883E1966BEFA}"/>
              </a:ext>
            </a:extLst>
          </p:cNvPr>
          <p:cNvSpPr txBox="1"/>
          <p:nvPr/>
        </p:nvSpPr>
        <p:spPr>
          <a:xfrm>
            <a:off x="4497566" y="4436751"/>
            <a:ext cx="735737" cy="3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5604-3674-49CB-A9DB-B608DF98732F}"/>
              </a:ext>
            </a:extLst>
          </p:cNvPr>
          <p:cNvSpPr txBox="1"/>
          <p:nvPr/>
        </p:nvSpPr>
        <p:spPr>
          <a:xfrm>
            <a:off x="1959152" y="5137493"/>
            <a:ext cx="735737" cy="3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8B8F3-0A5B-47D1-9634-35D450E17680}"/>
              </a:ext>
            </a:extLst>
          </p:cNvPr>
          <p:cNvSpPr txBox="1"/>
          <p:nvPr/>
        </p:nvSpPr>
        <p:spPr>
          <a:xfrm>
            <a:off x="3130666" y="5444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C763A-00B6-464A-A6C4-D761A9BC6643}"/>
              </a:ext>
            </a:extLst>
          </p:cNvPr>
          <p:cNvSpPr txBox="1"/>
          <p:nvPr/>
        </p:nvSpPr>
        <p:spPr>
          <a:xfrm>
            <a:off x="9996471" y="33593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3B77C-45A6-425B-BD2D-6E15DAEE1017}"/>
              </a:ext>
            </a:extLst>
          </p:cNvPr>
          <p:cNvSpPr txBox="1"/>
          <p:nvPr/>
        </p:nvSpPr>
        <p:spPr>
          <a:xfrm>
            <a:off x="10051443" y="4768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딸의 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3196648-C243-4792-98EA-33E8E0CB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53" y="1677428"/>
            <a:ext cx="3413760" cy="13535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A8A278-02AF-4C71-A36F-6B425BC238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57" y="3052784"/>
            <a:ext cx="6317933" cy="2705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538464-8A00-4573-A214-56128904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배타적 논리합</a:t>
            </a:r>
            <a:r>
              <a:rPr lang="en-US" altLang="ko-KR" dirty="0"/>
              <a:t>(XOR)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4">
                <a:extLst>
                  <a:ext uri="{FF2B5EF4-FFF2-40B4-BE49-F238E27FC236}">
                    <a16:creationId xmlns:a16="http://schemas.microsoft.com/office/drawing/2014/main" id="{EF9B87F3-B77B-465F-B8C8-A06F0CE29E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46788"/>
                  </p:ext>
                </p:extLst>
              </p:nvPr>
            </p:nvGraphicFramePr>
            <p:xfrm>
              <a:off x="2734806" y="2737483"/>
              <a:ext cx="2193745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8749">
                      <a:extLst>
                        <a:ext uri="{9D8B030D-6E8A-4147-A177-3AD203B41FA5}">
                          <a16:colId xmlns:a16="http://schemas.microsoft.com/office/drawing/2014/main" val="188732186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144931494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330591188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1214897841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044577329"/>
                        </a:ext>
                      </a:extLst>
                    </a:gridCol>
                  </a:tblGrid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679670"/>
                      </a:ext>
                    </a:extLst>
                  </a:tr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770496"/>
                      </a:ext>
                    </a:extLst>
                  </a:tr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4">
                <a:extLst>
                  <a:ext uri="{FF2B5EF4-FFF2-40B4-BE49-F238E27FC236}">
                    <a16:creationId xmlns:a16="http://schemas.microsoft.com/office/drawing/2014/main" id="{EF9B87F3-B77B-465F-B8C8-A06F0CE29E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46788"/>
                  </p:ext>
                </p:extLst>
              </p:nvPr>
            </p:nvGraphicFramePr>
            <p:xfrm>
              <a:off x="2734806" y="2737483"/>
              <a:ext cx="2193745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8749">
                      <a:extLst>
                        <a:ext uri="{9D8B030D-6E8A-4147-A177-3AD203B41FA5}">
                          <a16:colId xmlns:a16="http://schemas.microsoft.com/office/drawing/2014/main" val="188732186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144931494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330591188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1214897841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044577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667" r="-404167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667" r="-304167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1667" r="-200000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1667" r="-102778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1667" r="-2778" b="-2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96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00000" r="-404167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00000" r="-304167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100000" r="-200000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100000" r="-102778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100000" r="-2778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770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203333" r="-4041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203333" r="-3041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203333" r="-2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203333" r="-1027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203333" r="-2778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28BBE-4AC4-4789-A282-149A193EEFA9}"/>
                  </a:ext>
                </a:extLst>
              </p:cNvPr>
              <p:cNvSpPr txBox="1"/>
              <p:nvPr/>
            </p:nvSpPr>
            <p:spPr>
              <a:xfrm>
                <a:off x="724648" y="2548600"/>
                <a:ext cx="24706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  </a:t>
                </a:r>
                <a:r>
                  <a:rPr lang="ko-KR" altLang="en-US" dirty="0"/>
                  <a:t>𝑇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28BBE-4AC4-4789-A282-149A193E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8" y="2548600"/>
                <a:ext cx="2470639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68130-4EED-489F-8CD3-2CA9829ABB58}"/>
                  </a:ext>
                </a:extLst>
              </p:cNvPr>
              <p:cNvSpPr txBox="1"/>
              <p:nvPr/>
            </p:nvSpPr>
            <p:spPr>
              <a:xfrm>
                <a:off x="325782" y="1947328"/>
                <a:ext cx="319993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68130-4EED-489F-8CD3-2CA9829A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2" y="1947328"/>
                <a:ext cx="3199934" cy="37452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88A4B0-F563-4086-8AF0-D7BC5AA8F891}"/>
              </a:ext>
            </a:extLst>
          </p:cNvPr>
          <p:cNvSpPr/>
          <p:nvPr/>
        </p:nvSpPr>
        <p:spPr>
          <a:xfrm>
            <a:off x="7208905" y="4067364"/>
            <a:ext cx="2041236" cy="7493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4F8CC1-8DBD-413A-9478-AC8C9F4A23B4}"/>
              </a:ext>
            </a:extLst>
          </p:cNvPr>
          <p:cNvCxnSpPr>
            <a:cxnSpLocks/>
          </p:cNvCxnSpPr>
          <p:nvPr/>
        </p:nvCxnSpPr>
        <p:spPr>
          <a:xfrm>
            <a:off x="6188210" y="2064032"/>
            <a:ext cx="38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9E18FC-B2DD-4488-B0FD-A517EC53E93E}"/>
              </a:ext>
            </a:extLst>
          </p:cNvPr>
          <p:cNvCxnSpPr/>
          <p:nvPr/>
        </p:nvCxnSpPr>
        <p:spPr>
          <a:xfrm>
            <a:off x="6188210" y="2064032"/>
            <a:ext cx="0" cy="231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145212F-4950-40AE-A464-A4E07F4E38EB}"/>
              </a:ext>
            </a:extLst>
          </p:cNvPr>
          <p:cNvCxnSpPr>
            <a:cxnSpLocks/>
          </p:cNvCxnSpPr>
          <p:nvPr/>
        </p:nvCxnSpPr>
        <p:spPr>
          <a:xfrm rot="5400000">
            <a:off x="4963087" y="3396566"/>
            <a:ext cx="2339491" cy="905241"/>
          </a:xfrm>
          <a:prstGeom prst="bentConnector3">
            <a:avLst>
              <a:gd name="adj1" fmla="val 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DB1DFCD-4CEA-4F0C-8E0D-704E39DADD82}"/>
              </a:ext>
            </a:extLst>
          </p:cNvPr>
          <p:cNvCxnSpPr>
            <a:cxnSpLocks/>
          </p:cNvCxnSpPr>
          <p:nvPr/>
        </p:nvCxnSpPr>
        <p:spPr>
          <a:xfrm>
            <a:off x="5680210" y="5018932"/>
            <a:ext cx="508000" cy="291977"/>
          </a:xfrm>
          <a:prstGeom prst="bentConnector3">
            <a:avLst>
              <a:gd name="adj1" fmla="val 10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ED5B-50D7-44EF-BF69-D144F39BA546}"/>
              </a:ext>
            </a:extLst>
          </p:cNvPr>
          <p:cNvSpPr/>
          <p:nvPr/>
        </p:nvSpPr>
        <p:spPr>
          <a:xfrm>
            <a:off x="9809015" y="4373693"/>
            <a:ext cx="1888082" cy="100676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D4CFD1A-AACF-45BA-B823-244DC192FBBB}"/>
              </a:ext>
            </a:extLst>
          </p:cNvPr>
          <p:cNvCxnSpPr>
            <a:cxnSpLocks/>
          </p:cNvCxnSpPr>
          <p:nvPr/>
        </p:nvCxnSpPr>
        <p:spPr>
          <a:xfrm>
            <a:off x="9932473" y="2337436"/>
            <a:ext cx="698105" cy="204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2B11204C-5DA5-41EE-9952-1F0F2CB19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059" y="4152114"/>
            <a:ext cx="2328866" cy="23175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9428F9-6983-4D53-8906-FFD6F75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1E8900-0026-4802-B856-409BDE7AE8C3}"/>
              </a:ext>
            </a:extLst>
          </p:cNvPr>
          <p:cNvCxnSpPr/>
          <p:nvPr/>
        </p:nvCxnSpPr>
        <p:spPr>
          <a:xfrm rot="16200000" flipH="1">
            <a:off x="7430096" y="2757906"/>
            <a:ext cx="2117754" cy="501162"/>
          </a:xfrm>
          <a:prstGeom prst="bentConnector3">
            <a:avLst>
              <a:gd name="adj1" fmla="val 1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2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EDA78-5F9F-4C97-BB22-15BBC645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E829A-28B7-4A26-B529-478495A8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16770-6E1D-48FB-8D20-A8ED74A3665B}"/>
                  </a:ext>
                </a:extLst>
              </p:cNvPr>
              <p:cNvSpPr txBox="1"/>
              <p:nvPr/>
            </p:nvSpPr>
            <p:spPr>
              <a:xfrm>
                <a:off x="3107098" y="4761748"/>
                <a:ext cx="3183692" cy="14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벡터 표현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16770-6E1D-48FB-8D20-A8ED74A3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98" y="4761748"/>
                <a:ext cx="3183692" cy="1403526"/>
              </a:xfrm>
              <a:prstGeom prst="rect">
                <a:avLst/>
              </a:prstGeom>
              <a:blipFill>
                <a:blip r:embed="rId2"/>
                <a:stretch>
                  <a:fillRect l="-1724"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69202-57F0-4DF7-8353-09C02E8F987C}"/>
                  </a:ext>
                </a:extLst>
              </p:cNvPr>
              <p:cNvSpPr txBox="1"/>
              <p:nvPr/>
            </p:nvSpPr>
            <p:spPr>
              <a:xfrm>
                <a:off x="7037191" y="4761748"/>
                <a:ext cx="1978362" cy="125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행렬 표현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69202-57F0-4DF7-8353-09C02E8F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91" y="4761748"/>
                <a:ext cx="1978362" cy="1259768"/>
              </a:xfrm>
              <a:prstGeom prst="rect">
                <a:avLst/>
              </a:prstGeom>
              <a:blipFill>
                <a:blip r:embed="rId3"/>
                <a:stretch>
                  <a:fillRect l="-2462" t="-2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049E9-9706-47EF-A947-9C1ED98EDDC7}"/>
                  </a:ext>
                </a:extLst>
              </p:cNvPr>
              <p:cNvSpPr txBox="1"/>
              <p:nvPr/>
            </p:nvSpPr>
            <p:spPr>
              <a:xfrm>
                <a:off x="2748416" y="3078508"/>
                <a:ext cx="6741524" cy="1288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  <m:e/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049E9-9706-47EF-A947-9C1ED98E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16" y="3078508"/>
                <a:ext cx="6741524" cy="1288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EF9A694-E1AE-4003-A411-5EFCA9692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270483"/>
            <a:ext cx="6496050" cy="24955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1DABC9-9744-4497-B049-62F2CC99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57308-4CF9-464F-B4DE-C12B585E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FA7FC-12D6-4DF0-B16B-12AB334A4478}"/>
              </a:ext>
            </a:extLst>
          </p:cNvPr>
          <p:cNvSpPr txBox="1"/>
          <p:nvPr/>
        </p:nvSpPr>
        <p:spPr>
          <a:xfrm>
            <a:off x="838200" y="1690688"/>
            <a:ext cx="60327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</a:t>
            </a:r>
            <a:r>
              <a:rPr lang="en-US" altLang="ko-KR" dirty="0"/>
              <a:t> import Sequential, losses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keras.layers</a:t>
            </a:r>
            <a:r>
              <a:rPr lang="en-US" altLang="ko-KR" dirty="0"/>
              <a:t> import Dense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([[0, 0], [0, 1], [1, 0], [1, 1]], 'float32')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np.array</a:t>
            </a:r>
            <a:r>
              <a:rPr lang="en-US" altLang="ko-KR" dirty="0"/>
              <a:t>([[0, 1, 1, 0]], 'float32').T</a:t>
            </a:r>
          </a:p>
          <a:p>
            <a:endParaRPr lang="en-US" altLang="ko-KR" dirty="0"/>
          </a:p>
          <a:p>
            <a:r>
              <a:rPr lang="en-US" altLang="ko-KR" dirty="0"/>
              <a:t>model = Sequential()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(Dense(2, </a:t>
            </a:r>
            <a:r>
              <a:rPr lang="en-US" altLang="ko-KR" dirty="0" err="1"/>
              <a:t>input_dim</a:t>
            </a:r>
            <a:r>
              <a:rPr lang="en-US" altLang="ko-KR" dirty="0"/>
              <a:t>=2, activation='sigmoid'))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(Dense(1, activation='sigmoid'))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(loss=</a:t>
            </a:r>
            <a:r>
              <a:rPr lang="en-US" altLang="ko-KR" dirty="0" err="1"/>
              <a:t>losses.mse</a:t>
            </a:r>
            <a:r>
              <a:rPr lang="en-US" altLang="ko-KR" dirty="0"/>
              <a:t>, optimizer='</a:t>
            </a:r>
            <a:r>
              <a:rPr lang="en-US" altLang="ko-KR" dirty="0" err="1"/>
              <a:t>adam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model.fit</a:t>
            </a:r>
            <a:r>
              <a:rPr lang="en-US" altLang="ko-KR" dirty="0"/>
              <a:t>(x, t, epochs=10000, verbose=2)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3EA51C-CC2A-4E4B-A07E-839CF6D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754" y="1507403"/>
            <a:ext cx="4057650" cy="39909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3A5236-031E-4246-AD10-208BBEAD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심층 신경망을 사용하는 기계 학습</a:t>
            </a:r>
            <a:endParaRPr lang="en-US" altLang="ko-KR" dirty="0"/>
          </a:p>
          <a:p>
            <a:pPr lvl="1"/>
            <a:r>
              <a:rPr lang="ko-KR" altLang="en-US" dirty="0"/>
              <a:t>심층 신경망 </a:t>
            </a:r>
            <a:r>
              <a:rPr lang="en-US" altLang="ko-KR" dirty="0"/>
              <a:t>= </a:t>
            </a:r>
            <a:r>
              <a:rPr lang="ko-KR" altLang="en-US" dirty="0"/>
              <a:t>은닉층이 많은 신경망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br>
              <a:rPr lang="en-US" altLang="ko-KR" dirty="0"/>
            </a:br>
            <a:r>
              <a:rPr lang="en-US" altLang="ko-KR" dirty="0"/>
              <a:t>Convolution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524577"/>
                  </p:ext>
                </p:extLst>
              </p:nvPr>
            </p:nvGraphicFramePr>
            <p:xfrm>
              <a:off x="838198" y="1825624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524577"/>
                  </p:ext>
                </p:extLst>
              </p:nvPr>
            </p:nvGraphicFramePr>
            <p:xfrm>
              <a:off x="838198" y="1825624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667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667" r="-205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667" r="-10163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00000" r="-20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0000" r="-1016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00000" r="-3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203333" r="-3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203333" r="-205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3333" r="-10163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203333" r="-3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303333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3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3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72397"/>
                  </p:ext>
                </p:extLst>
              </p:nvPr>
            </p:nvGraphicFramePr>
            <p:xfrm>
              <a:off x="2775273" y="200850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72397"/>
                  </p:ext>
                </p:extLst>
              </p:nvPr>
            </p:nvGraphicFramePr>
            <p:xfrm>
              <a:off x="2775273" y="200850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327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50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32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50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327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1249432" y="3604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3002907" y="3382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3876873" y="2372478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73" y="2372478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2352683" y="237247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83" y="2372478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020057"/>
                  </p:ext>
                </p:extLst>
              </p:nvPr>
            </p:nvGraphicFramePr>
            <p:xfrm>
              <a:off x="4301506" y="2191384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020057"/>
                  </p:ext>
                </p:extLst>
              </p:nvPr>
            </p:nvGraphicFramePr>
            <p:xfrm>
              <a:off x="4301506" y="2191384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639" r="-10138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03333" r="-1013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03333" r="-281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4146337" y="3604506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37" y="3604506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4510454" y="2922904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06379"/>
                  </p:ext>
                </p:extLst>
              </p:nvPr>
            </p:nvGraphicFramePr>
            <p:xfrm>
              <a:off x="8027212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06379"/>
                  </p:ext>
                </p:extLst>
              </p:nvPr>
            </p:nvGraphicFramePr>
            <p:xfrm>
              <a:off x="8027212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139430" y="27945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140117"/>
                  </p:ext>
                </p:extLst>
              </p:nvPr>
            </p:nvGraphicFramePr>
            <p:xfrm>
              <a:off x="9430310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140117"/>
                  </p:ext>
                </p:extLst>
              </p:nvPr>
            </p:nvGraphicFramePr>
            <p:xfrm>
              <a:off x="9430310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9542528" y="27945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67466"/>
                  </p:ext>
                </p:extLst>
              </p:nvPr>
            </p:nvGraphicFramePr>
            <p:xfrm>
              <a:off x="8027212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67466"/>
                  </p:ext>
                </p:extLst>
              </p:nvPr>
            </p:nvGraphicFramePr>
            <p:xfrm>
              <a:off x="8027212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139430" y="474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530799"/>
                  </p:ext>
                </p:extLst>
              </p:nvPr>
            </p:nvGraphicFramePr>
            <p:xfrm>
              <a:off x="9430310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530799"/>
                  </p:ext>
                </p:extLst>
              </p:nvPr>
            </p:nvGraphicFramePr>
            <p:xfrm>
              <a:off x="9430310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9542528" y="474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2129403" y="4378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1998" y="2741810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BED5AD-106D-4DCE-B40C-CFE0B29C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48" y="1930318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BD1B6AC7-8C65-4342-B77F-418D7B6C15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53952"/>
                  </p:ext>
                </p:extLst>
              </p:nvPr>
            </p:nvGraphicFramePr>
            <p:xfrm>
              <a:off x="4822879" y="876001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BD1B6AC7-8C65-4342-B77F-418D7B6C15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53952"/>
                  </p:ext>
                </p:extLst>
              </p:nvPr>
            </p:nvGraphicFramePr>
            <p:xfrm>
              <a:off x="4822879" y="876001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667" r="-2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667" r="-1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667" r="-461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01667" r="-2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01667" r="-1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01667" r="-4615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98361" r="-2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98361" r="-1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98361" r="-461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303333" r="-2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303333" r="-1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303333" r="-461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403333" r="-2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403333" r="-1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403333" r="-461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E9A875-B444-4EA5-A2A1-EB15722834CE}"/>
                  </a:ext>
                </a:extLst>
              </p:cNvPr>
              <p:cNvSpPr txBox="1"/>
              <p:nvPr/>
            </p:nvSpPr>
            <p:spPr>
              <a:xfrm>
                <a:off x="6783266" y="154377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E9A875-B444-4EA5-A2A1-EB1572283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66" y="1543771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0AFB-8663-4075-8F9C-1793272445D2}"/>
                  </a:ext>
                </a:extLst>
              </p:cNvPr>
              <p:cNvSpPr txBox="1"/>
              <p:nvPr/>
            </p:nvSpPr>
            <p:spPr>
              <a:xfrm>
                <a:off x="4402948" y="2952006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0AFB-8663-4075-8F9C-17932724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48" y="2952006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797BAB4-CD08-4319-89C5-183B2CB37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810" y="777793"/>
            <a:ext cx="2266950" cy="230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1C83A3-1B66-449F-9575-476B86201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3760" y="3549595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31316DDA-B22E-4B85-8DFE-6F2464D1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56922"/>
                  </p:ext>
                </p:extLst>
              </p:nvPr>
            </p:nvGraphicFramePr>
            <p:xfrm>
              <a:off x="4822879" y="3694629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31316DDA-B22E-4B85-8DFE-6F2464D1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56922"/>
                  </p:ext>
                </p:extLst>
              </p:nvPr>
            </p:nvGraphicFramePr>
            <p:xfrm>
              <a:off x="4822879" y="3694629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667" r="-2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667" r="-1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667" r="-461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01667" r="-2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01667" r="-1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01667" r="-4615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98361" r="-2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98361" r="-1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98361" r="-461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303333" r="-2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303333" r="-1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303333" r="-461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403333" r="-2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403333" r="-1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403333" r="-461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AC4FD6-4A0F-429C-9615-9E03BF850268}"/>
                  </a:ext>
                </a:extLst>
              </p:cNvPr>
              <p:cNvSpPr txBox="1"/>
              <p:nvPr/>
            </p:nvSpPr>
            <p:spPr>
              <a:xfrm>
                <a:off x="6783266" y="436239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AC4FD6-4A0F-429C-9615-9E03BF85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66" y="4362399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F7533-7225-4A6C-9E57-80FEE7F6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2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CNN – 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합성곱을</a:t>
            </a:r>
            <a:r>
              <a:rPr lang="ko-KR" altLang="en-US" dirty="0"/>
              <a:t> 포함하는 신경망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인식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Mnist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손글씨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NN for MNIST Handwritten dataset – mc.ai">
            <a:extLst>
              <a:ext uri="{FF2B5EF4-FFF2-40B4-BE49-F238E27FC236}">
                <a16:creationId xmlns:a16="http://schemas.microsoft.com/office/drawing/2014/main" id="{21457938-D8CC-46A4-9C74-2F96B313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74" y="3106454"/>
            <a:ext cx="6497452" cy="347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10FAD2-31EA-402A-964A-37C0404A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4" y="3429000"/>
            <a:ext cx="4200525" cy="326612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CCE32-289A-4EEA-BBE1-F0EB3B85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A2DF7D-C922-425D-865A-867E6C9EE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ResNet – 2015</a:t>
                </a:r>
              </a:p>
              <a:p>
                <a:pPr lvl="1"/>
                <a:r>
                  <a:rPr lang="ko-KR" altLang="en-US" dirty="0"/>
                  <a:t>사람보다 좋은 인식률 </a:t>
                </a:r>
                <a:r>
                  <a:rPr lang="en-US" altLang="ko-KR" dirty="0"/>
                  <a:t>95%</a:t>
                </a:r>
              </a:p>
              <a:p>
                <a:pPr lvl="1"/>
                <a:r>
                  <a:rPr lang="en-US" altLang="ko-KR" dirty="0"/>
                  <a:t>34</a:t>
                </a:r>
                <a:r>
                  <a:rPr lang="ko-KR" altLang="en-US" dirty="0"/>
                  <a:t>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노드 개수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6</a:t>
                </a:r>
                <a:r>
                  <a:rPr lang="ko-KR" altLang="en-US" dirty="0"/>
                  <a:t>천만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A2DF7D-C922-425D-865A-867E6C9EE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8BD6C-FD70-4797-9A09-45E16C11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C60E9-551B-4E6B-861B-0B802349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95" y="4227545"/>
            <a:ext cx="8996809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7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 –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극솟값을 계산한다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오류가 있어도 사전에 발견할 수 없다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하드웨어 비용이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함수에 대한 깊은 이해가 필요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이미 설계된 신경망에 대입하여 결과를 이해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케라스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지식이 필요</a:t>
            </a:r>
            <a:endParaRPr lang="en-US" altLang="ko-KR" dirty="0"/>
          </a:p>
          <a:p>
            <a:pPr lvl="1"/>
            <a:r>
              <a:rPr lang="ko-KR" altLang="en-US" dirty="0"/>
              <a:t>다양한 분야에서 많은 연구자들이 이용하고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현재와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결과에 대한 이유를 이해하는 것은 불가능에 가깝다</a:t>
            </a:r>
            <a:endParaRPr lang="en-US" altLang="ko-KR" dirty="0"/>
          </a:p>
          <a:p>
            <a:pPr lvl="1"/>
            <a:r>
              <a:rPr lang="ko-KR" altLang="en-US" dirty="0"/>
              <a:t>복잡한 신경망을 이해하는 사람은 없다</a:t>
            </a:r>
            <a:endParaRPr lang="en-US" altLang="ko-KR" dirty="0"/>
          </a:p>
          <a:p>
            <a:pPr lvl="1"/>
            <a:r>
              <a:rPr lang="ko-KR" altLang="en-US" dirty="0"/>
              <a:t>인공 지능 자동차가 호수로 돌진한다면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특정 분야에서는 인간보다 정확하다</a:t>
            </a:r>
            <a:endParaRPr lang="en-US" altLang="ko-KR" dirty="0"/>
          </a:p>
          <a:p>
            <a:pPr lvl="1"/>
            <a:r>
              <a:rPr lang="ko-KR" altLang="en-US" dirty="0"/>
              <a:t>인간도 자동차를 몰고 호수로 돌진한다</a:t>
            </a:r>
            <a:endParaRPr lang="en-US" altLang="ko-KR" dirty="0"/>
          </a:p>
          <a:p>
            <a:r>
              <a:rPr lang="ko-KR" altLang="en-US" dirty="0"/>
              <a:t>새로운 수학 이론이 필요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br>
              <a:rPr lang="en-US" altLang="ko-KR" dirty="0"/>
            </a:br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8A4B4-7413-4CD2-9AD0-68205A09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07" y="3378344"/>
            <a:ext cx="3407093" cy="2560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1007C0-A49A-44B4-BCBC-B5D0D331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81" y="3391679"/>
            <a:ext cx="3400425" cy="25469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BE3303-5DE3-40A8-9246-847DB5B6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55" y="3378344"/>
            <a:ext cx="3400425" cy="25603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E1A98-B4BA-43A2-8D3B-A193063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BE3D9-9438-4022-A6BD-8203EB57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09647" cy="4351338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dirty="0"/>
              <a:t>K: </a:t>
            </a:r>
            <a:r>
              <a:rPr lang="ko-KR" altLang="en-US" dirty="0"/>
              <a:t>그룹의 개수</a:t>
            </a:r>
            <a:endParaRPr lang="en-US" altLang="ko-KR" dirty="0"/>
          </a:p>
          <a:p>
            <a:pPr lvl="1"/>
            <a:r>
              <a:rPr lang="en-US" altLang="ko-KR" dirty="0"/>
              <a:t>K </a:t>
            </a:r>
            <a:r>
              <a:rPr lang="ko-KR" altLang="en-US" dirty="0"/>
              <a:t>그룹으로</a:t>
            </a:r>
            <a:r>
              <a:rPr lang="en-US" altLang="ko-KR" dirty="0"/>
              <a:t> </a:t>
            </a:r>
            <a:r>
              <a:rPr lang="ko-KR" altLang="en-US" dirty="0"/>
              <a:t>임의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  <a:endParaRPr lang="en-US" altLang="ko-KR" dirty="0"/>
          </a:p>
          <a:p>
            <a:pPr lvl="1"/>
            <a:r>
              <a:rPr lang="ko-KR" altLang="en-US" dirty="0"/>
              <a:t>반복</a:t>
            </a:r>
            <a:endParaRPr lang="en-US" altLang="ko-KR" dirty="0"/>
          </a:p>
          <a:p>
            <a:pPr lvl="2"/>
            <a:r>
              <a:rPr lang="ko-KR" altLang="en-US" dirty="0"/>
              <a:t>각 그룹의 평균점 계산</a:t>
            </a:r>
            <a:endParaRPr lang="en-US" altLang="ko-KR" dirty="0"/>
          </a:p>
          <a:p>
            <a:pPr lvl="2"/>
            <a:r>
              <a:rPr lang="ko-KR" altLang="en-US" dirty="0"/>
              <a:t>가까운 평균점으로</a:t>
            </a:r>
            <a:br>
              <a:rPr lang="en-US" altLang="ko-KR" dirty="0"/>
            </a:br>
            <a:r>
              <a:rPr lang="ko-KR" altLang="en-US" dirty="0"/>
              <a:t>그룹 다시 배정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9A180-8D8A-4E09-A3EA-F87CC22B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95" y="2205831"/>
            <a:ext cx="7038975" cy="35909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92022-889A-4807-9B93-E284DF60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29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br>
              <a:rPr lang="en-US" altLang="ko-KR" dirty="0"/>
            </a:br>
            <a:r>
              <a:rPr lang="en-US" altLang="ko-KR" dirty="0"/>
              <a:t>Reinforcement</a:t>
            </a:r>
            <a:r>
              <a:rPr lang="ko-KR" altLang="en-US" dirty="0"/>
              <a:t> </a:t>
            </a:r>
            <a:r>
              <a:rPr lang="en-US" altLang="ko-KR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게임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872336" y="3138854"/>
            <a:ext cx="1167479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310917" y="5442466"/>
            <a:ext cx="3261083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br>
              <a:rPr lang="en-US" altLang="ko-KR" dirty="0"/>
            </a:br>
            <a:r>
              <a:rPr lang="en-US" altLang="ko-KR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내일 비가 올 확률</a:t>
            </a:r>
            <a:endParaRPr lang="en-US" altLang="ko-KR" dirty="0"/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사진 속 꽃의 종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 </a:t>
            </a:r>
            <a:r>
              <a:rPr lang="en-US" altLang="ko-KR" dirty="0"/>
              <a:t>/ </a:t>
            </a:r>
            <a:r>
              <a:rPr lang="ko-KR" altLang="en-US" dirty="0"/>
              <a:t>소득</a:t>
            </a:r>
            <a:endParaRPr lang="en-US" altLang="ko-KR" dirty="0"/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자동차는 어떤 방향으로 </a:t>
            </a:r>
            <a:r>
              <a:rPr lang="ko-KR" altLang="en-US" dirty="0" err="1"/>
              <a:t>가야할까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  <a:br>
              <a:rPr lang="en-US" altLang="ko-KR" dirty="0"/>
            </a:br>
            <a:r>
              <a:rPr lang="en-US" altLang="ko-KR" dirty="0"/>
              <a:t>Agent and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행위자</a:t>
            </a:r>
            <a:r>
              <a:rPr lang="en-US" altLang="ko-KR" dirty="0"/>
              <a:t> – </a:t>
            </a:r>
            <a:r>
              <a:rPr lang="ko-KR" altLang="en-US" dirty="0"/>
              <a:t>농부</a:t>
            </a:r>
            <a:endParaRPr lang="en-US" altLang="ko-KR" dirty="0"/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</a:p>
          <a:p>
            <a:r>
              <a:rPr lang="ko-KR" altLang="en-US" dirty="0"/>
              <a:t>자동차는 어떤 방향으로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행위자 </a:t>
            </a:r>
            <a:r>
              <a:rPr lang="en-US" altLang="ko-KR" dirty="0"/>
              <a:t>– </a:t>
            </a:r>
            <a:r>
              <a:rPr lang="ko-KR" altLang="en-US" dirty="0"/>
              <a:t>자동차</a:t>
            </a:r>
            <a:endParaRPr lang="en-US" altLang="ko-KR" dirty="0"/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  <a:endParaRPr lang="ko-KR" altLang="en-US" dirty="0"/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</a:t>
            </a:r>
            <a:r>
              <a:rPr lang="ko-KR" altLang="en-US" dirty="0"/>
              <a:t>규칙 </a:t>
            </a:r>
            <a:r>
              <a:rPr lang="en-US" altLang="ko-KR" dirty="0"/>
              <a:t>+ </a:t>
            </a:r>
            <a:r>
              <a:rPr lang="ko-KR" altLang="en-US" dirty="0"/>
              <a:t>상대방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10D31-D8D7-499B-93F6-9E79669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5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MDP – 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직전의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br>
              <a:rPr lang="en-US" altLang="ko-KR" dirty="0"/>
            </a:br>
            <a:r>
              <a:rPr lang="en-US" altLang="ko-KR" dirty="0"/>
              <a:t>Episode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br>
              <a:rPr lang="en-US" altLang="ko-KR" dirty="0"/>
            </a:br>
            <a:r>
              <a:rPr lang="en-US" altLang="ko-KR" dirty="0"/>
              <a:t>Return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br>
              <a:rPr lang="en-US" altLang="ko-KR" dirty="0"/>
            </a:b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A131B-9D0D-4F28-9BC7-47214CF0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행위자가 행동을</a:t>
            </a:r>
            <a:r>
              <a:rPr lang="en-US" altLang="ko-KR" dirty="0"/>
              <a:t> </a:t>
            </a:r>
            <a:r>
              <a:rPr lang="ko-KR" altLang="en-US" dirty="0"/>
              <a:t>선택하는 방법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결정적 정책</a:t>
            </a:r>
            <a:endParaRPr lang="en-US" altLang="ko-KR" dirty="0"/>
          </a:p>
          <a:p>
            <a:pPr lvl="2"/>
            <a:r>
              <a:rPr lang="ko-KR" altLang="en-US" dirty="0"/>
              <a:t>각 상태에서 취할 행동이 결정되어 있음</a:t>
            </a:r>
            <a:endParaRPr lang="en-US" altLang="ko-KR" dirty="0"/>
          </a:p>
          <a:p>
            <a:pPr lvl="1"/>
            <a:r>
              <a:rPr lang="ko-KR" altLang="en-US" dirty="0"/>
              <a:t>확률적 정책</a:t>
            </a:r>
            <a:endParaRPr lang="en-US" altLang="ko-KR" dirty="0"/>
          </a:p>
          <a:p>
            <a:pPr lvl="2"/>
            <a:r>
              <a:rPr lang="ko-KR" altLang="en-US" dirty="0"/>
              <a:t>각 상태에서 확률에 따라 행동을 취함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7441-93F7-4B8D-8C38-FE4C1CB0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969D2-A165-45D1-B380-E96163F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r>
              <a:rPr lang="ko-KR" altLang="en-US" dirty="0"/>
              <a:t>입력과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endParaRPr lang="en-US" altLang="ko-KR" dirty="0"/>
          </a:p>
          <a:p>
            <a:pPr lvl="1"/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0869341"/>
                  </p:ext>
                </p:extLst>
              </p:nvPr>
            </p:nvGraphicFramePr>
            <p:xfrm>
              <a:off x="2032000" y="2964974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0869341"/>
                  </p:ext>
                </p:extLst>
              </p:nvPr>
            </p:nvGraphicFramePr>
            <p:xfrm>
              <a:off x="2032000" y="2964974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63" r="-400375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3" r="-300375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3" r="-2015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3" r="-10074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3" r="-749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02353" r="-40037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2353" r="-30037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02353" r="-2015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2353" r="-10074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2353" r="-74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</a:t>
            </a:r>
            <a:r>
              <a:rPr lang="ko-KR" altLang="en-US" dirty="0"/>
              <a:t> 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상태는 어제와 비슷한데 오늘도 비가 올까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자동차는 어떤 방향으로 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내가 둔 수에 대한 상대의 반응은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BED9-65E7-4F5A-87C7-4B401D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행동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행동 가치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정책에 의하여 행동을 선택할 경우 각 행동의 가치</a:t>
                </a:r>
                <a:endParaRPr lang="en-US" altLang="ko-KR" dirty="0"/>
              </a:p>
              <a:p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행동 가치 함수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상태 가치와 행동 가치의 관계는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D1B80-2188-4435-A250-739DFA3D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랜덤 정책을 취할 때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2,4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행동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ko-KR" altLang="en-US" dirty="0"/>
                  <a:t>의 가치는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E2AF08-0AFD-4212-B87C-2516DE60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86" y="3237383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2A4808-C92D-4107-9DF5-30469D6F198B}"/>
                  </a:ext>
                </a:extLst>
              </p:cNvPr>
              <p:cNvSpPr/>
              <p:nvPr/>
            </p:nvSpPr>
            <p:spPr>
              <a:xfrm>
                <a:off x="6141973" y="3909223"/>
                <a:ext cx="479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2A4808-C92D-4107-9DF5-30469D6F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973" y="3909223"/>
                <a:ext cx="4796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D3F377-338D-4D8C-93C9-E3AA41027B2C}"/>
              </a:ext>
            </a:extLst>
          </p:cNvPr>
          <p:cNvCxnSpPr>
            <a:cxnSpLocks/>
          </p:cNvCxnSpPr>
          <p:nvPr/>
        </p:nvCxnSpPr>
        <p:spPr>
          <a:xfrm flipH="1">
            <a:off x="6399219" y="3922578"/>
            <a:ext cx="915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ACD3A-0853-440E-B831-202C2005E8B3}"/>
                  </a:ext>
                </a:extLst>
              </p:cNvPr>
              <p:cNvSpPr txBox="1"/>
              <p:nvPr/>
            </p:nvSpPr>
            <p:spPr>
              <a:xfrm>
                <a:off x="7280031" y="3737912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ACD3A-0853-440E-B831-202C2005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31" y="3737912"/>
                <a:ext cx="76335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2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br>
              <a:rPr lang="en-US" altLang="ko-KR" dirty="0"/>
            </a:br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행동 가치 함수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73AF-59E9-4C39-82AF-1CA0C93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방정식의 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9B21-F5AA-4B00-828E-6EF012EF6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일차 연립방정식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미지수의 개수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상태의 개수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꼴</a:t>
                </a:r>
                <a:endParaRPr lang="en-US" altLang="ko-KR" dirty="0"/>
              </a:p>
              <a:p>
                <a:r>
                  <a:rPr lang="ko-KR" altLang="en-US" dirty="0" err="1"/>
                  <a:t>점화식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임의로 초기화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9B21-F5AA-4B00-828E-6EF012EF6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0FC30-8815-42B7-9A86-D154E045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16497A-3D4F-471F-A5FD-B17AFDE41B03}"/>
                  </a:ext>
                </a:extLst>
              </p:cNvPr>
              <p:cNvSpPr txBox="1"/>
              <p:nvPr/>
            </p:nvSpPr>
            <p:spPr>
              <a:xfrm>
                <a:off x="5760720" y="3154680"/>
                <a:ext cx="4958409" cy="10719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Cambria Math" panose="02040503050406030204" pitchFamily="18" charset="0"/>
                  </a:rPr>
                  <a:t>벨만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방정식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16497A-3D4F-471F-A5FD-B17AFDE4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154680"/>
                <a:ext cx="4958409" cy="1071960"/>
              </a:xfrm>
              <a:prstGeom prst="rect">
                <a:avLst/>
              </a:prstGeom>
              <a:blipFill>
                <a:blip r:embed="rId3"/>
                <a:stretch>
                  <a:fillRect t="-3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804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6925-56B1-44D4-BD11-3CE6CF9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89CBB-DB42-4082-9BD2-2BB561599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→⋯→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89CBB-DB42-4082-9BD2-2BB561599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D276B9E-8B71-47C3-95D0-0F75BDF0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9713"/>
            <a:ext cx="10614008" cy="188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8BA71-BCD3-4974-8325-EE73DA3B4CA4}"/>
                  </a:ext>
                </a:extLst>
              </p:cNvPr>
              <p:cNvSpPr txBox="1"/>
              <p:nvPr/>
            </p:nvSpPr>
            <p:spPr>
              <a:xfrm>
                <a:off x="3845277" y="3220054"/>
                <a:ext cx="5104090" cy="156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/>
                  <a:t>랜덤 정책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/>
                  <a:t>에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대한 가치 함수</a:t>
                </a:r>
                <a:endParaRPr lang="en-US" altLang="ko-KR" sz="2800" dirty="0"/>
              </a:p>
              <a:p>
                <a:pPr algn="ctr"/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2800" dirty="0"/>
                  <a:t> 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8BA71-BCD3-4974-8325-EE73DA3B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77" y="3220054"/>
                <a:ext cx="5104090" cy="1562479"/>
              </a:xfrm>
              <a:prstGeom prst="rect">
                <a:avLst/>
              </a:prstGeom>
              <a:blipFill>
                <a:blip r:embed="rId4"/>
                <a:stretch>
                  <a:fillRect l="-956" t="-3891" r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36103-C046-4B65-8AF0-FE91FEA7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67D7A-F5D1-4C5C-BA66-C111B449CA6A}"/>
                  </a:ext>
                </a:extLst>
              </p:cNvPr>
              <p:cNvSpPr txBox="1"/>
              <p:nvPr/>
            </p:nvSpPr>
            <p:spPr>
              <a:xfrm>
                <a:off x="11132372" y="2124002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67D7A-F5D1-4C5C-BA66-C111B449C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372" y="2124002"/>
                <a:ext cx="82407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2A18D3E-6C6F-4D59-8FB9-65EA6D6B8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072" y="1421895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91E686-046B-4B60-9672-BBE5445F1E2C}"/>
                  </a:ext>
                </a:extLst>
              </p:cNvPr>
              <p:cNvSpPr txBox="1"/>
              <p:nvPr/>
            </p:nvSpPr>
            <p:spPr>
              <a:xfrm>
                <a:off x="9206807" y="148780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91E686-046B-4B60-9672-BBE5445F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07" y="1487806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42FB0-C3CE-4CC5-844B-5C73CE42A8BB}"/>
                  </a:ext>
                </a:extLst>
              </p:cNvPr>
              <p:cNvSpPr txBox="1"/>
              <p:nvPr/>
            </p:nvSpPr>
            <p:spPr>
              <a:xfrm>
                <a:off x="10625300" y="2821754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42FB0-C3CE-4CC5-844B-5C73CE42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300" y="2821754"/>
                <a:ext cx="3946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82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5A52-54E7-4790-B304-047C3B30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</a:t>
            </a:r>
            <a:r>
              <a:rPr lang="en-US" altLang="ko-KR" dirty="0"/>
              <a:t> </a:t>
            </a:r>
            <a:r>
              <a:rPr lang="ko-KR" altLang="en-US" dirty="0"/>
              <a:t>정책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B446F6-B036-459C-9749-A2CD36831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임의의 정책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B446F6-B036-459C-9749-A2CD36831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2C4E096-FDA5-4B91-AC00-56294C3C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429000"/>
            <a:ext cx="5314950" cy="3019425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ADEF390-C917-46D9-9751-E08CAD5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자료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훈련 집합</a:t>
                </a:r>
                <a:r>
                  <a:rPr lang="en-US" altLang="ko-KR" dirty="0"/>
                  <a:t>(training set)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메모리의 한계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 표본에 대하여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FEAB-1C3A-4E9A-BDBD-6079412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시간차 학습</a:t>
            </a:r>
            <a:br>
              <a:rPr lang="en-US" altLang="ko-KR" dirty="0"/>
            </a:br>
            <a:r>
              <a:rPr lang="en-US" altLang="ko-KR" dirty="0"/>
              <a:t>Temporal Difference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B046FB-A484-4B99-876A-50DF58C02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12294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에피소드의 각 단계에서 상태 가치 함수를 다시 설정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상태의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가치를 다음 상태의 가치로 보정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학습률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B046FB-A484-4B99-876A-50DF58C02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12294" cy="4351338"/>
              </a:xfrm>
              <a:blipFill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89650-ABE4-461C-8B12-0B12544C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898DE-928C-4343-9274-D1484226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2466975"/>
            <a:ext cx="2190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0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D1AB5-12A1-4FE3-AFDF-D87B281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시간차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98F3-6E99-4BC1-ABFD-5983C55C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2B01D-2FFB-4266-B3BA-56E5F32A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F3C9D-5601-423D-A2A0-52A02869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920206"/>
            <a:ext cx="7248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7026-2AD6-4FB8-80F8-FB2D2502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C92122-ADF9-48EF-BE7C-E649F400F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에피소드를 따라 행동 가치 함수를 다시 설정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사용하기 때문에 </a:t>
                </a:r>
                <a:r>
                  <a:rPr lang="en-US" altLang="ko-KR" dirty="0"/>
                  <a:t>“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라 부른다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C92122-ADF9-48EF-BE7C-E649F400F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E2A59-1B60-4EE7-B7F2-7889A06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9BDD1-6AC8-4D1F-A947-E91D44CD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3724275"/>
            <a:ext cx="2190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869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29AE-0D6C-4220-88C9-470C8AA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정책에 무관</a:t>
                </a:r>
                <a:endParaRPr lang="en-US" altLang="ko-KR" dirty="0"/>
              </a:p>
              <a:p>
                <a:pPr lvl="1"/>
                <a:r>
                  <a:rPr lang="ko-KR" altLang="en-US" b="0" dirty="0">
                    <a:latin typeface="Cambria Math" panose="02040503050406030204" pitchFamily="18" charset="0"/>
                  </a:rPr>
                  <a:t>에피소드를 따라 계산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E63D0-26EB-48D9-8580-EBD028B4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4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F3E75-6F7D-4F50-9FCB-80B5871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929-6A7A-4430-8E78-A47AF108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r>
              <a:rPr lang="ko-KR" altLang="en-US" dirty="0"/>
              <a:t>배우기 쉬운 언어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5CC51-1DF8-4F0B-8AC2-D8A412B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최소 제곱 오차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1327"/>
                  </p:ext>
                </p:extLst>
              </p:nvPr>
            </p:nvGraphicFramePr>
            <p:xfrm>
              <a:off x="1189183" y="2203126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1327"/>
                  </p:ext>
                </p:extLst>
              </p:nvPr>
            </p:nvGraphicFramePr>
            <p:xfrm>
              <a:off x="1189183" y="2203126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709DB10-22F5-4C5F-AD7B-C66F3900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72" y="2792164"/>
            <a:ext cx="3680460" cy="2673668"/>
          </a:xfrm>
          <a:prstGeom prst="rect">
            <a:avLst/>
          </a:prstGeom>
        </p:spPr>
      </p:pic>
      <p:pic>
        <p:nvPicPr>
          <p:cNvPr id="1032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9409EA43-C567-49C4-8972-1A9ED1F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25" y="2215356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AC617-E4B3-4DB1-AA4D-B594C2D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신경망</a:t>
            </a:r>
            <a:br>
              <a:rPr lang="en-US" altLang="ko-KR" dirty="0"/>
            </a:br>
            <a:r>
              <a:rPr lang="en-US" altLang="ko-KR" dirty="0"/>
              <a:t>Feedforward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D4FD9-CB24-4906-881F-D873C0F0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순환이</a:t>
            </a:r>
            <a:r>
              <a:rPr lang="en-US" altLang="ko-KR" dirty="0"/>
              <a:t> </a:t>
            </a:r>
            <a:r>
              <a:rPr lang="ko-KR" altLang="en-US" dirty="0"/>
              <a:t>없는 신경망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53913-37FC-42B5-B219-493C5E78B5AB}"/>
              </a:ext>
            </a:extLst>
          </p:cNvPr>
          <p:cNvSpPr txBox="1"/>
          <p:nvPr/>
        </p:nvSpPr>
        <p:spPr>
          <a:xfrm>
            <a:off x="7970636" y="59425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한겨레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7DED3B1-F047-4CA0-909A-4BB3DC2FC115}"/>
              </a:ext>
            </a:extLst>
          </p:cNvPr>
          <p:cNvCxnSpPr>
            <a:cxnSpLocks/>
          </p:cNvCxnSpPr>
          <p:nvPr/>
        </p:nvCxnSpPr>
        <p:spPr>
          <a:xfrm>
            <a:off x="3569677" y="3341077"/>
            <a:ext cx="4281232" cy="157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97E2CA6-3736-42C7-99F3-2F18F220D908}"/>
              </a:ext>
            </a:extLst>
          </p:cNvPr>
          <p:cNvCxnSpPr>
            <a:cxnSpLocks/>
          </p:cNvCxnSpPr>
          <p:nvPr/>
        </p:nvCxnSpPr>
        <p:spPr>
          <a:xfrm>
            <a:off x="2521527" y="3075709"/>
            <a:ext cx="5329382" cy="591127"/>
          </a:xfrm>
          <a:prstGeom prst="bentConnector3">
            <a:avLst>
              <a:gd name="adj1" fmla="val 71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944FCF-E281-4521-AD64-AEFC8DD5596F}"/>
              </a:ext>
            </a:extLst>
          </p:cNvPr>
          <p:cNvSpPr txBox="1"/>
          <p:nvPr/>
        </p:nvSpPr>
        <p:spPr>
          <a:xfrm>
            <a:off x="1052945" y="5237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ED360-5889-466C-A91C-DA28C4F6D561}"/>
              </a:ext>
            </a:extLst>
          </p:cNvPr>
          <p:cNvSpPr txBox="1"/>
          <p:nvPr/>
        </p:nvSpPr>
        <p:spPr>
          <a:xfrm>
            <a:off x="2692514" y="52933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763AE-F3C7-4D82-BC32-3530AAF75405}"/>
              </a:ext>
            </a:extLst>
          </p:cNvPr>
          <p:cNvSpPr txBox="1"/>
          <p:nvPr/>
        </p:nvSpPr>
        <p:spPr>
          <a:xfrm>
            <a:off x="4309055" y="4732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99AE9-B19C-43F4-BFF0-98726CF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2326E-E895-49B2-9264-C7C164AD6753}"/>
              </a:ext>
            </a:extLst>
          </p:cNvPr>
          <p:cNvSpPr txBox="1"/>
          <p:nvPr/>
        </p:nvSpPr>
        <p:spPr>
          <a:xfrm>
            <a:off x="581820" y="2639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10D38E-C845-45DC-AF4A-86DABA126A19}"/>
              </a:ext>
            </a:extLst>
          </p:cNvPr>
          <p:cNvCxnSpPr>
            <a:stCxn id="5" idx="3"/>
          </p:cNvCxnSpPr>
          <p:nvPr/>
        </p:nvCxnSpPr>
        <p:spPr>
          <a:xfrm>
            <a:off x="1228151" y="2823704"/>
            <a:ext cx="1207318" cy="77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8E2AE7-D137-47CC-A192-7068ED889FFD}"/>
              </a:ext>
            </a:extLst>
          </p:cNvPr>
          <p:cNvCxnSpPr/>
          <p:nvPr/>
        </p:nvCxnSpPr>
        <p:spPr>
          <a:xfrm>
            <a:off x="1228151" y="2823704"/>
            <a:ext cx="1225181" cy="25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2570</Words>
  <Application>Microsoft Office PowerPoint</Application>
  <PresentationFormat>와이드스크린</PresentationFormat>
  <Paragraphs>780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Cambria Math</vt:lpstr>
      <vt:lpstr>Office 테마</vt:lpstr>
      <vt:lpstr>인공 지능과 데이터 사이언스</vt:lpstr>
      <vt:lpstr>인공 지능</vt:lpstr>
      <vt:lpstr>목차</vt:lpstr>
      <vt:lpstr>지도 학습 supervised learning</vt:lpstr>
      <vt:lpstr>자료</vt:lpstr>
      <vt:lpstr>목표</vt:lpstr>
      <vt:lpstr>통계적 방법</vt:lpstr>
      <vt:lpstr>보기</vt:lpstr>
      <vt:lpstr>순방향 신경망 Feedforward Neural Network</vt:lpstr>
      <vt:lpstr>자녀의 키</vt:lpstr>
      <vt:lpstr>단층 퍼셉트론</vt:lpstr>
      <vt:lpstr>활성함수</vt:lpstr>
      <vt:lpstr>목표</vt:lpstr>
      <vt:lpstr>그래디언트 Gradient</vt:lpstr>
      <vt:lpstr>PowerPoint 프레젠테이션</vt:lpstr>
      <vt:lpstr>경사 하강법 Gradient Descent Method</vt:lpstr>
      <vt:lpstr>합성함수의 그래디언트</vt:lpstr>
      <vt:lpstr>계산</vt:lpstr>
      <vt:lpstr>PowerPoint 프레젠테이션</vt:lpstr>
      <vt:lpstr>PowerPoint 프레젠테이션</vt:lpstr>
      <vt:lpstr>다층 퍼셉트론</vt:lpstr>
      <vt:lpstr>배타적 논리합(XOR)</vt:lpstr>
      <vt:lpstr>PowerPoint 프레젠테이션</vt:lpstr>
      <vt:lpstr>코드</vt:lpstr>
      <vt:lpstr>심층 학습 Deep Learning</vt:lpstr>
      <vt:lpstr>합성곱 Convolution</vt:lpstr>
      <vt:lpstr>PowerPoint 프레젠테이션</vt:lpstr>
      <vt:lpstr>합성곱 신경망 CNN – Convolutional Neural Network</vt:lpstr>
      <vt:lpstr>숫자 인식</vt:lpstr>
      <vt:lpstr>이미지 인식</vt:lpstr>
      <vt:lpstr>RNN – Recurrent Neural Network</vt:lpstr>
      <vt:lpstr>인공 신경망의 장단점</vt:lpstr>
      <vt:lpstr>관련 분야</vt:lpstr>
      <vt:lpstr>인공 신경망의 현재와 미래</vt:lpstr>
      <vt:lpstr>비지도 학습 Unsupervised Learning</vt:lpstr>
      <vt:lpstr>K-Means Clustering</vt:lpstr>
      <vt:lpstr>강화 학습 Reinforcement Learning</vt:lpstr>
      <vt:lpstr>격자 세계</vt:lpstr>
      <vt:lpstr>변수</vt:lpstr>
      <vt:lpstr>예</vt:lpstr>
      <vt:lpstr>행위자와 환경 Agent and Environment</vt:lpstr>
      <vt:lpstr>예</vt:lpstr>
      <vt:lpstr>마르코프 결정 과정 MDP – Markov Decision Process</vt:lpstr>
      <vt:lpstr>MDP</vt:lpstr>
      <vt:lpstr>에피소드 Episode</vt:lpstr>
      <vt:lpstr>반환 Return</vt:lpstr>
      <vt:lpstr>격자 세계</vt:lpstr>
      <vt:lpstr>정책 Policy</vt:lpstr>
      <vt:lpstr>정책의 표현</vt:lpstr>
      <vt:lpstr>정리</vt:lpstr>
      <vt:lpstr>상태 가치 함수</vt:lpstr>
      <vt:lpstr>격자 세계</vt:lpstr>
      <vt:lpstr>행동 가치 함수</vt:lpstr>
      <vt:lpstr>예</vt:lpstr>
      <vt:lpstr>벨만 방정식 Bellman equation</vt:lpstr>
      <vt:lpstr>벨만 방정식의 해</vt:lpstr>
      <vt:lpstr>해 구하기</vt:lpstr>
      <vt:lpstr>최적 가치 함수와 최적 정책</vt:lpstr>
      <vt:lpstr>최적 정책 구하기</vt:lpstr>
      <vt:lpstr>Dynamic Programming</vt:lpstr>
      <vt:lpstr>몬테 카를로 방법 Monte Carlo Methods</vt:lpstr>
      <vt:lpstr>시간차 학습 Temporal Difference Learning</vt:lpstr>
      <vt:lpstr>예: 시간차 학습</vt:lpstr>
      <vt:lpstr>Sarsa</vt:lpstr>
      <vt:lpstr>Q-learning</vt:lpstr>
      <vt:lpstr>알파고</vt:lpstr>
      <vt:lpstr>강화 학습의 현재</vt:lpstr>
      <vt:lpstr>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162</cp:revision>
  <dcterms:created xsi:type="dcterms:W3CDTF">2020-07-22T01:26:31Z</dcterms:created>
  <dcterms:modified xsi:type="dcterms:W3CDTF">2020-08-10T07:27:31Z</dcterms:modified>
</cp:coreProperties>
</file>